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tags/tag6.xml" ContentType="application/vnd.openxmlformats-officedocument.presentationml.tags+xml"/>
  <Override PartName="/ppt/notesSlides/notesSlide13.xml" ContentType="application/vnd.openxmlformats-officedocument.presentationml.notesSlide+xml"/>
  <Override PartName="/ppt/tags/tag7.xml" ContentType="application/vnd.openxmlformats-officedocument.presentationml.tags+xml"/>
  <Override PartName="/ppt/notesSlides/notesSlide14.xml" ContentType="application/vnd.openxmlformats-officedocument.presentationml.notesSlide+xml"/>
  <Override PartName="/ppt/tags/tag8.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72" r:id="rId3"/>
    <p:sldId id="268" r:id="rId4"/>
    <p:sldId id="261" r:id="rId5"/>
    <p:sldId id="263" r:id="rId6"/>
    <p:sldId id="262" r:id="rId7"/>
    <p:sldId id="264" r:id="rId8"/>
    <p:sldId id="265" r:id="rId9"/>
    <p:sldId id="266" r:id="rId10"/>
    <p:sldId id="267" r:id="rId11"/>
    <p:sldId id="273" r:id="rId12"/>
    <p:sldId id="274" r:id="rId13"/>
    <p:sldId id="275" r:id="rId14"/>
    <p:sldId id="276" r:id="rId15"/>
    <p:sldId id="277" r:id="rId16"/>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706"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752" autoAdjust="0"/>
  </p:normalViewPr>
  <p:slideViewPr>
    <p:cSldViewPr showGuides="1">
      <p:cViewPr varScale="1">
        <p:scale>
          <a:sx n="108" d="100"/>
          <a:sy n="108" d="100"/>
        </p:scale>
        <p:origin x="1716" y="138"/>
      </p:cViewPr>
      <p:guideLst>
        <p:guide orient="horz" pos="1706"/>
        <p:guide pos="2880"/>
      </p:guideLst>
    </p:cSldViewPr>
  </p:slideViewPr>
  <p:outlineViewPr>
    <p:cViewPr>
      <p:scale>
        <a:sx n="33" d="100"/>
        <a:sy n="33" d="100"/>
      </p:scale>
      <p:origin x="0" y="0"/>
    </p:cViewPr>
  </p:outlineViewPr>
  <p:notesTextViewPr>
    <p:cViewPr>
      <p:scale>
        <a:sx n="400" d="100"/>
        <a:sy n="400" d="100"/>
      </p:scale>
      <p:origin x="0" y="0"/>
    </p:cViewPr>
  </p:notesTextViewPr>
  <p:sorterViewPr>
    <p:cViewPr varScale="1">
      <p:scale>
        <a:sx n="1" d="1"/>
        <a:sy n="1" d="1"/>
      </p:scale>
      <p:origin x="0" y="0"/>
    </p:cViewPr>
  </p:sorterViewPr>
  <p:notesViewPr>
    <p:cSldViewPr showGuides="1">
      <p:cViewPr varScale="1">
        <p:scale>
          <a:sx n="81" d="100"/>
          <a:sy n="81" d="100"/>
        </p:scale>
        <p:origin x="-195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E506B89-3749-4192-A619-B0E2B0CB68A3}"/>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fr-FR"/>
          </a:p>
        </p:txBody>
      </p:sp>
      <p:sp>
        <p:nvSpPr>
          <p:cNvPr id="3" name="Espace réservé de la date 2">
            <a:extLst>
              <a:ext uri="{FF2B5EF4-FFF2-40B4-BE49-F238E27FC236}">
                <a16:creationId xmlns:a16="http://schemas.microsoft.com/office/drawing/2014/main" id="{0FE9C2C3-0FCB-4094-B558-8D75FBBED240}"/>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6F665488-98F7-40D3-87AB-75E04155954B}" type="datetimeFigureOut">
              <a:rPr lang="fr-FR"/>
              <a:pPr>
                <a:defRPr/>
              </a:pPr>
              <a:t>13/09/2019</a:t>
            </a:fld>
            <a:endParaRPr lang="fr-FR"/>
          </a:p>
        </p:txBody>
      </p:sp>
      <p:sp>
        <p:nvSpPr>
          <p:cNvPr id="4" name="Espace réservé de l'image des diapositives 3">
            <a:extLst>
              <a:ext uri="{FF2B5EF4-FFF2-40B4-BE49-F238E27FC236}">
                <a16:creationId xmlns:a16="http://schemas.microsoft.com/office/drawing/2014/main" id="{43844BAD-CC89-411C-9260-C11359CECB2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a:extLst>
              <a:ext uri="{FF2B5EF4-FFF2-40B4-BE49-F238E27FC236}">
                <a16:creationId xmlns:a16="http://schemas.microsoft.com/office/drawing/2014/main" id="{5E1A6D19-B335-4DD4-BAD8-6493E8A3149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DD643602-78E2-40ED-8EA3-EA8A50AF170B}"/>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cs typeface="Arial" charset="0"/>
              </a:defRPr>
            </a:lvl1pPr>
          </a:lstStyle>
          <a:p>
            <a:pPr>
              <a:defRPr/>
            </a:pPr>
            <a:endParaRPr lang="fr-FR"/>
          </a:p>
        </p:txBody>
      </p:sp>
      <p:sp>
        <p:nvSpPr>
          <p:cNvPr id="7" name="Espace réservé du numéro de diapositive 6">
            <a:extLst>
              <a:ext uri="{FF2B5EF4-FFF2-40B4-BE49-F238E27FC236}">
                <a16:creationId xmlns:a16="http://schemas.microsoft.com/office/drawing/2014/main" id="{AEE57E72-9FB0-4055-93EA-64B5898BA27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cs typeface="Arial" charset="0"/>
              </a:defRPr>
            </a:lvl1pPr>
          </a:lstStyle>
          <a:p>
            <a:pPr>
              <a:defRPr/>
            </a:pPr>
            <a:fld id="{B739C935-3C3F-427D-8EA7-912682C1896E}"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1</a:t>
            </a:fld>
            <a:endParaRPr lang="fr-FR"/>
          </a:p>
        </p:txBody>
      </p:sp>
    </p:spTree>
    <p:extLst>
      <p:ext uri="{BB962C8B-B14F-4D97-AF65-F5344CB8AC3E}">
        <p14:creationId xmlns:p14="http://schemas.microsoft.com/office/powerpoint/2010/main" val="4068816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a:extLst>
              <a:ext uri="{FF2B5EF4-FFF2-40B4-BE49-F238E27FC236}">
                <a16:creationId xmlns:a16="http://schemas.microsoft.com/office/drawing/2014/main" id="{1522B705-E50A-44B0-8F10-9C410A3BCA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Espace réservé des commentaires 2">
            <a:extLst>
              <a:ext uri="{FF2B5EF4-FFF2-40B4-BE49-F238E27FC236}">
                <a16:creationId xmlns:a16="http://schemas.microsoft.com/office/drawing/2014/main" id="{438A0FDC-FE02-4455-B516-EDCFDD21BE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13316" name="Espace réservé du numéro de diapositive 3">
            <a:extLst>
              <a:ext uri="{FF2B5EF4-FFF2-40B4-BE49-F238E27FC236}">
                <a16:creationId xmlns:a16="http://schemas.microsoft.com/office/drawing/2014/main" id="{60B8C370-7069-4ACD-8B57-8EC33F1DAB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83E478-002E-4451-9917-20D8D55F4BF5}" type="slidenum">
              <a:rPr lang="fr-FR" altLang="fr-FR" smtClean="0">
                <a:latin typeface="Calibri" panose="020F0502020204030204" pitchFamily="34" charset="0"/>
              </a:rPr>
              <a:pPr/>
              <a:t>10</a:t>
            </a:fld>
            <a:endParaRPr lang="fr-FR" altLang="fr-FR">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11</a:t>
            </a:fld>
            <a:endParaRPr lang="fr-FR"/>
          </a:p>
        </p:txBody>
      </p:sp>
    </p:spTree>
    <p:extLst>
      <p:ext uri="{BB962C8B-B14F-4D97-AF65-F5344CB8AC3E}">
        <p14:creationId xmlns:p14="http://schemas.microsoft.com/office/powerpoint/2010/main" val="3786310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a:extLst>
              <a:ext uri="{FF2B5EF4-FFF2-40B4-BE49-F238E27FC236}">
                <a16:creationId xmlns:a16="http://schemas.microsoft.com/office/drawing/2014/main" id="{1522B705-E50A-44B0-8F10-9C410A3BCA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Espace réservé des commentaires 2">
            <a:extLst>
              <a:ext uri="{FF2B5EF4-FFF2-40B4-BE49-F238E27FC236}">
                <a16:creationId xmlns:a16="http://schemas.microsoft.com/office/drawing/2014/main" id="{438A0FDC-FE02-4455-B516-EDCFDD21BE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13316" name="Espace réservé du numéro de diapositive 3">
            <a:extLst>
              <a:ext uri="{FF2B5EF4-FFF2-40B4-BE49-F238E27FC236}">
                <a16:creationId xmlns:a16="http://schemas.microsoft.com/office/drawing/2014/main" id="{60B8C370-7069-4ACD-8B57-8EC33F1DAB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83E478-002E-4451-9917-20D8D55F4BF5}" type="slidenum">
              <a:rPr lang="fr-FR" altLang="fr-FR" smtClean="0">
                <a:latin typeface="Calibri" panose="020F0502020204030204" pitchFamily="34" charset="0"/>
              </a:rPr>
              <a:pPr/>
              <a:t>12</a:t>
            </a:fld>
            <a:endParaRPr lang="fr-FR" altLang="fr-FR">
              <a:latin typeface="Calibri" panose="020F0502020204030204" pitchFamily="34" charset="0"/>
            </a:endParaRPr>
          </a:p>
        </p:txBody>
      </p:sp>
    </p:spTree>
    <p:extLst>
      <p:ext uri="{BB962C8B-B14F-4D97-AF65-F5344CB8AC3E}">
        <p14:creationId xmlns:p14="http://schemas.microsoft.com/office/powerpoint/2010/main" val="2810253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a:extLst>
              <a:ext uri="{FF2B5EF4-FFF2-40B4-BE49-F238E27FC236}">
                <a16:creationId xmlns:a16="http://schemas.microsoft.com/office/drawing/2014/main" id="{1522B705-E50A-44B0-8F10-9C410A3BCA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Espace réservé des commentaires 2">
            <a:extLst>
              <a:ext uri="{FF2B5EF4-FFF2-40B4-BE49-F238E27FC236}">
                <a16:creationId xmlns:a16="http://schemas.microsoft.com/office/drawing/2014/main" id="{438A0FDC-FE02-4455-B516-EDCFDD21BE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13316" name="Espace réservé du numéro de diapositive 3">
            <a:extLst>
              <a:ext uri="{FF2B5EF4-FFF2-40B4-BE49-F238E27FC236}">
                <a16:creationId xmlns:a16="http://schemas.microsoft.com/office/drawing/2014/main" id="{60B8C370-7069-4ACD-8B57-8EC33F1DAB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83E478-002E-4451-9917-20D8D55F4BF5}" type="slidenum">
              <a:rPr lang="fr-FR" altLang="fr-FR" smtClean="0">
                <a:latin typeface="Calibri" panose="020F0502020204030204" pitchFamily="34" charset="0"/>
              </a:rPr>
              <a:pPr/>
              <a:t>13</a:t>
            </a:fld>
            <a:endParaRPr lang="fr-FR" altLang="fr-FR">
              <a:latin typeface="Calibri" panose="020F0502020204030204" pitchFamily="34" charset="0"/>
            </a:endParaRPr>
          </a:p>
        </p:txBody>
      </p:sp>
    </p:spTree>
    <p:extLst>
      <p:ext uri="{BB962C8B-B14F-4D97-AF65-F5344CB8AC3E}">
        <p14:creationId xmlns:p14="http://schemas.microsoft.com/office/powerpoint/2010/main" val="392368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a:extLst>
              <a:ext uri="{FF2B5EF4-FFF2-40B4-BE49-F238E27FC236}">
                <a16:creationId xmlns:a16="http://schemas.microsoft.com/office/drawing/2014/main" id="{1522B705-E50A-44B0-8F10-9C410A3BCA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Espace réservé des commentaires 2">
            <a:extLst>
              <a:ext uri="{FF2B5EF4-FFF2-40B4-BE49-F238E27FC236}">
                <a16:creationId xmlns:a16="http://schemas.microsoft.com/office/drawing/2014/main" id="{438A0FDC-FE02-4455-B516-EDCFDD21BE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13316" name="Espace réservé du numéro de diapositive 3">
            <a:extLst>
              <a:ext uri="{FF2B5EF4-FFF2-40B4-BE49-F238E27FC236}">
                <a16:creationId xmlns:a16="http://schemas.microsoft.com/office/drawing/2014/main" id="{60B8C370-7069-4ACD-8B57-8EC33F1DAB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83E478-002E-4451-9917-20D8D55F4BF5}" type="slidenum">
              <a:rPr lang="fr-FR" altLang="fr-FR" smtClean="0">
                <a:latin typeface="Calibri" panose="020F0502020204030204" pitchFamily="34" charset="0"/>
              </a:rPr>
              <a:pPr/>
              <a:t>14</a:t>
            </a:fld>
            <a:endParaRPr lang="fr-FR" altLang="fr-FR">
              <a:latin typeface="Calibri" panose="020F0502020204030204" pitchFamily="34" charset="0"/>
            </a:endParaRPr>
          </a:p>
        </p:txBody>
      </p:sp>
    </p:spTree>
    <p:extLst>
      <p:ext uri="{BB962C8B-B14F-4D97-AF65-F5344CB8AC3E}">
        <p14:creationId xmlns:p14="http://schemas.microsoft.com/office/powerpoint/2010/main" val="3937046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a:extLst>
              <a:ext uri="{FF2B5EF4-FFF2-40B4-BE49-F238E27FC236}">
                <a16:creationId xmlns:a16="http://schemas.microsoft.com/office/drawing/2014/main" id="{1522B705-E50A-44B0-8F10-9C410A3BCA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Espace réservé des commentaires 2">
            <a:extLst>
              <a:ext uri="{FF2B5EF4-FFF2-40B4-BE49-F238E27FC236}">
                <a16:creationId xmlns:a16="http://schemas.microsoft.com/office/drawing/2014/main" id="{438A0FDC-FE02-4455-B516-EDCFDD21BE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13316" name="Espace réservé du numéro de diapositive 3">
            <a:extLst>
              <a:ext uri="{FF2B5EF4-FFF2-40B4-BE49-F238E27FC236}">
                <a16:creationId xmlns:a16="http://schemas.microsoft.com/office/drawing/2014/main" id="{60B8C370-7069-4ACD-8B57-8EC33F1DAB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83E478-002E-4451-9917-20D8D55F4BF5}" type="slidenum">
              <a:rPr lang="fr-FR" altLang="fr-FR" smtClean="0">
                <a:latin typeface="Calibri" panose="020F0502020204030204" pitchFamily="34" charset="0"/>
              </a:rPr>
              <a:pPr/>
              <a:t>15</a:t>
            </a:fld>
            <a:endParaRPr lang="fr-FR" altLang="fr-FR">
              <a:latin typeface="Calibri" panose="020F0502020204030204" pitchFamily="34" charset="0"/>
            </a:endParaRPr>
          </a:p>
        </p:txBody>
      </p:sp>
    </p:spTree>
    <p:extLst>
      <p:ext uri="{BB962C8B-B14F-4D97-AF65-F5344CB8AC3E}">
        <p14:creationId xmlns:p14="http://schemas.microsoft.com/office/powerpoint/2010/main" val="2325395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2</a:t>
            </a:fld>
            <a:endParaRPr lang="fr-FR"/>
          </a:p>
        </p:txBody>
      </p:sp>
    </p:spTree>
    <p:extLst>
      <p:ext uri="{BB962C8B-B14F-4D97-AF65-F5344CB8AC3E}">
        <p14:creationId xmlns:p14="http://schemas.microsoft.com/office/powerpoint/2010/main" val="3490987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3</a:t>
            </a:fld>
            <a:endParaRPr lang="fr-FR"/>
          </a:p>
        </p:txBody>
      </p:sp>
    </p:spTree>
    <p:extLst>
      <p:ext uri="{BB962C8B-B14F-4D97-AF65-F5344CB8AC3E}">
        <p14:creationId xmlns:p14="http://schemas.microsoft.com/office/powerpoint/2010/main" val="1144916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4</a:t>
            </a:fld>
            <a:endParaRPr lang="fr-FR"/>
          </a:p>
        </p:txBody>
      </p:sp>
    </p:spTree>
    <p:extLst>
      <p:ext uri="{BB962C8B-B14F-4D97-AF65-F5344CB8AC3E}">
        <p14:creationId xmlns:p14="http://schemas.microsoft.com/office/powerpoint/2010/main" val="2717846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937DEBB5-1FA7-4717-88ED-61A1A8514C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78CE8734-1818-4DC6-BC3E-41BE764FA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7172" name="Espace réservé du numéro de diapositive 3">
            <a:extLst>
              <a:ext uri="{FF2B5EF4-FFF2-40B4-BE49-F238E27FC236}">
                <a16:creationId xmlns:a16="http://schemas.microsoft.com/office/drawing/2014/main" id="{E0C24E0B-8964-4602-B7BE-D3814D961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91D824-FB6D-4B80-A5FF-B5072A339047}" type="slidenum">
              <a:rPr lang="fr-FR" altLang="fr-FR" smtClean="0">
                <a:latin typeface="Calibri" panose="020F0502020204030204" pitchFamily="34" charset="0"/>
              </a:rPr>
              <a:pPr/>
              <a:t>5</a:t>
            </a:fld>
            <a:endParaRPr lang="fr-FR" altLang="fr-FR">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6</a:t>
            </a:fld>
            <a:endParaRPr lang="fr-FR"/>
          </a:p>
        </p:txBody>
      </p:sp>
    </p:spTree>
    <p:extLst>
      <p:ext uri="{BB962C8B-B14F-4D97-AF65-F5344CB8AC3E}">
        <p14:creationId xmlns:p14="http://schemas.microsoft.com/office/powerpoint/2010/main" val="1757393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7</a:t>
            </a:fld>
            <a:endParaRPr lang="fr-FR"/>
          </a:p>
        </p:txBody>
      </p:sp>
    </p:spTree>
    <p:extLst>
      <p:ext uri="{BB962C8B-B14F-4D97-AF65-F5344CB8AC3E}">
        <p14:creationId xmlns:p14="http://schemas.microsoft.com/office/powerpoint/2010/main" val="3996875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8</a:t>
            </a:fld>
            <a:endParaRPr lang="fr-FR"/>
          </a:p>
        </p:txBody>
      </p:sp>
    </p:spTree>
    <p:extLst>
      <p:ext uri="{BB962C8B-B14F-4D97-AF65-F5344CB8AC3E}">
        <p14:creationId xmlns:p14="http://schemas.microsoft.com/office/powerpoint/2010/main" val="3612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9</a:t>
            </a:fld>
            <a:endParaRPr lang="fr-FR"/>
          </a:p>
        </p:txBody>
      </p:sp>
    </p:spTree>
    <p:extLst>
      <p:ext uri="{BB962C8B-B14F-4D97-AF65-F5344CB8AC3E}">
        <p14:creationId xmlns:p14="http://schemas.microsoft.com/office/powerpoint/2010/main" val="3530250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8"/>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0F9288F7-F913-4A4A-9B94-C205F8B3FE9C}"/>
              </a:ext>
            </a:extLst>
          </p:cNvPr>
          <p:cNvSpPr>
            <a:spLocks noGrp="1"/>
          </p:cNvSpPr>
          <p:nvPr>
            <p:ph type="dt" sz="half" idx="10"/>
          </p:nvPr>
        </p:nvSpPr>
        <p:spPr/>
        <p:txBody>
          <a:bodyPr/>
          <a:lstStyle>
            <a:lvl1pPr>
              <a:defRPr/>
            </a:lvl1pPr>
          </a:lstStyle>
          <a:p>
            <a:pPr>
              <a:defRPr/>
            </a:pPr>
            <a:fld id="{41E32B9C-6BF5-44E8-A341-C74B22A732C5}" type="datetimeFigureOut">
              <a:rPr lang="fr-FR"/>
              <a:pPr>
                <a:defRPr/>
              </a:pPr>
              <a:t>13/09/2019</a:t>
            </a:fld>
            <a:endParaRPr lang="fr-FR"/>
          </a:p>
        </p:txBody>
      </p:sp>
      <p:sp>
        <p:nvSpPr>
          <p:cNvPr id="5" name="Espace réservé du pied de page 4">
            <a:extLst>
              <a:ext uri="{FF2B5EF4-FFF2-40B4-BE49-F238E27FC236}">
                <a16:creationId xmlns:a16="http://schemas.microsoft.com/office/drawing/2014/main" id="{E6281174-E872-4016-9F2F-4B653370D2B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4BABFE7-292C-438E-89B4-4AE185277868}"/>
              </a:ext>
            </a:extLst>
          </p:cNvPr>
          <p:cNvSpPr>
            <a:spLocks noGrp="1"/>
          </p:cNvSpPr>
          <p:nvPr>
            <p:ph type="sldNum" sz="quarter" idx="12"/>
          </p:nvPr>
        </p:nvSpPr>
        <p:spPr/>
        <p:txBody>
          <a:bodyPr/>
          <a:lstStyle>
            <a:lvl1pPr>
              <a:defRPr/>
            </a:lvl1pPr>
          </a:lstStyle>
          <a:p>
            <a:pPr>
              <a:defRPr/>
            </a:pPr>
            <a:fld id="{856EB3D0-1CDE-4C3F-9C03-6160F1295033}" type="slidenum">
              <a:rPr lang="fr-FR"/>
              <a:pPr>
                <a:defRPr/>
              </a:pPr>
              <a:t>‹N°›</a:t>
            </a:fld>
            <a:endParaRPr lang="fr-FR"/>
          </a:p>
        </p:txBody>
      </p:sp>
    </p:spTree>
    <p:extLst>
      <p:ext uri="{BB962C8B-B14F-4D97-AF65-F5344CB8AC3E}">
        <p14:creationId xmlns:p14="http://schemas.microsoft.com/office/powerpoint/2010/main" val="380416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B3A3179-1830-4EFC-AFE2-2CA84465CF49}"/>
              </a:ext>
            </a:extLst>
          </p:cNvPr>
          <p:cNvSpPr>
            <a:spLocks noGrp="1"/>
          </p:cNvSpPr>
          <p:nvPr>
            <p:ph type="dt" sz="half" idx="10"/>
          </p:nvPr>
        </p:nvSpPr>
        <p:spPr/>
        <p:txBody>
          <a:bodyPr/>
          <a:lstStyle>
            <a:lvl1pPr>
              <a:defRPr/>
            </a:lvl1pPr>
          </a:lstStyle>
          <a:p>
            <a:pPr>
              <a:defRPr/>
            </a:pPr>
            <a:fld id="{643542CE-0C51-4ED2-A7AC-8FDB4D4C6FA1}" type="datetimeFigureOut">
              <a:rPr lang="fr-FR"/>
              <a:pPr>
                <a:defRPr/>
              </a:pPr>
              <a:t>13/09/2019</a:t>
            </a:fld>
            <a:endParaRPr lang="fr-FR"/>
          </a:p>
        </p:txBody>
      </p:sp>
      <p:sp>
        <p:nvSpPr>
          <p:cNvPr id="5" name="Espace réservé du pied de page 4">
            <a:extLst>
              <a:ext uri="{FF2B5EF4-FFF2-40B4-BE49-F238E27FC236}">
                <a16:creationId xmlns:a16="http://schemas.microsoft.com/office/drawing/2014/main" id="{B3FF7C70-2741-4AB1-845E-B343CFEFCA5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2F7A97F-E000-4547-A34F-97EA0F712977}"/>
              </a:ext>
            </a:extLst>
          </p:cNvPr>
          <p:cNvSpPr>
            <a:spLocks noGrp="1"/>
          </p:cNvSpPr>
          <p:nvPr>
            <p:ph type="sldNum" sz="quarter" idx="12"/>
          </p:nvPr>
        </p:nvSpPr>
        <p:spPr/>
        <p:txBody>
          <a:bodyPr/>
          <a:lstStyle>
            <a:lvl1pPr>
              <a:defRPr/>
            </a:lvl1pPr>
          </a:lstStyle>
          <a:p>
            <a:pPr>
              <a:defRPr/>
            </a:pPr>
            <a:fld id="{09FAAC39-A3DB-4241-9EDE-7DE8BF6E5AF0}" type="slidenum">
              <a:rPr lang="fr-FR"/>
              <a:pPr>
                <a:defRPr/>
              </a:pPr>
              <a:t>‹N°›</a:t>
            </a:fld>
            <a:endParaRPr lang="fr-FR"/>
          </a:p>
        </p:txBody>
      </p:sp>
    </p:spTree>
    <p:extLst>
      <p:ext uri="{BB962C8B-B14F-4D97-AF65-F5344CB8AC3E}">
        <p14:creationId xmlns:p14="http://schemas.microsoft.com/office/powerpoint/2010/main" val="242866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8A3C4C-C4D3-43AE-B16A-98F573FB6FE6}"/>
              </a:ext>
            </a:extLst>
          </p:cNvPr>
          <p:cNvSpPr>
            <a:spLocks noGrp="1"/>
          </p:cNvSpPr>
          <p:nvPr>
            <p:ph type="dt" sz="half" idx="10"/>
          </p:nvPr>
        </p:nvSpPr>
        <p:spPr/>
        <p:txBody>
          <a:bodyPr/>
          <a:lstStyle>
            <a:lvl1pPr>
              <a:defRPr/>
            </a:lvl1pPr>
          </a:lstStyle>
          <a:p>
            <a:pPr>
              <a:defRPr/>
            </a:pPr>
            <a:fld id="{01E44E7E-13C7-4648-A6D1-CA882A930643}" type="datetimeFigureOut">
              <a:rPr lang="fr-FR"/>
              <a:pPr>
                <a:defRPr/>
              </a:pPr>
              <a:t>13/09/2019</a:t>
            </a:fld>
            <a:endParaRPr lang="fr-FR"/>
          </a:p>
        </p:txBody>
      </p:sp>
      <p:sp>
        <p:nvSpPr>
          <p:cNvPr id="5" name="Espace réservé du pied de page 4">
            <a:extLst>
              <a:ext uri="{FF2B5EF4-FFF2-40B4-BE49-F238E27FC236}">
                <a16:creationId xmlns:a16="http://schemas.microsoft.com/office/drawing/2014/main" id="{33226AB6-72EA-4535-919F-0AFDCC8EA2A8}"/>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BF5C5F13-FFEC-4605-BE69-1557156FAC75}"/>
              </a:ext>
            </a:extLst>
          </p:cNvPr>
          <p:cNvSpPr>
            <a:spLocks noGrp="1"/>
          </p:cNvSpPr>
          <p:nvPr>
            <p:ph type="sldNum" sz="quarter" idx="12"/>
          </p:nvPr>
        </p:nvSpPr>
        <p:spPr/>
        <p:txBody>
          <a:bodyPr/>
          <a:lstStyle>
            <a:lvl1pPr>
              <a:defRPr/>
            </a:lvl1pPr>
          </a:lstStyle>
          <a:p>
            <a:pPr>
              <a:defRPr/>
            </a:pPr>
            <a:fld id="{927C17AD-877F-4E97-959B-21F5BD6D73E0}" type="slidenum">
              <a:rPr lang="fr-FR"/>
              <a:pPr>
                <a:defRPr/>
              </a:pPr>
              <a:t>‹N°›</a:t>
            </a:fld>
            <a:endParaRPr lang="fr-FR"/>
          </a:p>
        </p:txBody>
      </p:sp>
    </p:spTree>
    <p:extLst>
      <p:ext uri="{BB962C8B-B14F-4D97-AF65-F5344CB8AC3E}">
        <p14:creationId xmlns:p14="http://schemas.microsoft.com/office/powerpoint/2010/main" val="1548058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0AEAE06-7109-462B-928D-98A202229A1D}"/>
              </a:ext>
            </a:extLst>
          </p:cNvPr>
          <p:cNvSpPr>
            <a:spLocks noGrp="1"/>
          </p:cNvSpPr>
          <p:nvPr>
            <p:ph type="dt" sz="half" idx="10"/>
          </p:nvPr>
        </p:nvSpPr>
        <p:spPr/>
        <p:txBody>
          <a:bodyPr/>
          <a:lstStyle>
            <a:lvl1pPr>
              <a:defRPr/>
            </a:lvl1pPr>
          </a:lstStyle>
          <a:p>
            <a:pPr>
              <a:defRPr/>
            </a:pPr>
            <a:fld id="{6607FA4A-5722-4A91-BBAC-B015C1768A18}" type="datetimeFigureOut">
              <a:rPr lang="fr-FR"/>
              <a:pPr>
                <a:defRPr/>
              </a:pPr>
              <a:t>13/09/2019</a:t>
            </a:fld>
            <a:endParaRPr lang="fr-FR"/>
          </a:p>
        </p:txBody>
      </p:sp>
      <p:sp>
        <p:nvSpPr>
          <p:cNvPr id="5" name="Espace réservé du pied de page 4">
            <a:extLst>
              <a:ext uri="{FF2B5EF4-FFF2-40B4-BE49-F238E27FC236}">
                <a16:creationId xmlns:a16="http://schemas.microsoft.com/office/drawing/2014/main" id="{0810AB6E-5E25-4A90-B0DF-92E43250AD4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A874565-8EC2-4784-82F2-EFEE1044CD97}"/>
              </a:ext>
            </a:extLst>
          </p:cNvPr>
          <p:cNvSpPr>
            <a:spLocks noGrp="1"/>
          </p:cNvSpPr>
          <p:nvPr>
            <p:ph type="sldNum" sz="quarter" idx="12"/>
          </p:nvPr>
        </p:nvSpPr>
        <p:spPr/>
        <p:txBody>
          <a:bodyPr/>
          <a:lstStyle>
            <a:lvl1pPr>
              <a:defRPr/>
            </a:lvl1pPr>
          </a:lstStyle>
          <a:p>
            <a:pPr>
              <a:defRPr/>
            </a:pPr>
            <a:fld id="{048702D4-14E5-40DF-9B72-0E52516CF294}" type="slidenum">
              <a:rPr lang="fr-FR"/>
              <a:pPr>
                <a:defRPr/>
              </a:pPr>
              <a:t>‹N°›</a:t>
            </a:fld>
            <a:endParaRPr lang="fr-FR"/>
          </a:p>
        </p:txBody>
      </p:sp>
    </p:spTree>
    <p:extLst>
      <p:ext uri="{BB962C8B-B14F-4D97-AF65-F5344CB8AC3E}">
        <p14:creationId xmlns:p14="http://schemas.microsoft.com/office/powerpoint/2010/main" val="1943377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3"/>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B43B055-0F95-44C3-BC3C-5126433E19DF}"/>
              </a:ext>
            </a:extLst>
          </p:cNvPr>
          <p:cNvSpPr>
            <a:spLocks noGrp="1"/>
          </p:cNvSpPr>
          <p:nvPr>
            <p:ph type="dt" sz="half" idx="10"/>
          </p:nvPr>
        </p:nvSpPr>
        <p:spPr/>
        <p:txBody>
          <a:bodyPr/>
          <a:lstStyle>
            <a:lvl1pPr>
              <a:defRPr/>
            </a:lvl1pPr>
          </a:lstStyle>
          <a:p>
            <a:pPr>
              <a:defRPr/>
            </a:pPr>
            <a:fld id="{D1CB3A73-7E40-4A2D-9C91-AB40392F726C}" type="datetimeFigureOut">
              <a:rPr lang="fr-FR"/>
              <a:pPr>
                <a:defRPr/>
              </a:pPr>
              <a:t>13/09/2019</a:t>
            </a:fld>
            <a:endParaRPr lang="fr-FR"/>
          </a:p>
        </p:txBody>
      </p:sp>
      <p:sp>
        <p:nvSpPr>
          <p:cNvPr id="5" name="Espace réservé du pied de page 4">
            <a:extLst>
              <a:ext uri="{FF2B5EF4-FFF2-40B4-BE49-F238E27FC236}">
                <a16:creationId xmlns:a16="http://schemas.microsoft.com/office/drawing/2014/main" id="{3A5ED60A-D7B9-4F0A-AE10-D653D7BF1D1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643DB4B0-0D28-44B9-900F-ADFA6927EE54}"/>
              </a:ext>
            </a:extLst>
          </p:cNvPr>
          <p:cNvSpPr>
            <a:spLocks noGrp="1"/>
          </p:cNvSpPr>
          <p:nvPr>
            <p:ph type="sldNum" sz="quarter" idx="12"/>
          </p:nvPr>
        </p:nvSpPr>
        <p:spPr/>
        <p:txBody>
          <a:bodyPr/>
          <a:lstStyle>
            <a:lvl1pPr>
              <a:defRPr/>
            </a:lvl1pPr>
          </a:lstStyle>
          <a:p>
            <a:pPr>
              <a:defRPr/>
            </a:pPr>
            <a:fld id="{4BBD91FC-6F2E-4CB5-9B9A-67746B9372CA}" type="slidenum">
              <a:rPr lang="fr-FR"/>
              <a:pPr>
                <a:defRPr/>
              </a:pPr>
              <a:t>‹N°›</a:t>
            </a:fld>
            <a:endParaRPr lang="fr-FR"/>
          </a:p>
        </p:txBody>
      </p:sp>
    </p:spTree>
    <p:extLst>
      <p:ext uri="{BB962C8B-B14F-4D97-AF65-F5344CB8AC3E}">
        <p14:creationId xmlns:p14="http://schemas.microsoft.com/office/powerpoint/2010/main" val="201180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8E27A3FB-7048-4A3C-A0E5-B62D9AEEEE59}"/>
              </a:ext>
            </a:extLst>
          </p:cNvPr>
          <p:cNvSpPr>
            <a:spLocks noGrp="1"/>
          </p:cNvSpPr>
          <p:nvPr>
            <p:ph type="dt" sz="half" idx="10"/>
          </p:nvPr>
        </p:nvSpPr>
        <p:spPr/>
        <p:txBody>
          <a:bodyPr/>
          <a:lstStyle>
            <a:lvl1pPr>
              <a:defRPr/>
            </a:lvl1pPr>
          </a:lstStyle>
          <a:p>
            <a:pPr>
              <a:defRPr/>
            </a:pPr>
            <a:fld id="{9AC48500-E768-4B20-8774-EE6FB1805209}" type="datetimeFigureOut">
              <a:rPr lang="fr-FR"/>
              <a:pPr>
                <a:defRPr/>
              </a:pPr>
              <a:t>13/09/2019</a:t>
            </a:fld>
            <a:endParaRPr lang="fr-FR"/>
          </a:p>
        </p:txBody>
      </p:sp>
      <p:sp>
        <p:nvSpPr>
          <p:cNvPr id="6" name="Espace réservé du pied de page 4">
            <a:extLst>
              <a:ext uri="{FF2B5EF4-FFF2-40B4-BE49-F238E27FC236}">
                <a16:creationId xmlns:a16="http://schemas.microsoft.com/office/drawing/2014/main" id="{D5621E1A-1504-463E-A6D3-73416F57A775}"/>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D400038B-5326-4982-ABBD-42C2AD94E78D}"/>
              </a:ext>
            </a:extLst>
          </p:cNvPr>
          <p:cNvSpPr>
            <a:spLocks noGrp="1"/>
          </p:cNvSpPr>
          <p:nvPr>
            <p:ph type="sldNum" sz="quarter" idx="12"/>
          </p:nvPr>
        </p:nvSpPr>
        <p:spPr/>
        <p:txBody>
          <a:bodyPr/>
          <a:lstStyle>
            <a:lvl1pPr>
              <a:defRPr/>
            </a:lvl1pPr>
          </a:lstStyle>
          <a:p>
            <a:pPr>
              <a:defRPr/>
            </a:pPr>
            <a:fld id="{E2571FC9-299A-4379-ACD2-3ECCBC88F5AF}" type="slidenum">
              <a:rPr lang="fr-FR"/>
              <a:pPr>
                <a:defRPr/>
              </a:pPr>
              <a:t>‹N°›</a:t>
            </a:fld>
            <a:endParaRPr lang="fr-FR"/>
          </a:p>
        </p:txBody>
      </p:sp>
    </p:spTree>
    <p:extLst>
      <p:ext uri="{BB962C8B-B14F-4D97-AF65-F5344CB8AC3E}">
        <p14:creationId xmlns:p14="http://schemas.microsoft.com/office/powerpoint/2010/main" val="17481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6C7F34F1-5156-4B49-8641-F1DC656D3962}"/>
              </a:ext>
            </a:extLst>
          </p:cNvPr>
          <p:cNvSpPr>
            <a:spLocks noGrp="1"/>
          </p:cNvSpPr>
          <p:nvPr>
            <p:ph type="dt" sz="half" idx="10"/>
          </p:nvPr>
        </p:nvSpPr>
        <p:spPr/>
        <p:txBody>
          <a:bodyPr/>
          <a:lstStyle>
            <a:lvl1pPr>
              <a:defRPr/>
            </a:lvl1pPr>
          </a:lstStyle>
          <a:p>
            <a:pPr>
              <a:defRPr/>
            </a:pPr>
            <a:fld id="{19F0D75F-DDB9-4230-A017-42437D6FE378}" type="datetimeFigureOut">
              <a:rPr lang="fr-FR"/>
              <a:pPr>
                <a:defRPr/>
              </a:pPr>
              <a:t>13/09/2019</a:t>
            </a:fld>
            <a:endParaRPr lang="fr-FR"/>
          </a:p>
        </p:txBody>
      </p:sp>
      <p:sp>
        <p:nvSpPr>
          <p:cNvPr id="8" name="Espace réservé du pied de page 4">
            <a:extLst>
              <a:ext uri="{FF2B5EF4-FFF2-40B4-BE49-F238E27FC236}">
                <a16:creationId xmlns:a16="http://schemas.microsoft.com/office/drawing/2014/main" id="{CA5B3E53-AE4D-44C6-A2A3-43273EBC104C}"/>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2A64E770-C786-4A8D-9FDD-A2AA7519DA84}"/>
              </a:ext>
            </a:extLst>
          </p:cNvPr>
          <p:cNvSpPr>
            <a:spLocks noGrp="1"/>
          </p:cNvSpPr>
          <p:nvPr>
            <p:ph type="sldNum" sz="quarter" idx="12"/>
          </p:nvPr>
        </p:nvSpPr>
        <p:spPr/>
        <p:txBody>
          <a:bodyPr/>
          <a:lstStyle>
            <a:lvl1pPr>
              <a:defRPr/>
            </a:lvl1pPr>
          </a:lstStyle>
          <a:p>
            <a:pPr>
              <a:defRPr/>
            </a:pPr>
            <a:fld id="{88F8EABB-55A4-4B7B-A6D7-CCD7B900320D}" type="slidenum">
              <a:rPr lang="fr-FR"/>
              <a:pPr>
                <a:defRPr/>
              </a:pPr>
              <a:t>‹N°›</a:t>
            </a:fld>
            <a:endParaRPr lang="fr-FR"/>
          </a:p>
        </p:txBody>
      </p:sp>
    </p:spTree>
    <p:extLst>
      <p:ext uri="{BB962C8B-B14F-4D97-AF65-F5344CB8AC3E}">
        <p14:creationId xmlns:p14="http://schemas.microsoft.com/office/powerpoint/2010/main" val="340389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a:extLst>
              <a:ext uri="{FF2B5EF4-FFF2-40B4-BE49-F238E27FC236}">
                <a16:creationId xmlns:a16="http://schemas.microsoft.com/office/drawing/2014/main" id="{5587AD96-920A-4F60-878B-EA9BE8BCE7EB}"/>
              </a:ext>
            </a:extLst>
          </p:cNvPr>
          <p:cNvSpPr>
            <a:spLocks noGrp="1"/>
          </p:cNvSpPr>
          <p:nvPr>
            <p:ph type="dt" sz="half" idx="10"/>
          </p:nvPr>
        </p:nvSpPr>
        <p:spPr/>
        <p:txBody>
          <a:bodyPr/>
          <a:lstStyle>
            <a:lvl1pPr>
              <a:defRPr/>
            </a:lvl1pPr>
          </a:lstStyle>
          <a:p>
            <a:pPr>
              <a:defRPr/>
            </a:pPr>
            <a:fld id="{768D47D5-A1DF-40E5-8305-253FCB2EF258}" type="datetimeFigureOut">
              <a:rPr lang="fr-FR"/>
              <a:pPr>
                <a:defRPr/>
              </a:pPr>
              <a:t>13/09/2019</a:t>
            </a:fld>
            <a:endParaRPr lang="fr-FR"/>
          </a:p>
        </p:txBody>
      </p:sp>
      <p:sp>
        <p:nvSpPr>
          <p:cNvPr id="4" name="Espace réservé du pied de page 4">
            <a:extLst>
              <a:ext uri="{FF2B5EF4-FFF2-40B4-BE49-F238E27FC236}">
                <a16:creationId xmlns:a16="http://schemas.microsoft.com/office/drawing/2014/main" id="{D4BFC7AF-DEA4-4D7A-94AC-34A7C7306479}"/>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F6E65C3B-D702-4C96-ABC7-63D1A53FCE01}"/>
              </a:ext>
            </a:extLst>
          </p:cNvPr>
          <p:cNvSpPr>
            <a:spLocks noGrp="1"/>
          </p:cNvSpPr>
          <p:nvPr>
            <p:ph type="sldNum" sz="quarter" idx="12"/>
          </p:nvPr>
        </p:nvSpPr>
        <p:spPr/>
        <p:txBody>
          <a:bodyPr/>
          <a:lstStyle>
            <a:lvl1pPr>
              <a:defRPr/>
            </a:lvl1pPr>
          </a:lstStyle>
          <a:p>
            <a:pPr>
              <a:defRPr/>
            </a:pPr>
            <a:fld id="{FC17CDAC-0E4D-4E1C-BDFD-770C52906955}" type="slidenum">
              <a:rPr lang="fr-FR"/>
              <a:pPr>
                <a:defRPr/>
              </a:pPr>
              <a:t>‹N°›</a:t>
            </a:fld>
            <a:endParaRPr lang="fr-FR"/>
          </a:p>
        </p:txBody>
      </p:sp>
    </p:spTree>
    <p:extLst>
      <p:ext uri="{BB962C8B-B14F-4D97-AF65-F5344CB8AC3E}">
        <p14:creationId xmlns:p14="http://schemas.microsoft.com/office/powerpoint/2010/main" val="3128312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A569367E-6AA8-4B82-97C3-63310C35F855}"/>
              </a:ext>
            </a:extLst>
          </p:cNvPr>
          <p:cNvSpPr>
            <a:spLocks noGrp="1"/>
          </p:cNvSpPr>
          <p:nvPr>
            <p:ph type="dt" sz="half" idx="10"/>
          </p:nvPr>
        </p:nvSpPr>
        <p:spPr/>
        <p:txBody>
          <a:bodyPr/>
          <a:lstStyle>
            <a:lvl1pPr>
              <a:defRPr/>
            </a:lvl1pPr>
          </a:lstStyle>
          <a:p>
            <a:pPr>
              <a:defRPr/>
            </a:pPr>
            <a:fld id="{55087787-A0A7-486E-B73B-8C0EDAA9AF67}" type="datetimeFigureOut">
              <a:rPr lang="fr-FR"/>
              <a:pPr>
                <a:defRPr/>
              </a:pPr>
              <a:t>13/09/2019</a:t>
            </a:fld>
            <a:endParaRPr lang="fr-FR"/>
          </a:p>
        </p:txBody>
      </p:sp>
      <p:sp>
        <p:nvSpPr>
          <p:cNvPr id="3" name="Espace réservé du pied de page 4">
            <a:extLst>
              <a:ext uri="{FF2B5EF4-FFF2-40B4-BE49-F238E27FC236}">
                <a16:creationId xmlns:a16="http://schemas.microsoft.com/office/drawing/2014/main" id="{A09229AF-2711-4516-A3F2-59E410530EAC}"/>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990BCFBB-6652-451A-9B6D-5EDAE7BFBB3E}"/>
              </a:ext>
            </a:extLst>
          </p:cNvPr>
          <p:cNvSpPr>
            <a:spLocks noGrp="1"/>
          </p:cNvSpPr>
          <p:nvPr>
            <p:ph type="sldNum" sz="quarter" idx="12"/>
          </p:nvPr>
        </p:nvSpPr>
        <p:spPr/>
        <p:txBody>
          <a:bodyPr/>
          <a:lstStyle>
            <a:lvl1pPr>
              <a:defRPr/>
            </a:lvl1pPr>
          </a:lstStyle>
          <a:p>
            <a:pPr>
              <a:defRPr/>
            </a:pPr>
            <a:fld id="{BA3884DE-9AD2-4C47-B960-DADA8F56F859}" type="slidenum">
              <a:rPr lang="fr-FR"/>
              <a:pPr>
                <a:defRPr/>
              </a:pPr>
              <a:t>‹N°›</a:t>
            </a:fld>
            <a:endParaRPr lang="fr-FR"/>
          </a:p>
        </p:txBody>
      </p:sp>
    </p:spTree>
    <p:extLst>
      <p:ext uri="{BB962C8B-B14F-4D97-AF65-F5344CB8AC3E}">
        <p14:creationId xmlns:p14="http://schemas.microsoft.com/office/powerpoint/2010/main" val="116992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38585F93-5A3D-4E9E-8121-8EAB228C770A}"/>
              </a:ext>
            </a:extLst>
          </p:cNvPr>
          <p:cNvSpPr>
            <a:spLocks noGrp="1"/>
          </p:cNvSpPr>
          <p:nvPr>
            <p:ph type="dt" sz="half" idx="10"/>
          </p:nvPr>
        </p:nvSpPr>
        <p:spPr/>
        <p:txBody>
          <a:bodyPr/>
          <a:lstStyle>
            <a:lvl1pPr>
              <a:defRPr/>
            </a:lvl1pPr>
          </a:lstStyle>
          <a:p>
            <a:pPr>
              <a:defRPr/>
            </a:pPr>
            <a:fld id="{E185C5E3-0860-4734-8158-B870342F405E}" type="datetimeFigureOut">
              <a:rPr lang="fr-FR"/>
              <a:pPr>
                <a:defRPr/>
              </a:pPr>
              <a:t>13/09/2019</a:t>
            </a:fld>
            <a:endParaRPr lang="fr-FR"/>
          </a:p>
        </p:txBody>
      </p:sp>
      <p:sp>
        <p:nvSpPr>
          <p:cNvPr id="6" name="Espace réservé du pied de page 4">
            <a:extLst>
              <a:ext uri="{FF2B5EF4-FFF2-40B4-BE49-F238E27FC236}">
                <a16:creationId xmlns:a16="http://schemas.microsoft.com/office/drawing/2014/main" id="{A4777AB5-B601-4992-8F7A-05312E34473C}"/>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9B028CF-D7EA-44DE-A947-0B8790B7CDDF}"/>
              </a:ext>
            </a:extLst>
          </p:cNvPr>
          <p:cNvSpPr>
            <a:spLocks noGrp="1"/>
          </p:cNvSpPr>
          <p:nvPr>
            <p:ph type="sldNum" sz="quarter" idx="12"/>
          </p:nvPr>
        </p:nvSpPr>
        <p:spPr/>
        <p:txBody>
          <a:bodyPr/>
          <a:lstStyle>
            <a:lvl1pPr>
              <a:defRPr/>
            </a:lvl1pPr>
          </a:lstStyle>
          <a:p>
            <a:pPr>
              <a:defRPr/>
            </a:pPr>
            <a:fld id="{B2A93C6F-8C76-4952-A552-919A6B4B068B}" type="slidenum">
              <a:rPr lang="fr-FR"/>
              <a:pPr>
                <a:defRPr/>
              </a:pPr>
              <a:t>‹N°›</a:t>
            </a:fld>
            <a:endParaRPr lang="fr-FR"/>
          </a:p>
        </p:txBody>
      </p:sp>
    </p:spTree>
    <p:extLst>
      <p:ext uri="{BB962C8B-B14F-4D97-AF65-F5344CB8AC3E}">
        <p14:creationId xmlns:p14="http://schemas.microsoft.com/office/powerpoint/2010/main" val="2167253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E9A1621B-2830-4955-A034-3A61A76B51EF}"/>
              </a:ext>
            </a:extLst>
          </p:cNvPr>
          <p:cNvSpPr>
            <a:spLocks noGrp="1"/>
          </p:cNvSpPr>
          <p:nvPr>
            <p:ph type="dt" sz="half" idx="10"/>
          </p:nvPr>
        </p:nvSpPr>
        <p:spPr/>
        <p:txBody>
          <a:bodyPr/>
          <a:lstStyle>
            <a:lvl1pPr>
              <a:defRPr/>
            </a:lvl1pPr>
          </a:lstStyle>
          <a:p>
            <a:pPr>
              <a:defRPr/>
            </a:pPr>
            <a:fld id="{725DC4E9-86E1-4D95-9BD1-956EC926E156}" type="datetimeFigureOut">
              <a:rPr lang="fr-FR"/>
              <a:pPr>
                <a:defRPr/>
              </a:pPr>
              <a:t>13/09/2019</a:t>
            </a:fld>
            <a:endParaRPr lang="fr-FR"/>
          </a:p>
        </p:txBody>
      </p:sp>
      <p:sp>
        <p:nvSpPr>
          <p:cNvPr id="6" name="Espace réservé du pied de page 4">
            <a:extLst>
              <a:ext uri="{FF2B5EF4-FFF2-40B4-BE49-F238E27FC236}">
                <a16:creationId xmlns:a16="http://schemas.microsoft.com/office/drawing/2014/main" id="{5D1D2AE3-F675-48A7-B7AB-55649977183B}"/>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771B591D-94FF-430A-8E1F-A7AA1E78BE9C}"/>
              </a:ext>
            </a:extLst>
          </p:cNvPr>
          <p:cNvSpPr>
            <a:spLocks noGrp="1"/>
          </p:cNvSpPr>
          <p:nvPr>
            <p:ph type="sldNum" sz="quarter" idx="12"/>
          </p:nvPr>
        </p:nvSpPr>
        <p:spPr/>
        <p:txBody>
          <a:bodyPr/>
          <a:lstStyle>
            <a:lvl1pPr>
              <a:defRPr/>
            </a:lvl1pPr>
          </a:lstStyle>
          <a:p>
            <a:pPr>
              <a:defRPr/>
            </a:pPr>
            <a:fld id="{A90CDECB-2E87-44A2-9DA9-ABCC067B40E5}" type="slidenum">
              <a:rPr lang="fr-FR"/>
              <a:pPr>
                <a:defRPr/>
              </a:pPr>
              <a:t>‹N°›</a:t>
            </a:fld>
            <a:endParaRPr lang="fr-FR"/>
          </a:p>
        </p:txBody>
      </p:sp>
    </p:spTree>
    <p:extLst>
      <p:ext uri="{BB962C8B-B14F-4D97-AF65-F5344CB8AC3E}">
        <p14:creationId xmlns:p14="http://schemas.microsoft.com/office/powerpoint/2010/main" val="88301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9442A79-B709-42BC-B519-CB1AE66432C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a:extLst>
              <a:ext uri="{FF2B5EF4-FFF2-40B4-BE49-F238E27FC236}">
                <a16:creationId xmlns:a16="http://schemas.microsoft.com/office/drawing/2014/main" id="{0E867C0D-F4A9-4EB1-95E3-F60F7DC81D5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2C30671-D528-4E89-9202-1F3F6377C69F}"/>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cs typeface="Arial" charset="0"/>
              </a:defRPr>
            </a:lvl1pPr>
          </a:lstStyle>
          <a:p>
            <a:pPr>
              <a:defRPr/>
            </a:pPr>
            <a:fld id="{1160E1DB-EAFF-44F3-90E8-68C99D85EBBE}" type="datetimeFigureOut">
              <a:rPr lang="fr-FR"/>
              <a:pPr>
                <a:defRPr/>
              </a:pPr>
              <a:t>13/09/2019</a:t>
            </a:fld>
            <a:endParaRPr lang="fr-FR"/>
          </a:p>
        </p:txBody>
      </p:sp>
      <p:sp>
        <p:nvSpPr>
          <p:cNvPr id="5" name="Espace réservé du pied de page 4">
            <a:extLst>
              <a:ext uri="{FF2B5EF4-FFF2-40B4-BE49-F238E27FC236}">
                <a16:creationId xmlns:a16="http://schemas.microsoft.com/office/drawing/2014/main" id="{090CC7FF-CE14-4EC9-921F-D7010A5FA65E}"/>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Arial" charset="0"/>
              </a:defRPr>
            </a:lvl1pPr>
          </a:lstStyle>
          <a:p>
            <a:pPr>
              <a:defRPr/>
            </a:pPr>
            <a:endParaRPr lang="fr-FR"/>
          </a:p>
        </p:txBody>
      </p:sp>
      <p:sp>
        <p:nvSpPr>
          <p:cNvPr id="6" name="Espace réservé du numéro de diapositive 5">
            <a:extLst>
              <a:ext uri="{FF2B5EF4-FFF2-40B4-BE49-F238E27FC236}">
                <a16:creationId xmlns:a16="http://schemas.microsoft.com/office/drawing/2014/main" id="{2EEE0C2C-FCBE-4C85-A8B3-A4898F3CE67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cs typeface="Arial" charset="0"/>
              </a:defRPr>
            </a:lvl1pPr>
          </a:lstStyle>
          <a:p>
            <a:pPr>
              <a:defRPr/>
            </a:pPr>
            <a:fld id="{14DFB50F-D4FD-4251-9A0C-71C660B1843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hyperlink" Target="mailto:francois.debesson@ac-orleans-tours.fr"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hyperlink" Target="mailto:francois.debesson@ac-orleans-tours.fr"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hyperlink" Target="mailto:francois.debesson@ac-orleans-tours.fr" TargetMode="Externa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hyperlink" Target="mailto:francois.debesson@ac-orleans-tours.fr" TargetMode="Externa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hyperlink" Target="mailto:francois.debesson@ac-orleans-tours.fr"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hyperlink" Target="mailto:francois.debesson@ac-orleans-tours.fr"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mailto:francois.debesson@ac-orleans-tours.fr"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hyperlink" Target="mailto:francois.debesson@ac-orleans-tours.fr"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72E16F58-6034-4E5D-B51E-8AFECA9B5760}"/>
              </a:ext>
            </a:extLst>
          </p:cNvPr>
          <p:cNvSpPr txBox="1">
            <a:spLocks/>
          </p:cNvSpPr>
          <p:nvPr/>
        </p:nvSpPr>
        <p:spPr bwMode="auto">
          <a:xfrm>
            <a:off x="0" y="0"/>
            <a:ext cx="9144000" cy="64800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altLang="fr-FR" sz="3600" b="1" dirty="0">
                <a:solidFill>
                  <a:schemeClr val="bg1"/>
                </a:solidFill>
              </a:rPr>
              <a:t>Le marché en seconde et en première</a:t>
            </a:r>
          </a:p>
        </p:txBody>
      </p:sp>
      <p:sp>
        <p:nvSpPr>
          <p:cNvPr id="6" name="Sous-titre 2">
            <a:extLst>
              <a:ext uri="{FF2B5EF4-FFF2-40B4-BE49-F238E27FC236}">
                <a16:creationId xmlns:a16="http://schemas.microsoft.com/office/drawing/2014/main" id="{FA937234-6308-486F-82C5-66BB60508476}"/>
              </a:ext>
            </a:extLst>
          </p:cNvPr>
          <p:cNvSpPr txBox="1">
            <a:spLocks/>
          </p:cNvSpPr>
          <p:nvPr/>
        </p:nvSpPr>
        <p:spPr bwMode="auto">
          <a:xfrm>
            <a:off x="540000" y="972000"/>
            <a:ext cx="8064500" cy="426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t" anchorCtr="0" compatLnSpc="1">
            <a:prstTxWarp prst="textNoShape">
              <a:avLst/>
            </a:prstTxWarp>
            <a:spAutoFit/>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57188" indent="-274638" algn="just" eaLnBrk="1" hangingPunct="1">
              <a:lnSpc>
                <a:spcPct val="80000"/>
              </a:lnSpc>
              <a:buClr>
                <a:srgbClr val="FF0000"/>
              </a:buClr>
              <a:buFont typeface="Calibri" panose="020F0502020204030204" pitchFamily="34" charset="0"/>
              <a:buChar char="⁞"/>
              <a:defRPr/>
            </a:pPr>
            <a:r>
              <a:rPr lang="fr-FR" sz="2800" dirty="0">
                <a:solidFill>
                  <a:schemeClr val="tx1"/>
                </a:solidFill>
              </a:rPr>
              <a:t>En classe de seconde</a:t>
            </a:r>
          </a:p>
        </p:txBody>
      </p:sp>
      <p:sp>
        <p:nvSpPr>
          <p:cNvPr id="8" name="Rectangle : coins arrondis 7">
            <a:extLst>
              <a:ext uri="{FF2B5EF4-FFF2-40B4-BE49-F238E27FC236}">
                <a16:creationId xmlns:a16="http://schemas.microsoft.com/office/drawing/2014/main" id="{32570E91-A67F-41F6-B87C-FE0962C54CC4}"/>
              </a:ext>
            </a:extLst>
          </p:cNvPr>
          <p:cNvSpPr/>
          <p:nvPr/>
        </p:nvSpPr>
        <p:spPr>
          <a:xfrm>
            <a:off x="683568" y="1620000"/>
            <a:ext cx="2592288" cy="3672408"/>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fr-FR" b="1" dirty="0">
                <a:solidFill>
                  <a:schemeClr val="tx1"/>
                </a:solidFill>
              </a:rPr>
              <a:t>Comment se forment les prix sur un marché ?</a:t>
            </a:r>
          </a:p>
          <a:p>
            <a:pPr algn="ctr"/>
            <a:endParaRPr lang="fr-FR" dirty="0"/>
          </a:p>
        </p:txBody>
      </p:sp>
      <p:sp>
        <p:nvSpPr>
          <p:cNvPr id="10" name="Rectangle : coins arrondis 9">
            <a:extLst>
              <a:ext uri="{FF2B5EF4-FFF2-40B4-BE49-F238E27FC236}">
                <a16:creationId xmlns:a16="http://schemas.microsoft.com/office/drawing/2014/main" id="{9A0857D1-F68F-4239-A98E-FBC514F22EA5}"/>
              </a:ext>
            </a:extLst>
          </p:cNvPr>
          <p:cNvSpPr/>
          <p:nvPr/>
        </p:nvSpPr>
        <p:spPr>
          <a:xfrm>
            <a:off x="3347864" y="1620000"/>
            <a:ext cx="5616624" cy="3672408"/>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fr-FR" dirty="0">
                <a:solidFill>
                  <a:schemeClr val="tx1"/>
                </a:solidFill>
              </a:rPr>
              <a:t>- Savoir illustrer la notion de marché par des exemples. </a:t>
            </a:r>
          </a:p>
          <a:p>
            <a:r>
              <a:rPr lang="fr-FR" dirty="0">
                <a:solidFill>
                  <a:schemeClr val="tx1"/>
                </a:solidFill>
              </a:rPr>
              <a:t>- Comprendre que dans un modèle simple de marché des biens et services, la demande décroît avec le prix et que l’offre croît avec le prix et être capable de l’illustrer. </a:t>
            </a:r>
          </a:p>
          <a:p>
            <a:r>
              <a:rPr lang="fr-FR" dirty="0">
                <a:solidFill>
                  <a:schemeClr val="tx1"/>
                </a:solidFill>
              </a:rPr>
              <a:t>- Comprendre comment se fixe et s’ajuste le prix dans un modèle simple de marché et être capable de représenter un graphique avec des courbes de demande et d’offre qui permet d’identifier le prix d’équilibre et la quantité d’équilibre. </a:t>
            </a:r>
          </a:p>
          <a:p>
            <a:r>
              <a:rPr lang="fr-FR" dirty="0">
                <a:solidFill>
                  <a:schemeClr val="tx1"/>
                </a:solidFill>
              </a:rPr>
              <a:t>- À l’aide d’un exemple, comprendre les effets sur l’équilibre de la mise en place d’une taxe ou d’une subvention. </a:t>
            </a:r>
          </a:p>
          <a:p>
            <a:pPr algn="ctr"/>
            <a:endParaRPr lang="fr-FR" dirty="0">
              <a:solidFill>
                <a:schemeClr val="tx1"/>
              </a:solidFill>
            </a:endParaRPr>
          </a:p>
        </p:txBody>
      </p:sp>
      <p:sp>
        <p:nvSpPr>
          <p:cNvPr id="9" name="Rectangle : coins arrondis 8">
            <a:extLst>
              <a:ext uri="{FF2B5EF4-FFF2-40B4-BE49-F238E27FC236}">
                <a16:creationId xmlns:a16="http://schemas.microsoft.com/office/drawing/2014/main" id="{A6A1BC95-1285-4A43-AD49-66BF404AE88C}"/>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extLst>
      <p:ext uri="{BB962C8B-B14F-4D97-AF65-F5344CB8AC3E}">
        <p14:creationId xmlns:p14="http://schemas.microsoft.com/office/powerpoint/2010/main" val="3588549195"/>
      </p:ext>
    </p:extLst>
  </p:cSld>
  <p:clrMapOvr>
    <a:masterClrMapping/>
  </p:clrMapOvr>
  <mc:AlternateContent xmlns:mc="http://schemas.openxmlformats.org/markup-compatibility/2006" xmlns:p14="http://schemas.microsoft.com/office/powerpoint/2010/main">
    <mc:Choice Requires="p14">
      <p:transition spd="slow" p14:dur="2000" advTm="7432"/>
    </mc:Choice>
    <mc:Fallback xmlns="">
      <p:transition spd="slow" advTm="743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Image 25">
            <a:extLst>
              <a:ext uri="{FF2B5EF4-FFF2-40B4-BE49-F238E27FC236}">
                <a16:creationId xmlns:a16="http://schemas.microsoft.com/office/drawing/2014/main" id="{5ECC4976-1EF5-48DC-A40B-4AA15D1A5A49}"/>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2268000" y="1440000"/>
            <a:ext cx="6876000" cy="4608000"/>
          </a:xfrm>
          <a:prstGeom prst="rect">
            <a:avLst/>
          </a:prstGeom>
        </p:spPr>
      </p:pic>
      <p:sp>
        <p:nvSpPr>
          <p:cNvPr id="12291" name="Titre 1">
            <a:extLst>
              <a:ext uri="{FF2B5EF4-FFF2-40B4-BE49-F238E27FC236}">
                <a16:creationId xmlns:a16="http://schemas.microsoft.com/office/drawing/2014/main" id="{101EBBCF-1C04-4F64-8F30-E2C1C59003A7}"/>
              </a:ext>
            </a:extLst>
          </p:cNvPr>
          <p:cNvSpPr>
            <a:spLocks noGrp="1"/>
          </p:cNvSpPr>
          <p:nvPr>
            <p:ph type="ctrTitle"/>
          </p:nvPr>
        </p:nvSpPr>
        <p:spPr>
          <a:xfrm>
            <a:off x="0" y="5872"/>
            <a:ext cx="9144000" cy="648000"/>
          </a:xfrm>
          <a:solidFill>
            <a:schemeClr val="tx1">
              <a:lumMod val="65000"/>
              <a:lumOff val="35000"/>
            </a:schemeClr>
          </a:solidFill>
        </p:spPr>
        <p:txBody>
          <a:bodyPr lIns="36000" tIns="36000" rIns="36000" bIns="36000">
            <a:spAutoFit/>
          </a:bodyPr>
          <a:lstStyle/>
          <a:p>
            <a:pPr eaLnBrk="1" hangingPunct="1"/>
            <a:r>
              <a:rPr lang="fr-FR" altLang="fr-FR" sz="3000" b="1" dirty="0">
                <a:solidFill>
                  <a:schemeClr val="bg1"/>
                </a:solidFill>
              </a:rPr>
              <a:t>Les effets d’une subvention à la production sur l’équilibre</a:t>
            </a:r>
          </a:p>
        </p:txBody>
      </p:sp>
      <p:cxnSp>
        <p:nvCxnSpPr>
          <p:cNvPr id="37" name="Connecteur droit avec flèche 36">
            <a:extLst>
              <a:ext uri="{FF2B5EF4-FFF2-40B4-BE49-F238E27FC236}">
                <a16:creationId xmlns:a16="http://schemas.microsoft.com/office/drawing/2014/main" id="{A00A6415-B731-44DF-9E83-438658350453}"/>
              </a:ext>
            </a:extLst>
          </p:cNvPr>
          <p:cNvCxnSpPr/>
          <p:nvPr/>
        </p:nvCxnSpPr>
        <p:spPr>
          <a:xfrm>
            <a:off x="7031863" y="2076757"/>
            <a:ext cx="900113"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a:extLst>
              <a:ext uri="{FF2B5EF4-FFF2-40B4-BE49-F238E27FC236}">
                <a16:creationId xmlns:a16="http://schemas.microsoft.com/office/drawing/2014/main" id="{CDE9D421-96CD-4528-9B1A-AC7D630D0613}"/>
              </a:ext>
            </a:extLst>
          </p:cNvPr>
          <p:cNvCxnSpPr/>
          <p:nvPr/>
        </p:nvCxnSpPr>
        <p:spPr>
          <a:xfrm>
            <a:off x="5543550" y="3427413"/>
            <a:ext cx="900112"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a:extLst>
              <a:ext uri="{FF2B5EF4-FFF2-40B4-BE49-F238E27FC236}">
                <a16:creationId xmlns:a16="http://schemas.microsoft.com/office/drawing/2014/main" id="{D80C488B-1438-497B-AF2F-6FD8D2415FCA}"/>
              </a:ext>
            </a:extLst>
          </p:cNvPr>
          <p:cNvCxnSpPr/>
          <p:nvPr/>
        </p:nvCxnSpPr>
        <p:spPr>
          <a:xfrm>
            <a:off x="4015025" y="4865779"/>
            <a:ext cx="898525" cy="31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ZoneTexte 43">
            <a:extLst>
              <a:ext uri="{FF2B5EF4-FFF2-40B4-BE49-F238E27FC236}">
                <a16:creationId xmlns:a16="http://schemas.microsoft.com/office/drawing/2014/main" id="{EAA46BCA-FBCB-4FEB-B81C-86976FB16E85}"/>
              </a:ext>
            </a:extLst>
          </p:cNvPr>
          <p:cNvSpPr txBox="1">
            <a:spLocks noChangeArrowheads="1"/>
          </p:cNvSpPr>
          <p:nvPr/>
        </p:nvSpPr>
        <p:spPr bwMode="auto">
          <a:xfrm>
            <a:off x="170310" y="1196752"/>
            <a:ext cx="2061472" cy="2042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600" dirty="0"/>
              <a:t>L’augmentation de la  quantité offerte pour tous les prix donnés conduit à un </a:t>
            </a:r>
            <a:r>
              <a:rPr lang="fr-FR" altLang="fr-FR" sz="1600" dirty="0" err="1"/>
              <a:t>dépla-cement</a:t>
            </a:r>
            <a:r>
              <a:rPr lang="fr-FR" altLang="fr-FR" sz="1600" dirty="0"/>
              <a:t> de la droite d’offre vers la droite (translation vers la droite).</a:t>
            </a:r>
          </a:p>
        </p:txBody>
      </p:sp>
      <p:sp>
        <p:nvSpPr>
          <p:cNvPr id="49" name="ZoneTexte 48">
            <a:extLst>
              <a:ext uri="{FF2B5EF4-FFF2-40B4-BE49-F238E27FC236}">
                <a16:creationId xmlns:a16="http://schemas.microsoft.com/office/drawing/2014/main" id="{EE4EBB8D-72E5-4718-889B-FB7A6624E310}"/>
              </a:ext>
            </a:extLst>
          </p:cNvPr>
          <p:cNvSpPr txBox="1">
            <a:spLocks noChangeArrowheads="1"/>
          </p:cNvSpPr>
          <p:nvPr/>
        </p:nvSpPr>
        <p:spPr bwMode="auto">
          <a:xfrm>
            <a:off x="170310" y="4516925"/>
            <a:ext cx="2025278" cy="2288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600" dirty="0"/>
              <a:t>Ce déplacement de la droite d’offre change le point d’intersection entre l’offre et la demande. Il y a à la fois une diminution du prix et une augmentation de la quantité échangée.</a:t>
            </a:r>
          </a:p>
        </p:txBody>
      </p:sp>
      <p:cxnSp>
        <p:nvCxnSpPr>
          <p:cNvPr id="52" name="Connecteur droit avec flèche 51">
            <a:extLst>
              <a:ext uri="{FF2B5EF4-FFF2-40B4-BE49-F238E27FC236}">
                <a16:creationId xmlns:a16="http://schemas.microsoft.com/office/drawing/2014/main" id="{624A6FD3-A664-4298-B045-898F3B7E23A2}"/>
              </a:ext>
            </a:extLst>
          </p:cNvPr>
          <p:cNvCxnSpPr>
            <a:cxnSpLocks/>
          </p:cNvCxnSpPr>
          <p:nvPr/>
        </p:nvCxnSpPr>
        <p:spPr>
          <a:xfrm flipH="1" flipV="1">
            <a:off x="2772002" y="4039650"/>
            <a:ext cx="2978387" cy="14288"/>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id="{6D064E89-3B3B-4C0D-B1F8-9ACB56DB6B0D}"/>
              </a:ext>
            </a:extLst>
          </p:cNvPr>
          <p:cNvCxnSpPr>
            <a:cxnSpLocks/>
          </p:cNvCxnSpPr>
          <p:nvPr/>
        </p:nvCxnSpPr>
        <p:spPr>
          <a:xfrm>
            <a:off x="5768237" y="4039650"/>
            <a:ext cx="18608" cy="1486900"/>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7" name="Connecteur droit avec flèche 56">
            <a:extLst>
              <a:ext uri="{FF2B5EF4-FFF2-40B4-BE49-F238E27FC236}">
                <a16:creationId xmlns:a16="http://schemas.microsoft.com/office/drawing/2014/main" id="{9C5FBC7C-64A9-41E0-938D-4303BE7BDCFC}"/>
              </a:ext>
            </a:extLst>
          </p:cNvPr>
          <p:cNvCxnSpPr/>
          <p:nvPr/>
        </p:nvCxnSpPr>
        <p:spPr>
          <a:xfrm>
            <a:off x="6768000" y="4052370"/>
            <a:ext cx="360363" cy="1587"/>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9" name="Connecteur droit avec flèche 58">
            <a:extLst>
              <a:ext uri="{FF2B5EF4-FFF2-40B4-BE49-F238E27FC236}">
                <a16:creationId xmlns:a16="http://schemas.microsoft.com/office/drawing/2014/main" id="{E161A498-A74E-4F90-BFFD-A4A9EF8ACB3D}"/>
              </a:ext>
            </a:extLst>
          </p:cNvPr>
          <p:cNvCxnSpPr/>
          <p:nvPr/>
        </p:nvCxnSpPr>
        <p:spPr>
          <a:xfrm>
            <a:off x="6768000" y="3771676"/>
            <a:ext cx="360363"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ZoneTexte 59">
            <a:extLst>
              <a:ext uri="{FF2B5EF4-FFF2-40B4-BE49-F238E27FC236}">
                <a16:creationId xmlns:a16="http://schemas.microsoft.com/office/drawing/2014/main" id="{115F4955-28C4-4E2A-8317-A46BD2564213}"/>
              </a:ext>
            </a:extLst>
          </p:cNvPr>
          <p:cNvSpPr txBox="1">
            <a:spLocks noChangeArrowheads="1"/>
          </p:cNvSpPr>
          <p:nvPr/>
        </p:nvSpPr>
        <p:spPr bwMode="auto">
          <a:xfrm>
            <a:off x="7056000" y="3859692"/>
            <a:ext cx="20510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dirty="0"/>
              <a:t>Équilibre avec subvention</a:t>
            </a:r>
          </a:p>
        </p:txBody>
      </p:sp>
      <p:sp>
        <p:nvSpPr>
          <p:cNvPr id="61" name="ZoneTexte 60">
            <a:extLst>
              <a:ext uri="{FF2B5EF4-FFF2-40B4-BE49-F238E27FC236}">
                <a16:creationId xmlns:a16="http://schemas.microsoft.com/office/drawing/2014/main" id="{4AA3DF03-BD5D-4D1A-B56D-CD6AABA27AB6}"/>
              </a:ext>
            </a:extLst>
          </p:cNvPr>
          <p:cNvSpPr txBox="1">
            <a:spLocks noChangeArrowheads="1"/>
          </p:cNvSpPr>
          <p:nvPr/>
        </p:nvSpPr>
        <p:spPr bwMode="auto">
          <a:xfrm>
            <a:off x="7056000" y="3582763"/>
            <a:ext cx="20444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dirty="0">
                <a:latin typeface="+mn-lt"/>
              </a:rPr>
              <a:t>Équilibre sans subvention</a:t>
            </a:r>
          </a:p>
        </p:txBody>
      </p:sp>
      <p:sp>
        <p:nvSpPr>
          <p:cNvPr id="29" name="ZoneTexte 28">
            <a:extLst>
              <a:ext uri="{FF2B5EF4-FFF2-40B4-BE49-F238E27FC236}">
                <a16:creationId xmlns:a16="http://schemas.microsoft.com/office/drawing/2014/main" id="{63C29557-4B08-4615-9259-4A3F1E4EB7AB}"/>
              </a:ext>
            </a:extLst>
          </p:cNvPr>
          <p:cNvSpPr txBox="1">
            <a:spLocks noChangeArrowheads="1"/>
          </p:cNvSpPr>
          <p:nvPr/>
        </p:nvSpPr>
        <p:spPr bwMode="auto">
          <a:xfrm>
            <a:off x="708848" y="3590771"/>
            <a:ext cx="1355169" cy="81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latin typeface="+mn-lt"/>
              </a:rPr>
              <a:t>2,38 euros</a:t>
            </a:r>
          </a:p>
          <a:p>
            <a:pPr algn="ctr" eaLnBrk="1" hangingPunct="1">
              <a:spcBef>
                <a:spcPct val="0"/>
              </a:spcBef>
              <a:buFontTx/>
              <a:buNone/>
            </a:pPr>
            <a:r>
              <a:rPr lang="fr-FR" altLang="fr-FR" sz="1600" b="1" dirty="0">
                <a:latin typeface="+mn-lt"/>
              </a:rPr>
              <a:t>nouveau</a:t>
            </a:r>
          </a:p>
          <a:p>
            <a:pPr algn="ctr" eaLnBrk="1" hangingPunct="1">
              <a:spcBef>
                <a:spcPct val="0"/>
              </a:spcBef>
              <a:buFontTx/>
              <a:buNone/>
            </a:pPr>
            <a:r>
              <a:rPr lang="fr-FR" altLang="fr-FR" sz="1600" b="1" dirty="0">
                <a:latin typeface="+mn-lt"/>
              </a:rPr>
              <a:t>prix d’équilibre</a:t>
            </a:r>
          </a:p>
        </p:txBody>
      </p:sp>
      <p:cxnSp>
        <p:nvCxnSpPr>
          <p:cNvPr id="27" name="Connecteur droit avec flèche 26">
            <a:extLst>
              <a:ext uri="{FF2B5EF4-FFF2-40B4-BE49-F238E27FC236}">
                <a16:creationId xmlns:a16="http://schemas.microsoft.com/office/drawing/2014/main" id="{9C928513-F436-488F-A933-EFE057B29EF5}"/>
              </a:ext>
            </a:extLst>
          </p:cNvPr>
          <p:cNvCxnSpPr>
            <a:cxnSpLocks/>
          </p:cNvCxnSpPr>
          <p:nvPr/>
        </p:nvCxnSpPr>
        <p:spPr>
          <a:xfrm flipH="1">
            <a:off x="2772002" y="3650400"/>
            <a:ext cx="253696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AA08B6BC-5DEB-4A05-B2BB-9DEF85C894D2}"/>
              </a:ext>
            </a:extLst>
          </p:cNvPr>
          <p:cNvCxnSpPr>
            <a:cxnSpLocks/>
          </p:cNvCxnSpPr>
          <p:nvPr/>
        </p:nvCxnSpPr>
        <p:spPr>
          <a:xfrm>
            <a:off x="5308962" y="3650400"/>
            <a:ext cx="0" cy="18761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46B1039B-78CD-4B17-9F53-FE92EBFEFAB0}"/>
              </a:ext>
            </a:extLst>
          </p:cNvPr>
          <p:cNvCxnSpPr>
            <a:cxnSpLocks/>
          </p:cNvCxnSpPr>
          <p:nvPr/>
        </p:nvCxnSpPr>
        <p:spPr>
          <a:xfrm>
            <a:off x="3528000" y="1990429"/>
            <a:ext cx="3600400" cy="3318444"/>
          </a:xfrm>
          <a:prstGeom prst="line">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854B5219-0934-4D21-AC0F-B5C0E9378628}"/>
              </a:ext>
            </a:extLst>
          </p:cNvPr>
          <p:cNvCxnSpPr>
            <a:cxnSpLocks/>
          </p:cNvCxnSpPr>
          <p:nvPr/>
        </p:nvCxnSpPr>
        <p:spPr>
          <a:xfrm flipV="1">
            <a:off x="3535200" y="1898582"/>
            <a:ext cx="3665014" cy="3384378"/>
          </a:xfrm>
          <a:prstGeom prst="line">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7F825300-8E75-4825-80CE-0A3926C39D68}"/>
              </a:ext>
            </a:extLst>
          </p:cNvPr>
          <p:cNvCxnSpPr>
            <a:cxnSpLocks/>
          </p:cNvCxnSpPr>
          <p:nvPr/>
        </p:nvCxnSpPr>
        <p:spPr>
          <a:xfrm flipV="1">
            <a:off x="3535200" y="1897200"/>
            <a:ext cx="3665014" cy="3384378"/>
          </a:xfrm>
          <a:prstGeom prst="line">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34" name="ZoneTexte 33">
            <a:extLst>
              <a:ext uri="{FF2B5EF4-FFF2-40B4-BE49-F238E27FC236}">
                <a16:creationId xmlns:a16="http://schemas.microsoft.com/office/drawing/2014/main" id="{69337C5B-24A3-4F64-A60A-CD19911D6D01}"/>
              </a:ext>
            </a:extLst>
          </p:cNvPr>
          <p:cNvSpPr txBox="1">
            <a:spLocks noChangeArrowheads="1"/>
          </p:cNvSpPr>
          <p:nvPr/>
        </p:nvSpPr>
        <p:spPr bwMode="auto">
          <a:xfrm>
            <a:off x="3240000" y="6120000"/>
            <a:ext cx="461068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latin typeface="+mn-lt"/>
              </a:rPr>
              <a:t>69,3 millions de kilos = nouvelle quantité d’équilibre</a:t>
            </a:r>
          </a:p>
        </p:txBody>
      </p:sp>
      <p:sp>
        <p:nvSpPr>
          <p:cNvPr id="35" name="ZoneTexte 34">
            <a:extLst>
              <a:ext uri="{FF2B5EF4-FFF2-40B4-BE49-F238E27FC236}">
                <a16:creationId xmlns:a16="http://schemas.microsoft.com/office/drawing/2014/main" id="{D446ADB0-EE1D-4C7C-BEB4-256CDFEE0795}"/>
              </a:ext>
            </a:extLst>
          </p:cNvPr>
          <p:cNvSpPr txBox="1">
            <a:spLocks noChangeArrowheads="1"/>
          </p:cNvSpPr>
          <p:nvPr/>
        </p:nvSpPr>
        <p:spPr bwMode="auto">
          <a:xfrm>
            <a:off x="3047942" y="946160"/>
            <a:ext cx="3048133"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latin typeface="+mn-lt"/>
              </a:rPr>
              <a:t>Le déplacement de la droite d’offre</a:t>
            </a:r>
          </a:p>
        </p:txBody>
      </p:sp>
      <p:sp>
        <p:nvSpPr>
          <p:cNvPr id="42" name="ZoneTexte 3">
            <a:extLst>
              <a:ext uri="{FF2B5EF4-FFF2-40B4-BE49-F238E27FC236}">
                <a16:creationId xmlns:a16="http://schemas.microsoft.com/office/drawing/2014/main" id="{F735E22F-2B94-4368-9327-9D470D3626CC}"/>
              </a:ext>
            </a:extLst>
          </p:cNvPr>
          <p:cNvSpPr txBox="1">
            <a:spLocks noChangeArrowheads="1"/>
          </p:cNvSpPr>
          <p:nvPr/>
        </p:nvSpPr>
        <p:spPr bwMode="auto">
          <a:xfrm>
            <a:off x="7199313" y="1648800"/>
            <a:ext cx="325015"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rgbClr val="FF0000"/>
                </a:solidFill>
                <a:latin typeface="Arial" panose="020B0604020202020204" pitchFamily="34" charset="0"/>
              </a:rPr>
              <a:t>O</a:t>
            </a:r>
          </a:p>
        </p:txBody>
      </p:sp>
      <p:sp>
        <p:nvSpPr>
          <p:cNvPr id="43" name="ZoneTexte 15">
            <a:extLst>
              <a:ext uri="{FF2B5EF4-FFF2-40B4-BE49-F238E27FC236}">
                <a16:creationId xmlns:a16="http://schemas.microsoft.com/office/drawing/2014/main" id="{07368B40-07B5-42FE-9F82-3D5CB499149C}"/>
              </a:ext>
            </a:extLst>
          </p:cNvPr>
          <p:cNvSpPr txBox="1">
            <a:spLocks noChangeArrowheads="1"/>
          </p:cNvSpPr>
          <p:nvPr/>
        </p:nvSpPr>
        <p:spPr bwMode="auto">
          <a:xfrm>
            <a:off x="7043094" y="4913133"/>
            <a:ext cx="265756"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tx2"/>
                </a:solidFill>
                <a:latin typeface="Arial" panose="020B0604020202020204" pitchFamily="34" charset="0"/>
              </a:rPr>
              <a:t>D</a:t>
            </a:r>
          </a:p>
        </p:txBody>
      </p:sp>
      <p:sp>
        <p:nvSpPr>
          <p:cNvPr id="45" name="ZoneTexte 3">
            <a:extLst>
              <a:ext uri="{FF2B5EF4-FFF2-40B4-BE49-F238E27FC236}">
                <a16:creationId xmlns:a16="http://schemas.microsoft.com/office/drawing/2014/main" id="{9288987E-708E-4427-8937-740DE926C7EA}"/>
              </a:ext>
            </a:extLst>
          </p:cNvPr>
          <p:cNvSpPr txBox="1">
            <a:spLocks noChangeArrowheads="1"/>
          </p:cNvSpPr>
          <p:nvPr/>
        </p:nvSpPr>
        <p:spPr bwMode="auto">
          <a:xfrm>
            <a:off x="8054647" y="1647335"/>
            <a:ext cx="765825"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rgbClr val="FF0000"/>
                </a:solidFill>
                <a:latin typeface="Arial" panose="020B0604020202020204" pitchFamily="34" charset="0"/>
              </a:rPr>
              <a:t>O</a:t>
            </a:r>
            <a:r>
              <a:rPr lang="fr-FR" altLang="fr-FR" sz="1600" baseline="-25000" dirty="0">
                <a:solidFill>
                  <a:srgbClr val="FF0000"/>
                </a:solidFill>
                <a:latin typeface="Arial" panose="020B0604020202020204" pitchFamily="34" charset="0"/>
              </a:rPr>
              <a:t>2020</a:t>
            </a:r>
          </a:p>
        </p:txBody>
      </p:sp>
      <p:sp>
        <p:nvSpPr>
          <p:cNvPr id="30" name="Rectangle : coins arrondis 29">
            <a:extLst>
              <a:ext uri="{FF2B5EF4-FFF2-40B4-BE49-F238E27FC236}">
                <a16:creationId xmlns:a16="http://schemas.microsoft.com/office/drawing/2014/main" id="{2F95AF27-E7D5-4C03-9437-56A2F8421814}"/>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5"/>
              </a:rPr>
              <a:t>François Debesson</a:t>
            </a:r>
            <a:endParaRPr lang="fr-FR" sz="1200" dirty="0">
              <a:solidFill>
                <a:schemeClr val="tx1"/>
              </a:solidFill>
            </a:endParaRPr>
          </a:p>
          <a:p>
            <a:pPr algn="ctr"/>
            <a:endParaRPr lang="fr-FR"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0455"/>
    </mc:Choice>
    <mc:Fallback xmlns="">
      <p:transition spd="slow" advTm="404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par>
                          <p:cTn id="7" fill="hold">
                            <p:stCondLst>
                              <p:cond delay="0"/>
                            </p:stCondLst>
                            <p:childTnLst>
                              <p:par>
                                <p:cTn id="8" presetID="55" presetClass="entr" presetSubtype="0" fill="hold" nodeType="afterEffect">
                                  <p:stCondLst>
                                    <p:cond delay="2000"/>
                                  </p:stCondLst>
                                  <p:childTnLst>
                                    <p:set>
                                      <p:cBhvr>
                                        <p:cTn id="9" dur="1" fill="hold">
                                          <p:stCondLst>
                                            <p:cond delay="0"/>
                                          </p:stCondLst>
                                        </p:cTn>
                                        <p:tgtEl>
                                          <p:spTgt spid="40"/>
                                        </p:tgtEl>
                                        <p:attrNameLst>
                                          <p:attrName>style.visibility</p:attrName>
                                        </p:attrNameLst>
                                      </p:cBhvr>
                                      <p:to>
                                        <p:strVal val="visible"/>
                                      </p:to>
                                    </p:set>
                                    <p:anim calcmode="lin" valueType="num">
                                      <p:cBhvr>
                                        <p:cTn id="10" dur="1000" fill="hold"/>
                                        <p:tgtEl>
                                          <p:spTgt spid="40"/>
                                        </p:tgtEl>
                                        <p:attrNameLst>
                                          <p:attrName>ppt_w</p:attrName>
                                        </p:attrNameLst>
                                      </p:cBhvr>
                                      <p:tavLst>
                                        <p:tav tm="0">
                                          <p:val>
                                            <p:strVal val="#ppt_w*0.70"/>
                                          </p:val>
                                        </p:tav>
                                        <p:tav tm="100000">
                                          <p:val>
                                            <p:strVal val="#ppt_w"/>
                                          </p:val>
                                        </p:tav>
                                      </p:tavLst>
                                    </p:anim>
                                    <p:anim calcmode="lin" valueType="num">
                                      <p:cBhvr>
                                        <p:cTn id="11" dur="1000" fill="hold"/>
                                        <p:tgtEl>
                                          <p:spTgt spid="40"/>
                                        </p:tgtEl>
                                        <p:attrNameLst>
                                          <p:attrName>ppt_h</p:attrName>
                                        </p:attrNameLst>
                                      </p:cBhvr>
                                      <p:tavLst>
                                        <p:tav tm="0">
                                          <p:val>
                                            <p:strVal val="#ppt_h"/>
                                          </p:val>
                                        </p:tav>
                                        <p:tav tm="100000">
                                          <p:val>
                                            <p:strVal val="#ppt_h"/>
                                          </p:val>
                                        </p:tav>
                                      </p:tavLst>
                                    </p:anim>
                                    <p:animEffect transition="in" filter="fade">
                                      <p:cBhvr>
                                        <p:cTn id="12" dur="1000"/>
                                        <p:tgtEl>
                                          <p:spTgt spid="40"/>
                                        </p:tgtEl>
                                      </p:cBhvr>
                                    </p:animEffect>
                                  </p:childTnLst>
                                </p:cTn>
                              </p:par>
                              <p:par>
                                <p:cTn id="13" presetID="55" presetClass="entr" presetSubtype="0" fill="hold" nodeType="withEffect">
                                  <p:stCondLst>
                                    <p:cond delay="2000"/>
                                  </p:stCondLst>
                                  <p:childTnLst>
                                    <p:set>
                                      <p:cBhvr>
                                        <p:cTn id="14" dur="1" fill="hold">
                                          <p:stCondLst>
                                            <p:cond delay="0"/>
                                          </p:stCondLst>
                                        </p:cTn>
                                        <p:tgtEl>
                                          <p:spTgt spid="38"/>
                                        </p:tgtEl>
                                        <p:attrNameLst>
                                          <p:attrName>style.visibility</p:attrName>
                                        </p:attrNameLst>
                                      </p:cBhvr>
                                      <p:to>
                                        <p:strVal val="visible"/>
                                      </p:to>
                                    </p:set>
                                    <p:anim calcmode="lin" valueType="num">
                                      <p:cBhvr>
                                        <p:cTn id="15" dur="1000" fill="hold"/>
                                        <p:tgtEl>
                                          <p:spTgt spid="38"/>
                                        </p:tgtEl>
                                        <p:attrNameLst>
                                          <p:attrName>ppt_w</p:attrName>
                                        </p:attrNameLst>
                                      </p:cBhvr>
                                      <p:tavLst>
                                        <p:tav tm="0">
                                          <p:val>
                                            <p:strVal val="#ppt_w*0.70"/>
                                          </p:val>
                                        </p:tav>
                                        <p:tav tm="100000">
                                          <p:val>
                                            <p:strVal val="#ppt_w"/>
                                          </p:val>
                                        </p:tav>
                                      </p:tavLst>
                                    </p:anim>
                                    <p:anim calcmode="lin" valueType="num">
                                      <p:cBhvr>
                                        <p:cTn id="16" dur="1000" fill="hold"/>
                                        <p:tgtEl>
                                          <p:spTgt spid="38"/>
                                        </p:tgtEl>
                                        <p:attrNameLst>
                                          <p:attrName>ppt_h</p:attrName>
                                        </p:attrNameLst>
                                      </p:cBhvr>
                                      <p:tavLst>
                                        <p:tav tm="0">
                                          <p:val>
                                            <p:strVal val="#ppt_h"/>
                                          </p:val>
                                        </p:tav>
                                        <p:tav tm="100000">
                                          <p:val>
                                            <p:strVal val="#ppt_h"/>
                                          </p:val>
                                        </p:tav>
                                      </p:tavLst>
                                    </p:anim>
                                    <p:animEffect transition="in" filter="fade">
                                      <p:cBhvr>
                                        <p:cTn id="17" dur="1000"/>
                                        <p:tgtEl>
                                          <p:spTgt spid="38"/>
                                        </p:tgtEl>
                                      </p:cBhvr>
                                    </p:animEffect>
                                  </p:childTnLst>
                                </p:cTn>
                              </p:par>
                              <p:par>
                                <p:cTn id="18" presetID="55" presetClass="entr" presetSubtype="0" fill="hold" nodeType="withEffect">
                                  <p:stCondLst>
                                    <p:cond delay="2000"/>
                                  </p:stCondLst>
                                  <p:childTnLst>
                                    <p:set>
                                      <p:cBhvr>
                                        <p:cTn id="19" dur="1" fill="hold">
                                          <p:stCondLst>
                                            <p:cond delay="0"/>
                                          </p:stCondLst>
                                        </p:cTn>
                                        <p:tgtEl>
                                          <p:spTgt spid="37"/>
                                        </p:tgtEl>
                                        <p:attrNameLst>
                                          <p:attrName>style.visibility</p:attrName>
                                        </p:attrNameLst>
                                      </p:cBhvr>
                                      <p:to>
                                        <p:strVal val="visible"/>
                                      </p:to>
                                    </p:set>
                                    <p:anim calcmode="lin" valueType="num">
                                      <p:cBhvr>
                                        <p:cTn id="20" dur="1000" fill="hold"/>
                                        <p:tgtEl>
                                          <p:spTgt spid="37"/>
                                        </p:tgtEl>
                                        <p:attrNameLst>
                                          <p:attrName>ppt_w</p:attrName>
                                        </p:attrNameLst>
                                      </p:cBhvr>
                                      <p:tavLst>
                                        <p:tav tm="0">
                                          <p:val>
                                            <p:strVal val="#ppt_w*0.70"/>
                                          </p:val>
                                        </p:tav>
                                        <p:tav tm="100000">
                                          <p:val>
                                            <p:strVal val="#ppt_w"/>
                                          </p:val>
                                        </p:tav>
                                      </p:tavLst>
                                    </p:anim>
                                    <p:anim calcmode="lin" valueType="num">
                                      <p:cBhvr>
                                        <p:cTn id="21" dur="1000" fill="hold"/>
                                        <p:tgtEl>
                                          <p:spTgt spid="37"/>
                                        </p:tgtEl>
                                        <p:attrNameLst>
                                          <p:attrName>ppt_h</p:attrName>
                                        </p:attrNameLst>
                                      </p:cBhvr>
                                      <p:tavLst>
                                        <p:tav tm="0">
                                          <p:val>
                                            <p:strVal val="#ppt_h"/>
                                          </p:val>
                                        </p:tav>
                                        <p:tav tm="100000">
                                          <p:val>
                                            <p:strVal val="#ppt_h"/>
                                          </p:val>
                                        </p:tav>
                                      </p:tavLst>
                                    </p:anim>
                                    <p:animEffect transition="in" filter="fade">
                                      <p:cBhvr>
                                        <p:cTn id="22" dur="1000"/>
                                        <p:tgtEl>
                                          <p:spTgt spid="37"/>
                                        </p:tgtEl>
                                      </p:cBhvr>
                                    </p:animEffect>
                                  </p:childTnLst>
                                </p:cTn>
                              </p:par>
                            </p:childTnLst>
                          </p:cTn>
                        </p:par>
                        <p:par>
                          <p:cTn id="23" fill="hold">
                            <p:stCondLst>
                              <p:cond delay="3000"/>
                            </p:stCondLst>
                            <p:childTnLst>
                              <p:par>
                                <p:cTn id="24" presetID="63" presetClass="path" presetSubtype="0" accel="50000" decel="50000" fill="hold" nodeType="afterEffect">
                                  <p:stCondLst>
                                    <p:cond delay="1000"/>
                                  </p:stCondLst>
                                  <p:childTnLst>
                                    <p:animMotion origin="layout" path="M 8.33333E-7 3.7037E-7 L 0.09444 0.00347 " pathEditMode="relative" rAng="0" ptsTypes="AA">
                                      <p:cBhvr>
                                        <p:cTn id="25" dur="2000" fill="hold"/>
                                        <p:tgtEl>
                                          <p:spTgt spid="33"/>
                                        </p:tgtEl>
                                        <p:attrNameLst>
                                          <p:attrName>ppt_x</p:attrName>
                                          <p:attrName>ppt_y</p:attrName>
                                        </p:attrNameLst>
                                      </p:cBhvr>
                                      <p:rCtr x="4722" y="162"/>
                                    </p:animMotion>
                                  </p:childTnLst>
                                </p:cTn>
                              </p:par>
                            </p:childTnLst>
                          </p:cTn>
                        </p:par>
                        <p:par>
                          <p:cTn id="26" fill="hold">
                            <p:stCondLst>
                              <p:cond delay="6000"/>
                            </p:stCondLst>
                            <p:childTnLst>
                              <p:par>
                                <p:cTn id="27" presetID="1" presetClass="entr" presetSubtype="0"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childTnLst>
                          </p:cTn>
                        </p:par>
                        <p:par>
                          <p:cTn id="33" fill="hold">
                            <p:stCondLst>
                              <p:cond delay="0"/>
                            </p:stCondLst>
                            <p:childTnLst>
                              <p:par>
                                <p:cTn id="34" presetID="55" presetClass="entr" presetSubtype="0" fill="hold" nodeType="afterEffect">
                                  <p:stCondLst>
                                    <p:cond delay="1000"/>
                                  </p:stCondLst>
                                  <p:childTnLst>
                                    <p:set>
                                      <p:cBhvr>
                                        <p:cTn id="35" dur="1" fill="hold">
                                          <p:stCondLst>
                                            <p:cond delay="0"/>
                                          </p:stCondLst>
                                        </p:cTn>
                                        <p:tgtEl>
                                          <p:spTgt spid="52"/>
                                        </p:tgtEl>
                                        <p:attrNameLst>
                                          <p:attrName>style.visibility</p:attrName>
                                        </p:attrNameLst>
                                      </p:cBhvr>
                                      <p:to>
                                        <p:strVal val="visible"/>
                                      </p:to>
                                    </p:set>
                                    <p:anim calcmode="lin" valueType="num">
                                      <p:cBhvr>
                                        <p:cTn id="36" dur="500" fill="hold"/>
                                        <p:tgtEl>
                                          <p:spTgt spid="52"/>
                                        </p:tgtEl>
                                        <p:attrNameLst>
                                          <p:attrName>ppt_w</p:attrName>
                                        </p:attrNameLst>
                                      </p:cBhvr>
                                      <p:tavLst>
                                        <p:tav tm="0">
                                          <p:val>
                                            <p:strVal val="#ppt_w*0.70"/>
                                          </p:val>
                                        </p:tav>
                                        <p:tav tm="100000">
                                          <p:val>
                                            <p:strVal val="#ppt_w"/>
                                          </p:val>
                                        </p:tav>
                                      </p:tavLst>
                                    </p:anim>
                                    <p:anim calcmode="lin" valueType="num">
                                      <p:cBhvr>
                                        <p:cTn id="37" dur="500" fill="hold"/>
                                        <p:tgtEl>
                                          <p:spTgt spid="52"/>
                                        </p:tgtEl>
                                        <p:attrNameLst>
                                          <p:attrName>ppt_h</p:attrName>
                                        </p:attrNameLst>
                                      </p:cBhvr>
                                      <p:tavLst>
                                        <p:tav tm="0">
                                          <p:val>
                                            <p:strVal val="#ppt_h"/>
                                          </p:val>
                                        </p:tav>
                                        <p:tav tm="100000">
                                          <p:val>
                                            <p:strVal val="#ppt_h"/>
                                          </p:val>
                                        </p:tav>
                                      </p:tavLst>
                                    </p:anim>
                                    <p:animEffect transition="in" filter="fade">
                                      <p:cBhvr>
                                        <p:cTn id="38" dur="500"/>
                                        <p:tgtEl>
                                          <p:spTgt spid="52"/>
                                        </p:tgtEl>
                                      </p:cBhvr>
                                    </p:animEffect>
                                  </p:childTnLst>
                                </p:cTn>
                              </p:par>
                              <p:par>
                                <p:cTn id="39" presetID="55" presetClass="entr" presetSubtype="0" fill="hold" nodeType="withEffect">
                                  <p:stCondLst>
                                    <p:cond delay="1000"/>
                                  </p:stCondLst>
                                  <p:childTnLst>
                                    <p:set>
                                      <p:cBhvr>
                                        <p:cTn id="40" dur="1" fill="hold">
                                          <p:stCondLst>
                                            <p:cond delay="0"/>
                                          </p:stCondLst>
                                        </p:cTn>
                                        <p:tgtEl>
                                          <p:spTgt spid="54"/>
                                        </p:tgtEl>
                                        <p:attrNameLst>
                                          <p:attrName>style.visibility</p:attrName>
                                        </p:attrNameLst>
                                      </p:cBhvr>
                                      <p:to>
                                        <p:strVal val="visible"/>
                                      </p:to>
                                    </p:set>
                                    <p:anim calcmode="lin" valueType="num">
                                      <p:cBhvr>
                                        <p:cTn id="41" dur="2000" fill="hold"/>
                                        <p:tgtEl>
                                          <p:spTgt spid="54"/>
                                        </p:tgtEl>
                                        <p:attrNameLst>
                                          <p:attrName>ppt_w</p:attrName>
                                        </p:attrNameLst>
                                      </p:cBhvr>
                                      <p:tavLst>
                                        <p:tav tm="0">
                                          <p:val>
                                            <p:strVal val="#ppt_w*0.70"/>
                                          </p:val>
                                        </p:tav>
                                        <p:tav tm="100000">
                                          <p:val>
                                            <p:strVal val="#ppt_w"/>
                                          </p:val>
                                        </p:tav>
                                      </p:tavLst>
                                    </p:anim>
                                    <p:anim calcmode="lin" valueType="num">
                                      <p:cBhvr>
                                        <p:cTn id="42" dur="2000" fill="hold"/>
                                        <p:tgtEl>
                                          <p:spTgt spid="54"/>
                                        </p:tgtEl>
                                        <p:attrNameLst>
                                          <p:attrName>ppt_h</p:attrName>
                                        </p:attrNameLst>
                                      </p:cBhvr>
                                      <p:tavLst>
                                        <p:tav tm="0">
                                          <p:val>
                                            <p:strVal val="#ppt_h"/>
                                          </p:val>
                                        </p:tav>
                                        <p:tav tm="100000">
                                          <p:val>
                                            <p:strVal val="#ppt_h"/>
                                          </p:val>
                                        </p:tav>
                                      </p:tavLst>
                                    </p:anim>
                                    <p:animEffect transition="in" filter="fade">
                                      <p:cBhvr>
                                        <p:cTn id="43" dur="2000"/>
                                        <p:tgtEl>
                                          <p:spTgt spid="5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500"/>
                                        <p:tgtEl>
                                          <p:spTgt spid="2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fade">
                                      <p:cBhvr>
                                        <p:cTn id="51" dur="500"/>
                                        <p:tgtEl>
                                          <p:spTgt spid="6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500"/>
                                        <p:tgtEl>
                                          <p:spTgt spid="34"/>
                                        </p:tgtEl>
                                      </p:cBhvr>
                                    </p:animEffect>
                                  </p:childTnLst>
                                </p:cTn>
                              </p:par>
                              <p:par>
                                <p:cTn id="55" presetID="10" presetClass="entr" presetSubtype="0" fill="hold" nodeType="withEffect">
                                  <p:stCondLst>
                                    <p:cond delay="0"/>
                                  </p:stCondLst>
                                  <p:childTnLst>
                                    <p:set>
                                      <p:cBhvr>
                                        <p:cTn id="56" dur="1" fill="hold">
                                          <p:stCondLst>
                                            <p:cond delay="0"/>
                                          </p:stCondLst>
                                        </p:cTn>
                                        <p:tgtEl>
                                          <p:spTgt spid="57"/>
                                        </p:tgtEl>
                                        <p:attrNameLst>
                                          <p:attrName>style.visibility</p:attrName>
                                        </p:attrNameLst>
                                      </p:cBhvr>
                                      <p:to>
                                        <p:strVal val="visible"/>
                                      </p:to>
                                    </p:set>
                                    <p:animEffect transition="in" filter="fade">
                                      <p:cBhvr>
                                        <p:cTn id="5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9" grpId="0"/>
      <p:bldP spid="60" grpId="0"/>
      <p:bldP spid="29" grpId="0"/>
      <p:bldP spid="34" grpId="0"/>
      <p:bldP spid="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a:extLst>
              <a:ext uri="{FF2B5EF4-FFF2-40B4-BE49-F238E27FC236}">
                <a16:creationId xmlns:a16="http://schemas.microsoft.com/office/drawing/2014/main" id="{6641FDD0-2215-4391-B729-D5D5AB0A9F97}"/>
              </a:ext>
            </a:extLst>
          </p:cNvPr>
          <p:cNvSpPr>
            <a:spLocks noGrp="1"/>
          </p:cNvSpPr>
          <p:nvPr>
            <p:ph type="ctrTitle"/>
          </p:nvPr>
        </p:nvSpPr>
        <p:spPr>
          <a:xfrm>
            <a:off x="0" y="0"/>
            <a:ext cx="9144000" cy="648000"/>
          </a:xfrm>
          <a:solidFill>
            <a:schemeClr val="tx1">
              <a:lumMod val="65000"/>
              <a:lumOff val="35000"/>
            </a:schemeClr>
          </a:solidFill>
        </p:spPr>
        <p:txBody>
          <a:bodyPr lIns="36000" tIns="36000" rIns="36000" bIns="36000"/>
          <a:lstStyle/>
          <a:p>
            <a:pPr eaLnBrk="1" hangingPunct="1"/>
            <a:r>
              <a:rPr lang="fr-FR" altLang="fr-FR" sz="3000" b="1" dirty="0">
                <a:solidFill>
                  <a:schemeClr val="bg1"/>
                </a:solidFill>
              </a:rPr>
              <a:t>Les effets d’une taxe à la consommation sur l’équilibre</a:t>
            </a:r>
          </a:p>
        </p:txBody>
      </p:sp>
      <p:sp>
        <p:nvSpPr>
          <p:cNvPr id="11267" name="Sous-titre 2">
            <a:extLst>
              <a:ext uri="{FF2B5EF4-FFF2-40B4-BE49-F238E27FC236}">
                <a16:creationId xmlns:a16="http://schemas.microsoft.com/office/drawing/2014/main" id="{ECFC4834-873E-4F04-A1F2-80701C6147F2}"/>
              </a:ext>
            </a:extLst>
          </p:cNvPr>
          <p:cNvSpPr>
            <a:spLocks noGrp="1"/>
          </p:cNvSpPr>
          <p:nvPr>
            <p:ph type="subTitle" idx="1"/>
          </p:nvPr>
        </p:nvSpPr>
        <p:spPr>
          <a:xfrm>
            <a:off x="250825" y="1268413"/>
            <a:ext cx="4249738" cy="4566241"/>
          </a:xfrm>
        </p:spPr>
        <p:txBody>
          <a:bodyPr lIns="36000" tIns="36000" rIns="36000" bIns="36000">
            <a:spAutoFit/>
          </a:bodyPr>
          <a:lstStyle/>
          <a:p>
            <a:pPr algn="just" eaLnBrk="1" hangingPunct="1"/>
            <a:r>
              <a:rPr lang="fr-FR" altLang="fr-FR" sz="2000" dirty="0">
                <a:solidFill>
                  <a:schemeClr val="tx1"/>
                </a:solidFill>
              </a:rPr>
              <a:t>Imaginons qu’au 1</a:t>
            </a:r>
            <a:r>
              <a:rPr lang="fr-FR" altLang="fr-FR" sz="2000" baseline="30000" dirty="0">
                <a:solidFill>
                  <a:schemeClr val="tx1"/>
                </a:solidFill>
              </a:rPr>
              <a:t>e</a:t>
            </a:r>
            <a:r>
              <a:rPr lang="fr-FR" altLang="fr-FR" sz="2000" dirty="0">
                <a:solidFill>
                  <a:schemeClr val="tx1"/>
                </a:solidFill>
              </a:rPr>
              <a:t> janvier le gouvernement impose aux acheteurs de kiwi une taxe de 0,2 euros par kilo de kiwi vendu.</a:t>
            </a:r>
          </a:p>
          <a:p>
            <a:pPr algn="just" eaLnBrk="1" hangingPunct="1"/>
            <a:r>
              <a:rPr lang="fr-FR" altLang="fr-FR" sz="2000" dirty="0">
                <a:solidFill>
                  <a:schemeClr val="tx1"/>
                </a:solidFill>
              </a:rPr>
              <a:t>Comment cette taxe affecte-t-elle l’équilibre du marché ?</a:t>
            </a:r>
          </a:p>
          <a:p>
            <a:pPr algn="just" eaLnBrk="1" hangingPunct="1"/>
            <a:r>
              <a:rPr lang="fr-FR" altLang="fr-FR" sz="2000" dirty="0">
                <a:solidFill>
                  <a:schemeClr val="tx1"/>
                </a:solidFill>
              </a:rPr>
              <a:t> Pour un même prix de marché, la taxe rend l’achat de kiwi plus onéreux ce qui pousse les demandeurs à acheter une quantité inférieure à tous niveaux de prix.</a:t>
            </a:r>
          </a:p>
          <a:p>
            <a:pPr algn="just" eaLnBrk="1" hangingPunct="1"/>
            <a:r>
              <a:rPr lang="fr-FR" altLang="fr-FR" sz="2000" dirty="0">
                <a:solidFill>
                  <a:schemeClr val="tx1"/>
                </a:solidFill>
              </a:rPr>
              <a:t> En 2020, la demande de kiwis français adressée aux producteurs se répartirait alors selon les données du tableau.</a:t>
            </a:r>
          </a:p>
        </p:txBody>
      </p:sp>
      <p:graphicFrame>
        <p:nvGraphicFramePr>
          <p:cNvPr id="4" name="Tableau 3">
            <a:extLst>
              <a:ext uri="{FF2B5EF4-FFF2-40B4-BE49-F238E27FC236}">
                <a16:creationId xmlns:a16="http://schemas.microsoft.com/office/drawing/2014/main" id="{41F0BF4B-9918-4CEB-A983-BCC6A04B2EA9}"/>
              </a:ext>
            </a:extLst>
          </p:cNvPr>
          <p:cNvGraphicFramePr>
            <a:graphicFrameLocks noGrp="1"/>
          </p:cNvGraphicFramePr>
          <p:nvPr>
            <p:extLst>
              <p:ext uri="{D42A27DB-BD31-4B8C-83A1-F6EECF244321}">
                <p14:modId xmlns:p14="http://schemas.microsoft.com/office/powerpoint/2010/main" val="2207377020"/>
              </p:ext>
            </p:extLst>
          </p:nvPr>
        </p:nvGraphicFramePr>
        <p:xfrm>
          <a:off x="4643438" y="1268413"/>
          <a:ext cx="4271962" cy="5045075"/>
        </p:xfrm>
        <a:graphic>
          <a:graphicData uri="http://schemas.openxmlformats.org/drawingml/2006/table">
            <a:tbl>
              <a:tblPr/>
              <a:tblGrid>
                <a:gridCol w="2136775">
                  <a:extLst>
                    <a:ext uri="{9D8B030D-6E8A-4147-A177-3AD203B41FA5}">
                      <a16:colId xmlns:a16="http://schemas.microsoft.com/office/drawing/2014/main" val="20000"/>
                    </a:ext>
                  </a:extLst>
                </a:gridCol>
                <a:gridCol w="2135187">
                  <a:extLst>
                    <a:ext uri="{9D8B030D-6E8A-4147-A177-3AD203B41FA5}">
                      <a16:colId xmlns:a16="http://schemas.microsoft.com/office/drawing/2014/main" val="20001"/>
                    </a:ext>
                  </a:extLst>
                </a:gridCol>
              </a:tblGrid>
              <a:tr h="7207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chemeClr val="tx1"/>
                          </a:solidFill>
                          <a:effectLst/>
                          <a:latin typeface="Calibri" pitchFamily="34" charset="0"/>
                          <a:cs typeface="Arial" charset="0"/>
                        </a:rPr>
                        <a:t>La répartition de la demande selon le prix en 2020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0"/>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Prix d’un kilogramme de kiwi</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(en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Quantité demandée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(en millions de kilos/an)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45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54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2,39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2,11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80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 name="Rectangle : coins arrondis 4">
            <a:extLst>
              <a:ext uri="{FF2B5EF4-FFF2-40B4-BE49-F238E27FC236}">
                <a16:creationId xmlns:a16="http://schemas.microsoft.com/office/drawing/2014/main" id="{17FDD8CD-1156-4C8A-B034-A10649E42DFF}"/>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extLst>
      <p:ext uri="{BB962C8B-B14F-4D97-AF65-F5344CB8AC3E}">
        <p14:creationId xmlns:p14="http://schemas.microsoft.com/office/powerpoint/2010/main" val="626550010"/>
      </p:ext>
    </p:extLst>
  </p:cSld>
  <p:clrMapOvr>
    <a:masterClrMapping/>
  </p:clrMapOvr>
  <mc:AlternateContent xmlns:mc="http://schemas.openxmlformats.org/markup-compatibility/2006" xmlns:p14="http://schemas.microsoft.com/office/powerpoint/2010/main">
    <mc:Choice Requires="p14">
      <p:transition spd="slow" p14:dur="2000" advTm="15364"/>
    </mc:Choice>
    <mc:Fallback xmlns="">
      <p:transition spd="slow" advTm="15364"/>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Image 25">
            <a:extLst>
              <a:ext uri="{FF2B5EF4-FFF2-40B4-BE49-F238E27FC236}">
                <a16:creationId xmlns:a16="http://schemas.microsoft.com/office/drawing/2014/main" id="{5ECC4976-1EF5-48DC-A40B-4AA15D1A5A49}"/>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2268000" y="1440000"/>
            <a:ext cx="6876000" cy="4608000"/>
          </a:xfrm>
          <a:prstGeom prst="rect">
            <a:avLst/>
          </a:prstGeom>
        </p:spPr>
      </p:pic>
      <p:sp>
        <p:nvSpPr>
          <p:cNvPr id="12291" name="Titre 1">
            <a:extLst>
              <a:ext uri="{FF2B5EF4-FFF2-40B4-BE49-F238E27FC236}">
                <a16:creationId xmlns:a16="http://schemas.microsoft.com/office/drawing/2014/main" id="{101EBBCF-1C04-4F64-8F30-E2C1C59003A7}"/>
              </a:ext>
            </a:extLst>
          </p:cNvPr>
          <p:cNvSpPr>
            <a:spLocks noGrp="1"/>
          </p:cNvSpPr>
          <p:nvPr>
            <p:ph type="ctrTitle"/>
          </p:nvPr>
        </p:nvSpPr>
        <p:spPr>
          <a:xfrm>
            <a:off x="0" y="18782"/>
            <a:ext cx="9144000" cy="648000"/>
          </a:xfrm>
          <a:solidFill>
            <a:schemeClr val="tx1">
              <a:lumMod val="65000"/>
              <a:lumOff val="35000"/>
            </a:schemeClr>
          </a:solidFill>
        </p:spPr>
        <p:txBody>
          <a:bodyPr lIns="36000" tIns="36000" rIns="36000" bIns="36000">
            <a:spAutoFit/>
          </a:bodyPr>
          <a:lstStyle/>
          <a:p>
            <a:pPr eaLnBrk="1" hangingPunct="1"/>
            <a:r>
              <a:rPr lang="fr-FR" altLang="fr-FR" sz="3000" b="1" dirty="0">
                <a:solidFill>
                  <a:schemeClr val="bg1"/>
                </a:solidFill>
              </a:rPr>
              <a:t>Les effets d’une taxe à la consommation sur l’équilibre</a:t>
            </a:r>
          </a:p>
        </p:txBody>
      </p:sp>
      <p:cxnSp>
        <p:nvCxnSpPr>
          <p:cNvPr id="40" name="Connecteur droit avec flèche 39">
            <a:extLst>
              <a:ext uri="{FF2B5EF4-FFF2-40B4-BE49-F238E27FC236}">
                <a16:creationId xmlns:a16="http://schemas.microsoft.com/office/drawing/2014/main" id="{D80C488B-1438-497B-AF2F-6FD8D2415FCA}"/>
              </a:ext>
            </a:extLst>
          </p:cNvPr>
          <p:cNvCxnSpPr>
            <a:cxnSpLocks/>
          </p:cNvCxnSpPr>
          <p:nvPr/>
        </p:nvCxnSpPr>
        <p:spPr>
          <a:xfrm flipH="1" flipV="1">
            <a:off x="5940152" y="4869159"/>
            <a:ext cx="6840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ZoneTexte 43">
            <a:extLst>
              <a:ext uri="{FF2B5EF4-FFF2-40B4-BE49-F238E27FC236}">
                <a16:creationId xmlns:a16="http://schemas.microsoft.com/office/drawing/2014/main" id="{EAA46BCA-FBCB-4FEB-B81C-86976FB16E85}"/>
              </a:ext>
            </a:extLst>
          </p:cNvPr>
          <p:cNvSpPr txBox="1">
            <a:spLocks noChangeArrowheads="1"/>
          </p:cNvSpPr>
          <p:nvPr/>
        </p:nvSpPr>
        <p:spPr bwMode="auto">
          <a:xfrm>
            <a:off x="170310" y="1196752"/>
            <a:ext cx="2061472" cy="2042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600" dirty="0"/>
              <a:t>La diminution de la  quantité demandée pour tous les prix donnés conduit à un déplacement de la droite de demande vers la gauche (translation vers la gauche).</a:t>
            </a:r>
          </a:p>
        </p:txBody>
      </p:sp>
      <p:sp>
        <p:nvSpPr>
          <p:cNvPr id="49" name="ZoneTexte 48">
            <a:extLst>
              <a:ext uri="{FF2B5EF4-FFF2-40B4-BE49-F238E27FC236}">
                <a16:creationId xmlns:a16="http://schemas.microsoft.com/office/drawing/2014/main" id="{EE4EBB8D-72E5-4718-889B-FB7A6624E310}"/>
              </a:ext>
            </a:extLst>
          </p:cNvPr>
          <p:cNvSpPr txBox="1">
            <a:spLocks noChangeArrowheads="1"/>
          </p:cNvSpPr>
          <p:nvPr/>
        </p:nvSpPr>
        <p:spPr bwMode="auto">
          <a:xfrm>
            <a:off x="170310" y="4516925"/>
            <a:ext cx="2025278" cy="2288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600" dirty="0"/>
              <a:t>Ce déplacement de la droite de demande change le point d’intersection entre l’offre et la demande. Il y a à la fois une diminution du prix et une augmentation de la quantité échangée.</a:t>
            </a:r>
          </a:p>
        </p:txBody>
      </p:sp>
      <p:cxnSp>
        <p:nvCxnSpPr>
          <p:cNvPr id="52" name="Connecteur droit avec flèche 51">
            <a:extLst>
              <a:ext uri="{FF2B5EF4-FFF2-40B4-BE49-F238E27FC236}">
                <a16:creationId xmlns:a16="http://schemas.microsoft.com/office/drawing/2014/main" id="{624A6FD3-A664-4298-B045-898F3B7E23A2}"/>
              </a:ext>
            </a:extLst>
          </p:cNvPr>
          <p:cNvCxnSpPr>
            <a:cxnSpLocks/>
          </p:cNvCxnSpPr>
          <p:nvPr/>
        </p:nvCxnSpPr>
        <p:spPr>
          <a:xfrm flipH="1">
            <a:off x="2772003" y="3960000"/>
            <a:ext cx="2232000" cy="0"/>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id="{6D064E89-3B3B-4C0D-B1F8-9ACB56DB6B0D}"/>
              </a:ext>
            </a:extLst>
          </p:cNvPr>
          <p:cNvCxnSpPr>
            <a:cxnSpLocks/>
          </p:cNvCxnSpPr>
          <p:nvPr/>
        </p:nvCxnSpPr>
        <p:spPr>
          <a:xfrm>
            <a:off x="4986000" y="3950860"/>
            <a:ext cx="3065" cy="1575690"/>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9" name="ZoneTexte 28">
            <a:extLst>
              <a:ext uri="{FF2B5EF4-FFF2-40B4-BE49-F238E27FC236}">
                <a16:creationId xmlns:a16="http://schemas.microsoft.com/office/drawing/2014/main" id="{63C29557-4B08-4615-9259-4A3F1E4EB7AB}"/>
              </a:ext>
            </a:extLst>
          </p:cNvPr>
          <p:cNvSpPr txBox="1">
            <a:spLocks noChangeArrowheads="1"/>
          </p:cNvSpPr>
          <p:nvPr/>
        </p:nvSpPr>
        <p:spPr bwMode="auto">
          <a:xfrm>
            <a:off x="708848" y="3590771"/>
            <a:ext cx="1355169" cy="81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latin typeface="+mn-lt"/>
              </a:rPr>
              <a:t>2,4 euros</a:t>
            </a:r>
          </a:p>
          <a:p>
            <a:pPr algn="ctr" eaLnBrk="1" hangingPunct="1">
              <a:spcBef>
                <a:spcPct val="0"/>
              </a:spcBef>
              <a:buFontTx/>
              <a:buNone/>
            </a:pPr>
            <a:r>
              <a:rPr lang="fr-FR" altLang="fr-FR" sz="1600" b="1" dirty="0">
                <a:latin typeface="+mn-lt"/>
              </a:rPr>
              <a:t>nouveau</a:t>
            </a:r>
          </a:p>
          <a:p>
            <a:pPr algn="ctr" eaLnBrk="1" hangingPunct="1">
              <a:spcBef>
                <a:spcPct val="0"/>
              </a:spcBef>
              <a:buFontTx/>
              <a:buNone/>
            </a:pPr>
            <a:r>
              <a:rPr lang="fr-FR" altLang="fr-FR" sz="1600" b="1" dirty="0">
                <a:latin typeface="+mn-lt"/>
              </a:rPr>
              <a:t>prix d’équilibre</a:t>
            </a:r>
          </a:p>
        </p:txBody>
      </p:sp>
      <p:cxnSp>
        <p:nvCxnSpPr>
          <p:cNvPr id="27" name="Connecteur droit avec flèche 26">
            <a:extLst>
              <a:ext uri="{FF2B5EF4-FFF2-40B4-BE49-F238E27FC236}">
                <a16:creationId xmlns:a16="http://schemas.microsoft.com/office/drawing/2014/main" id="{9C928513-F436-488F-A933-EFE057B29EF5}"/>
              </a:ext>
            </a:extLst>
          </p:cNvPr>
          <p:cNvCxnSpPr>
            <a:cxnSpLocks/>
          </p:cNvCxnSpPr>
          <p:nvPr/>
        </p:nvCxnSpPr>
        <p:spPr>
          <a:xfrm flipH="1">
            <a:off x="2772002" y="3650400"/>
            <a:ext cx="253696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AA08B6BC-5DEB-4A05-B2BB-9DEF85C894D2}"/>
              </a:ext>
            </a:extLst>
          </p:cNvPr>
          <p:cNvCxnSpPr>
            <a:cxnSpLocks/>
          </p:cNvCxnSpPr>
          <p:nvPr/>
        </p:nvCxnSpPr>
        <p:spPr>
          <a:xfrm>
            <a:off x="5308962" y="3650400"/>
            <a:ext cx="0" cy="18761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46B1039B-78CD-4B17-9F53-FE92EBFEFAB0}"/>
              </a:ext>
            </a:extLst>
          </p:cNvPr>
          <p:cNvCxnSpPr>
            <a:cxnSpLocks/>
          </p:cNvCxnSpPr>
          <p:nvPr/>
        </p:nvCxnSpPr>
        <p:spPr>
          <a:xfrm>
            <a:off x="3528000" y="1994400"/>
            <a:ext cx="3600400" cy="3318444"/>
          </a:xfrm>
          <a:prstGeom prst="line">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854B5219-0934-4D21-AC0F-B5C0E9378628}"/>
              </a:ext>
            </a:extLst>
          </p:cNvPr>
          <p:cNvCxnSpPr>
            <a:cxnSpLocks/>
          </p:cNvCxnSpPr>
          <p:nvPr/>
        </p:nvCxnSpPr>
        <p:spPr>
          <a:xfrm flipV="1">
            <a:off x="3535200" y="1898582"/>
            <a:ext cx="3665014" cy="3384378"/>
          </a:xfrm>
          <a:prstGeom prst="line">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34" name="ZoneTexte 33">
            <a:extLst>
              <a:ext uri="{FF2B5EF4-FFF2-40B4-BE49-F238E27FC236}">
                <a16:creationId xmlns:a16="http://schemas.microsoft.com/office/drawing/2014/main" id="{69337C5B-24A3-4F64-A60A-CD19911D6D01}"/>
              </a:ext>
            </a:extLst>
          </p:cNvPr>
          <p:cNvSpPr txBox="1">
            <a:spLocks noChangeArrowheads="1"/>
          </p:cNvSpPr>
          <p:nvPr/>
        </p:nvSpPr>
        <p:spPr bwMode="auto">
          <a:xfrm>
            <a:off x="3240000" y="6120000"/>
            <a:ext cx="461068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latin typeface="+mn-lt"/>
              </a:rPr>
              <a:t>63,8 millions de kilos = nouvelle quantité d’équilibre</a:t>
            </a:r>
          </a:p>
        </p:txBody>
      </p:sp>
      <p:cxnSp>
        <p:nvCxnSpPr>
          <p:cNvPr id="22" name="Connecteur droit 21">
            <a:extLst>
              <a:ext uri="{FF2B5EF4-FFF2-40B4-BE49-F238E27FC236}">
                <a16:creationId xmlns:a16="http://schemas.microsoft.com/office/drawing/2014/main" id="{45B1950C-8F65-42B7-B959-77BB909A09AA}"/>
              </a:ext>
            </a:extLst>
          </p:cNvPr>
          <p:cNvCxnSpPr>
            <a:cxnSpLocks/>
          </p:cNvCxnSpPr>
          <p:nvPr/>
        </p:nvCxnSpPr>
        <p:spPr>
          <a:xfrm>
            <a:off x="3528000" y="1992678"/>
            <a:ext cx="3600400" cy="3318444"/>
          </a:xfrm>
          <a:prstGeom prst="line">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47A7DF15-366C-49FE-8C33-752849426371}"/>
              </a:ext>
            </a:extLst>
          </p:cNvPr>
          <p:cNvCxnSpPr/>
          <p:nvPr/>
        </p:nvCxnSpPr>
        <p:spPr>
          <a:xfrm>
            <a:off x="6768000" y="4052370"/>
            <a:ext cx="360363" cy="1587"/>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55871B08-BB81-4A8B-AACA-3DA7F89B8502}"/>
              </a:ext>
            </a:extLst>
          </p:cNvPr>
          <p:cNvCxnSpPr/>
          <p:nvPr/>
        </p:nvCxnSpPr>
        <p:spPr>
          <a:xfrm>
            <a:off x="6768000" y="3771676"/>
            <a:ext cx="360363"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ZoneTexte 24">
            <a:extLst>
              <a:ext uri="{FF2B5EF4-FFF2-40B4-BE49-F238E27FC236}">
                <a16:creationId xmlns:a16="http://schemas.microsoft.com/office/drawing/2014/main" id="{4F10348D-1FD2-4572-97F2-47B14705E405}"/>
              </a:ext>
            </a:extLst>
          </p:cNvPr>
          <p:cNvSpPr txBox="1">
            <a:spLocks noChangeArrowheads="1"/>
          </p:cNvSpPr>
          <p:nvPr/>
        </p:nvSpPr>
        <p:spPr bwMode="auto">
          <a:xfrm>
            <a:off x="7056000" y="3859692"/>
            <a:ext cx="15449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dirty="0"/>
              <a:t>Équilibre avec taxe</a:t>
            </a:r>
          </a:p>
        </p:txBody>
      </p:sp>
      <p:sp>
        <p:nvSpPr>
          <p:cNvPr id="30" name="ZoneTexte 29">
            <a:extLst>
              <a:ext uri="{FF2B5EF4-FFF2-40B4-BE49-F238E27FC236}">
                <a16:creationId xmlns:a16="http://schemas.microsoft.com/office/drawing/2014/main" id="{3BCC65F2-ABFB-49EA-A974-307B537DC8C5}"/>
              </a:ext>
            </a:extLst>
          </p:cNvPr>
          <p:cNvSpPr txBox="1">
            <a:spLocks noChangeArrowheads="1"/>
          </p:cNvSpPr>
          <p:nvPr/>
        </p:nvSpPr>
        <p:spPr bwMode="auto">
          <a:xfrm>
            <a:off x="7056000" y="3582763"/>
            <a:ext cx="15384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dirty="0"/>
              <a:t>Équilibre sans taxe</a:t>
            </a:r>
          </a:p>
        </p:txBody>
      </p:sp>
      <p:cxnSp>
        <p:nvCxnSpPr>
          <p:cNvPr id="35" name="Connecteur droit avec flèche 34">
            <a:extLst>
              <a:ext uri="{FF2B5EF4-FFF2-40B4-BE49-F238E27FC236}">
                <a16:creationId xmlns:a16="http://schemas.microsoft.com/office/drawing/2014/main" id="{ABC36D9F-529D-46E7-8368-8418B1E433A4}"/>
              </a:ext>
            </a:extLst>
          </p:cNvPr>
          <p:cNvCxnSpPr>
            <a:cxnSpLocks/>
          </p:cNvCxnSpPr>
          <p:nvPr/>
        </p:nvCxnSpPr>
        <p:spPr>
          <a:xfrm flipH="1" flipV="1">
            <a:off x="4392000" y="3429000"/>
            <a:ext cx="6840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a:extLst>
              <a:ext uri="{FF2B5EF4-FFF2-40B4-BE49-F238E27FC236}">
                <a16:creationId xmlns:a16="http://schemas.microsoft.com/office/drawing/2014/main" id="{84A07173-6F88-41EC-9C60-EB08B1C9EE10}"/>
              </a:ext>
            </a:extLst>
          </p:cNvPr>
          <p:cNvCxnSpPr>
            <a:cxnSpLocks/>
          </p:cNvCxnSpPr>
          <p:nvPr/>
        </p:nvCxnSpPr>
        <p:spPr>
          <a:xfrm flipH="1" flipV="1">
            <a:off x="3168000" y="2299279"/>
            <a:ext cx="6840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ZoneTexte 38">
            <a:extLst>
              <a:ext uri="{FF2B5EF4-FFF2-40B4-BE49-F238E27FC236}">
                <a16:creationId xmlns:a16="http://schemas.microsoft.com/office/drawing/2014/main" id="{4BF0E05D-BB80-49F5-923D-7CAEEBEA5D6E}"/>
              </a:ext>
            </a:extLst>
          </p:cNvPr>
          <p:cNvSpPr txBox="1">
            <a:spLocks noChangeArrowheads="1"/>
          </p:cNvSpPr>
          <p:nvPr/>
        </p:nvSpPr>
        <p:spPr bwMode="auto">
          <a:xfrm>
            <a:off x="2798256" y="792000"/>
            <a:ext cx="3547501"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latin typeface="+mn-lt"/>
              </a:rPr>
              <a:t>Le déplacement de la droite de demande</a:t>
            </a:r>
          </a:p>
        </p:txBody>
      </p:sp>
      <p:sp>
        <p:nvSpPr>
          <p:cNvPr id="41" name="ZoneTexte 3">
            <a:extLst>
              <a:ext uri="{FF2B5EF4-FFF2-40B4-BE49-F238E27FC236}">
                <a16:creationId xmlns:a16="http://schemas.microsoft.com/office/drawing/2014/main" id="{7E7F8B64-43E6-4D9A-8B24-86FB48569FC1}"/>
              </a:ext>
            </a:extLst>
          </p:cNvPr>
          <p:cNvSpPr txBox="1">
            <a:spLocks noChangeArrowheads="1"/>
          </p:cNvSpPr>
          <p:nvPr/>
        </p:nvSpPr>
        <p:spPr bwMode="auto">
          <a:xfrm>
            <a:off x="7199313" y="1648800"/>
            <a:ext cx="325015"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rgbClr val="FF0000"/>
                </a:solidFill>
                <a:latin typeface="Arial" panose="020B0604020202020204" pitchFamily="34" charset="0"/>
              </a:rPr>
              <a:t>O</a:t>
            </a:r>
          </a:p>
        </p:txBody>
      </p:sp>
      <p:sp>
        <p:nvSpPr>
          <p:cNvPr id="42" name="ZoneTexte 15">
            <a:extLst>
              <a:ext uri="{FF2B5EF4-FFF2-40B4-BE49-F238E27FC236}">
                <a16:creationId xmlns:a16="http://schemas.microsoft.com/office/drawing/2014/main" id="{5FCB5F90-038B-4978-A440-00ACA9B71AB6}"/>
              </a:ext>
            </a:extLst>
          </p:cNvPr>
          <p:cNvSpPr txBox="1">
            <a:spLocks noChangeArrowheads="1"/>
          </p:cNvSpPr>
          <p:nvPr/>
        </p:nvSpPr>
        <p:spPr bwMode="auto">
          <a:xfrm>
            <a:off x="6444000" y="5148000"/>
            <a:ext cx="706357"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tx2"/>
                </a:solidFill>
                <a:latin typeface="Arial" panose="020B0604020202020204" pitchFamily="34" charset="0"/>
              </a:rPr>
              <a:t>D</a:t>
            </a:r>
            <a:r>
              <a:rPr lang="fr-FR" altLang="fr-FR" sz="1600" baseline="-25000" dirty="0">
                <a:solidFill>
                  <a:schemeClr val="tx2"/>
                </a:solidFill>
                <a:latin typeface="Arial" panose="020B0604020202020204" pitchFamily="34" charset="0"/>
              </a:rPr>
              <a:t>2020</a:t>
            </a:r>
          </a:p>
        </p:txBody>
      </p:sp>
      <p:sp>
        <p:nvSpPr>
          <p:cNvPr id="43" name="ZoneTexte 15">
            <a:extLst>
              <a:ext uri="{FF2B5EF4-FFF2-40B4-BE49-F238E27FC236}">
                <a16:creationId xmlns:a16="http://schemas.microsoft.com/office/drawing/2014/main" id="{A372A10B-9FD4-4E7C-B1D4-43D427A4E87C}"/>
              </a:ext>
            </a:extLst>
          </p:cNvPr>
          <p:cNvSpPr txBox="1">
            <a:spLocks noChangeArrowheads="1"/>
          </p:cNvSpPr>
          <p:nvPr/>
        </p:nvSpPr>
        <p:spPr bwMode="auto">
          <a:xfrm>
            <a:off x="7236000" y="5148000"/>
            <a:ext cx="265756"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tx2"/>
                </a:solidFill>
                <a:latin typeface="Arial" panose="020B0604020202020204" pitchFamily="34" charset="0"/>
              </a:rPr>
              <a:t>D</a:t>
            </a:r>
          </a:p>
        </p:txBody>
      </p:sp>
      <p:sp>
        <p:nvSpPr>
          <p:cNvPr id="33" name="Rectangle : coins arrondis 32">
            <a:extLst>
              <a:ext uri="{FF2B5EF4-FFF2-40B4-BE49-F238E27FC236}">
                <a16:creationId xmlns:a16="http://schemas.microsoft.com/office/drawing/2014/main" id="{B4411245-AE65-41FB-83B4-52C6A081F725}"/>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5"/>
              </a:rPr>
              <a:t>François Debesson</a:t>
            </a:r>
            <a:endParaRPr lang="fr-FR" sz="1200" dirty="0">
              <a:solidFill>
                <a:schemeClr val="tx1"/>
              </a:solidFill>
            </a:endParaRPr>
          </a:p>
          <a:p>
            <a:pPr algn="ctr"/>
            <a:endParaRPr lang="fr-FR" dirty="0"/>
          </a:p>
        </p:txBody>
      </p:sp>
    </p:spTree>
    <p:custDataLst>
      <p:tags r:id="rId1"/>
    </p:custDataLst>
    <p:extLst>
      <p:ext uri="{BB962C8B-B14F-4D97-AF65-F5344CB8AC3E}">
        <p14:creationId xmlns:p14="http://schemas.microsoft.com/office/powerpoint/2010/main" val="1591539332"/>
      </p:ext>
    </p:extLst>
  </p:cSld>
  <p:clrMapOvr>
    <a:masterClrMapping/>
  </p:clrMapOvr>
  <mc:AlternateContent xmlns:mc="http://schemas.openxmlformats.org/markup-compatibility/2006" xmlns:p14="http://schemas.microsoft.com/office/powerpoint/2010/main">
    <mc:Choice Requires="p14">
      <p:transition spd="slow" p14:dur="2000" advTm="35574"/>
    </mc:Choice>
    <mc:Fallback xmlns="">
      <p:transition spd="slow" advTm="355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par>
                          <p:cTn id="7" fill="hold">
                            <p:stCondLst>
                              <p:cond delay="0"/>
                            </p:stCondLst>
                            <p:childTnLst>
                              <p:par>
                                <p:cTn id="8" presetID="55" presetClass="entr" presetSubtype="0" fill="hold" nodeType="afterEffect">
                                  <p:stCondLst>
                                    <p:cond delay="2000"/>
                                  </p:stCondLst>
                                  <p:childTnLst>
                                    <p:set>
                                      <p:cBhvr>
                                        <p:cTn id="9" dur="1" fill="hold">
                                          <p:stCondLst>
                                            <p:cond delay="0"/>
                                          </p:stCondLst>
                                        </p:cTn>
                                        <p:tgtEl>
                                          <p:spTgt spid="36"/>
                                        </p:tgtEl>
                                        <p:attrNameLst>
                                          <p:attrName>style.visibility</p:attrName>
                                        </p:attrNameLst>
                                      </p:cBhvr>
                                      <p:to>
                                        <p:strVal val="visible"/>
                                      </p:to>
                                    </p:set>
                                    <p:anim calcmode="lin" valueType="num">
                                      <p:cBhvr>
                                        <p:cTn id="10" dur="1000" fill="hold"/>
                                        <p:tgtEl>
                                          <p:spTgt spid="36"/>
                                        </p:tgtEl>
                                        <p:attrNameLst>
                                          <p:attrName>ppt_w</p:attrName>
                                        </p:attrNameLst>
                                      </p:cBhvr>
                                      <p:tavLst>
                                        <p:tav tm="0">
                                          <p:val>
                                            <p:strVal val="#ppt_w*0.70"/>
                                          </p:val>
                                        </p:tav>
                                        <p:tav tm="100000">
                                          <p:val>
                                            <p:strVal val="#ppt_w"/>
                                          </p:val>
                                        </p:tav>
                                      </p:tavLst>
                                    </p:anim>
                                    <p:anim calcmode="lin" valueType="num">
                                      <p:cBhvr>
                                        <p:cTn id="11" dur="1000" fill="hold"/>
                                        <p:tgtEl>
                                          <p:spTgt spid="36"/>
                                        </p:tgtEl>
                                        <p:attrNameLst>
                                          <p:attrName>ppt_h</p:attrName>
                                        </p:attrNameLst>
                                      </p:cBhvr>
                                      <p:tavLst>
                                        <p:tav tm="0">
                                          <p:val>
                                            <p:strVal val="#ppt_h"/>
                                          </p:val>
                                        </p:tav>
                                        <p:tav tm="100000">
                                          <p:val>
                                            <p:strVal val="#ppt_h"/>
                                          </p:val>
                                        </p:tav>
                                      </p:tavLst>
                                    </p:anim>
                                    <p:animEffect transition="in" filter="fade">
                                      <p:cBhvr>
                                        <p:cTn id="12" dur="1000"/>
                                        <p:tgtEl>
                                          <p:spTgt spid="36"/>
                                        </p:tgtEl>
                                      </p:cBhvr>
                                    </p:animEffect>
                                  </p:childTnLst>
                                </p:cTn>
                              </p:par>
                              <p:par>
                                <p:cTn id="13" presetID="55" presetClass="entr" presetSubtype="0" fill="hold" nodeType="withEffect">
                                  <p:stCondLst>
                                    <p:cond delay="2000"/>
                                  </p:stCondLst>
                                  <p:childTnLst>
                                    <p:set>
                                      <p:cBhvr>
                                        <p:cTn id="14" dur="1" fill="hold">
                                          <p:stCondLst>
                                            <p:cond delay="0"/>
                                          </p:stCondLst>
                                        </p:cTn>
                                        <p:tgtEl>
                                          <p:spTgt spid="35"/>
                                        </p:tgtEl>
                                        <p:attrNameLst>
                                          <p:attrName>style.visibility</p:attrName>
                                        </p:attrNameLst>
                                      </p:cBhvr>
                                      <p:to>
                                        <p:strVal val="visible"/>
                                      </p:to>
                                    </p:set>
                                    <p:anim calcmode="lin" valueType="num">
                                      <p:cBhvr>
                                        <p:cTn id="15" dur="1000" fill="hold"/>
                                        <p:tgtEl>
                                          <p:spTgt spid="35"/>
                                        </p:tgtEl>
                                        <p:attrNameLst>
                                          <p:attrName>ppt_w</p:attrName>
                                        </p:attrNameLst>
                                      </p:cBhvr>
                                      <p:tavLst>
                                        <p:tav tm="0">
                                          <p:val>
                                            <p:strVal val="#ppt_w*0.70"/>
                                          </p:val>
                                        </p:tav>
                                        <p:tav tm="100000">
                                          <p:val>
                                            <p:strVal val="#ppt_w"/>
                                          </p:val>
                                        </p:tav>
                                      </p:tavLst>
                                    </p:anim>
                                    <p:anim calcmode="lin" valueType="num">
                                      <p:cBhvr>
                                        <p:cTn id="16" dur="1000" fill="hold"/>
                                        <p:tgtEl>
                                          <p:spTgt spid="35"/>
                                        </p:tgtEl>
                                        <p:attrNameLst>
                                          <p:attrName>ppt_h</p:attrName>
                                        </p:attrNameLst>
                                      </p:cBhvr>
                                      <p:tavLst>
                                        <p:tav tm="0">
                                          <p:val>
                                            <p:strVal val="#ppt_h"/>
                                          </p:val>
                                        </p:tav>
                                        <p:tav tm="100000">
                                          <p:val>
                                            <p:strVal val="#ppt_h"/>
                                          </p:val>
                                        </p:tav>
                                      </p:tavLst>
                                    </p:anim>
                                    <p:animEffect transition="in" filter="fade">
                                      <p:cBhvr>
                                        <p:cTn id="17" dur="1000"/>
                                        <p:tgtEl>
                                          <p:spTgt spid="35"/>
                                        </p:tgtEl>
                                      </p:cBhvr>
                                    </p:animEffect>
                                  </p:childTnLst>
                                </p:cTn>
                              </p:par>
                              <p:par>
                                <p:cTn id="18" presetID="55" presetClass="entr" presetSubtype="0" fill="hold" nodeType="withEffect">
                                  <p:stCondLst>
                                    <p:cond delay="2000"/>
                                  </p:stCondLst>
                                  <p:childTnLst>
                                    <p:set>
                                      <p:cBhvr>
                                        <p:cTn id="19" dur="1" fill="hold">
                                          <p:stCondLst>
                                            <p:cond delay="0"/>
                                          </p:stCondLst>
                                        </p:cTn>
                                        <p:tgtEl>
                                          <p:spTgt spid="40"/>
                                        </p:tgtEl>
                                        <p:attrNameLst>
                                          <p:attrName>style.visibility</p:attrName>
                                        </p:attrNameLst>
                                      </p:cBhvr>
                                      <p:to>
                                        <p:strVal val="visible"/>
                                      </p:to>
                                    </p:set>
                                    <p:anim calcmode="lin" valueType="num">
                                      <p:cBhvr>
                                        <p:cTn id="20" dur="1000" fill="hold"/>
                                        <p:tgtEl>
                                          <p:spTgt spid="40"/>
                                        </p:tgtEl>
                                        <p:attrNameLst>
                                          <p:attrName>ppt_w</p:attrName>
                                        </p:attrNameLst>
                                      </p:cBhvr>
                                      <p:tavLst>
                                        <p:tav tm="0">
                                          <p:val>
                                            <p:strVal val="#ppt_w*0.70"/>
                                          </p:val>
                                        </p:tav>
                                        <p:tav tm="100000">
                                          <p:val>
                                            <p:strVal val="#ppt_w"/>
                                          </p:val>
                                        </p:tav>
                                      </p:tavLst>
                                    </p:anim>
                                    <p:anim calcmode="lin" valueType="num">
                                      <p:cBhvr>
                                        <p:cTn id="21" dur="1000" fill="hold"/>
                                        <p:tgtEl>
                                          <p:spTgt spid="40"/>
                                        </p:tgtEl>
                                        <p:attrNameLst>
                                          <p:attrName>ppt_h</p:attrName>
                                        </p:attrNameLst>
                                      </p:cBhvr>
                                      <p:tavLst>
                                        <p:tav tm="0">
                                          <p:val>
                                            <p:strVal val="#ppt_h"/>
                                          </p:val>
                                        </p:tav>
                                        <p:tav tm="100000">
                                          <p:val>
                                            <p:strVal val="#ppt_h"/>
                                          </p:val>
                                        </p:tav>
                                      </p:tavLst>
                                    </p:anim>
                                    <p:animEffect transition="in" filter="fade">
                                      <p:cBhvr>
                                        <p:cTn id="22" dur="1000"/>
                                        <p:tgtEl>
                                          <p:spTgt spid="40"/>
                                        </p:tgtEl>
                                      </p:cBhvr>
                                    </p:animEffect>
                                  </p:childTnLst>
                                </p:cTn>
                              </p:par>
                            </p:childTnLst>
                          </p:cTn>
                        </p:par>
                        <p:par>
                          <p:cTn id="23" fill="hold">
                            <p:stCondLst>
                              <p:cond delay="3000"/>
                            </p:stCondLst>
                            <p:childTnLst>
                              <p:par>
                                <p:cTn id="24" presetID="35" presetClass="path" presetSubtype="0" accel="50000" decel="50000" fill="hold" nodeType="afterEffect">
                                  <p:stCondLst>
                                    <p:cond delay="1000"/>
                                  </p:stCondLst>
                                  <p:childTnLst>
                                    <p:animMotion origin="layout" path="M 1.11111E-6 2.59259E-6 L -0.07483 -0.00047 " pathEditMode="relative" rAng="0" ptsTypes="AA">
                                      <p:cBhvr>
                                        <p:cTn id="25" dur="2000" fill="hold"/>
                                        <p:tgtEl>
                                          <p:spTgt spid="22"/>
                                        </p:tgtEl>
                                        <p:attrNameLst>
                                          <p:attrName>ppt_x</p:attrName>
                                          <p:attrName>ppt_y</p:attrName>
                                        </p:attrNameLst>
                                      </p:cBhvr>
                                      <p:rCtr x="-3750" y="-23"/>
                                    </p:animMotion>
                                  </p:childTnLst>
                                </p:cTn>
                              </p:par>
                            </p:childTnLst>
                          </p:cTn>
                        </p:par>
                        <p:par>
                          <p:cTn id="26" fill="hold">
                            <p:stCondLst>
                              <p:cond delay="6000"/>
                            </p:stCondLst>
                            <p:childTnLst>
                              <p:par>
                                <p:cTn id="27" presetID="1" presetClass="entr" presetSubtype="0" fill="hold" grpId="0" nodeType="afterEffect">
                                  <p:stCondLst>
                                    <p:cond delay="500"/>
                                  </p:stCondLst>
                                  <p:childTnLst>
                                    <p:set>
                                      <p:cBhvr>
                                        <p:cTn id="28" dur="1" fill="hold">
                                          <p:stCondLst>
                                            <p:cond delay="0"/>
                                          </p:stCondLst>
                                        </p:cTn>
                                        <p:tgtEl>
                                          <p:spTgt spid="4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childTnLst>
                          </p:cTn>
                        </p:par>
                        <p:par>
                          <p:cTn id="33" fill="hold">
                            <p:stCondLst>
                              <p:cond delay="0"/>
                            </p:stCondLst>
                            <p:childTnLst>
                              <p:par>
                                <p:cTn id="34" presetID="55" presetClass="entr" presetSubtype="0" fill="hold" nodeType="afterEffect">
                                  <p:stCondLst>
                                    <p:cond delay="1000"/>
                                  </p:stCondLst>
                                  <p:childTnLst>
                                    <p:set>
                                      <p:cBhvr>
                                        <p:cTn id="35" dur="1" fill="hold">
                                          <p:stCondLst>
                                            <p:cond delay="0"/>
                                          </p:stCondLst>
                                        </p:cTn>
                                        <p:tgtEl>
                                          <p:spTgt spid="52"/>
                                        </p:tgtEl>
                                        <p:attrNameLst>
                                          <p:attrName>style.visibility</p:attrName>
                                        </p:attrNameLst>
                                      </p:cBhvr>
                                      <p:to>
                                        <p:strVal val="visible"/>
                                      </p:to>
                                    </p:set>
                                    <p:anim calcmode="lin" valueType="num">
                                      <p:cBhvr>
                                        <p:cTn id="36" dur="500" fill="hold"/>
                                        <p:tgtEl>
                                          <p:spTgt spid="52"/>
                                        </p:tgtEl>
                                        <p:attrNameLst>
                                          <p:attrName>ppt_w</p:attrName>
                                        </p:attrNameLst>
                                      </p:cBhvr>
                                      <p:tavLst>
                                        <p:tav tm="0">
                                          <p:val>
                                            <p:strVal val="#ppt_w*0.70"/>
                                          </p:val>
                                        </p:tav>
                                        <p:tav tm="100000">
                                          <p:val>
                                            <p:strVal val="#ppt_w"/>
                                          </p:val>
                                        </p:tav>
                                      </p:tavLst>
                                    </p:anim>
                                    <p:anim calcmode="lin" valueType="num">
                                      <p:cBhvr>
                                        <p:cTn id="37" dur="500" fill="hold"/>
                                        <p:tgtEl>
                                          <p:spTgt spid="52"/>
                                        </p:tgtEl>
                                        <p:attrNameLst>
                                          <p:attrName>ppt_h</p:attrName>
                                        </p:attrNameLst>
                                      </p:cBhvr>
                                      <p:tavLst>
                                        <p:tav tm="0">
                                          <p:val>
                                            <p:strVal val="#ppt_h"/>
                                          </p:val>
                                        </p:tav>
                                        <p:tav tm="100000">
                                          <p:val>
                                            <p:strVal val="#ppt_h"/>
                                          </p:val>
                                        </p:tav>
                                      </p:tavLst>
                                    </p:anim>
                                    <p:animEffect transition="in" filter="fade">
                                      <p:cBhvr>
                                        <p:cTn id="38" dur="500"/>
                                        <p:tgtEl>
                                          <p:spTgt spid="52"/>
                                        </p:tgtEl>
                                      </p:cBhvr>
                                    </p:animEffect>
                                  </p:childTnLst>
                                </p:cTn>
                              </p:par>
                              <p:par>
                                <p:cTn id="39" presetID="55" presetClass="entr" presetSubtype="0" fill="hold" nodeType="withEffect">
                                  <p:stCondLst>
                                    <p:cond delay="1000"/>
                                  </p:stCondLst>
                                  <p:childTnLst>
                                    <p:set>
                                      <p:cBhvr>
                                        <p:cTn id="40" dur="1" fill="hold">
                                          <p:stCondLst>
                                            <p:cond delay="0"/>
                                          </p:stCondLst>
                                        </p:cTn>
                                        <p:tgtEl>
                                          <p:spTgt spid="54"/>
                                        </p:tgtEl>
                                        <p:attrNameLst>
                                          <p:attrName>style.visibility</p:attrName>
                                        </p:attrNameLst>
                                      </p:cBhvr>
                                      <p:to>
                                        <p:strVal val="visible"/>
                                      </p:to>
                                    </p:set>
                                    <p:anim calcmode="lin" valueType="num">
                                      <p:cBhvr>
                                        <p:cTn id="41" dur="2000" fill="hold"/>
                                        <p:tgtEl>
                                          <p:spTgt spid="54"/>
                                        </p:tgtEl>
                                        <p:attrNameLst>
                                          <p:attrName>ppt_w</p:attrName>
                                        </p:attrNameLst>
                                      </p:cBhvr>
                                      <p:tavLst>
                                        <p:tav tm="0">
                                          <p:val>
                                            <p:strVal val="#ppt_w*0.70"/>
                                          </p:val>
                                        </p:tav>
                                        <p:tav tm="100000">
                                          <p:val>
                                            <p:strVal val="#ppt_w"/>
                                          </p:val>
                                        </p:tav>
                                      </p:tavLst>
                                    </p:anim>
                                    <p:anim calcmode="lin" valueType="num">
                                      <p:cBhvr>
                                        <p:cTn id="42" dur="2000" fill="hold"/>
                                        <p:tgtEl>
                                          <p:spTgt spid="54"/>
                                        </p:tgtEl>
                                        <p:attrNameLst>
                                          <p:attrName>ppt_h</p:attrName>
                                        </p:attrNameLst>
                                      </p:cBhvr>
                                      <p:tavLst>
                                        <p:tav tm="0">
                                          <p:val>
                                            <p:strVal val="#ppt_h"/>
                                          </p:val>
                                        </p:tav>
                                        <p:tav tm="100000">
                                          <p:val>
                                            <p:strVal val="#ppt_h"/>
                                          </p:val>
                                        </p:tav>
                                      </p:tavLst>
                                    </p:anim>
                                    <p:animEffect transition="in" filter="fade">
                                      <p:cBhvr>
                                        <p:cTn id="43" dur="2000"/>
                                        <p:tgtEl>
                                          <p:spTgt spid="54"/>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34"/>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9" grpId="0"/>
      <p:bldP spid="29" grpId="0"/>
      <p:bldP spid="34" grpId="0"/>
      <p:bldP spid="25" grpId="0"/>
      <p:bldP spid="4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Image 25">
            <a:extLst>
              <a:ext uri="{FF2B5EF4-FFF2-40B4-BE49-F238E27FC236}">
                <a16:creationId xmlns:a16="http://schemas.microsoft.com/office/drawing/2014/main" id="{5ECC4976-1EF5-48DC-A40B-4AA15D1A5A49}"/>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2268000" y="1440000"/>
            <a:ext cx="6876000" cy="4608000"/>
          </a:xfrm>
          <a:prstGeom prst="rect">
            <a:avLst/>
          </a:prstGeom>
        </p:spPr>
      </p:pic>
      <p:sp>
        <p:nvSpPr>
          <p:cNvPr id="12291" name="Titre 1">
            <a:extLst>
              <a:ext uri="{FF2B5EF4-FFF2-40B4-BE49-F238E27FC236}">
                <a16:creationId xmlns:a16="http://schemas.microsoft.com/office/drawing/2014/main" id="{101EBBCF-1C04-4F64-8F30-E2C1C59003A7}"/>
              </a:ext>
            </a:extLst>
          </p:cNvPr>
          <p:cNvSpPr>
            <a:spLocks noGrp="1"/>
          </p:cNvSpPr>
          <p:nvPr>
            <p:ph type="ctrTitle"/>
          </p:nvPr>
        </p:nvSpPr>
        <p:spPr>
          <a:xfrm>
            <a:off x="-13672" y="6144"/>
            <a:ext cx="9144000" cy="648000"/>
          </a:xfrm>
          <a:solidFill>
            <a:schemeClr val="tx1">
              <a:lumMod val="65000"/>
              <a:lumOff val="35000"/>
            </a:schemeClr>
          </a:solidFill>
        </p:spPr>
        <p:txBody>
          <a:bodyPr lIns="36000" tIns="36000" rIns="36000" bIns="36000">
            <a:spAutoFit/>
          </a:bodyPr>
          <a:lstStyle/>
          <a:p>
            <a:pPr eaLnBrk="1" hangingPunct="1"/>
            <a:r>
              <a:rPr lang="fr-FR" altLang="fr-FR" sz="3000" b="1" dirty="0">
                <a:solidFill>
                  <a:prstClr val="white"/>
                </a:solidFill>
              </a:rPr>
              <a:t>Les effets d’une taxe à la consommation sur l’équilibre</a:t>
            </a:r>
            <a:endParaRPr lang="fr-FR" altLang="fr-FR" sz="3600" b="1" dirty="0">
              <a:solidFill>
                <a:schemeClr val="bg1"/>
              </a:solidFill>
            </a:endParaRPr>
          </a:p>
        </p:txBody>
      </p:sp>
      <p:sp>
        <p:nvSpPr>
          <p:cNvPr id="44" name="ZoneTexte 43">
            <a:extLst>
              <a:ext uri="{FF2B5EF4-FFF2-40B4-BE49-F238E27FC236}">
                <a16:creationId xmlns:a16="http://schemas.microsoft.com/office/drawing/2014/main" id="{EAA46BCA-FBCB-4FEB-B81C-86976FB16E85}"/>
              </a:ext>
            </a:extLst>
          </p:cNvPr>
          <p:cNvSpPr txBox="1">
            <a:spLocks noChangeArrowheads="1"/>
          </p:cNvSpPr>
          <p:nvPr/>
        </p:nvSpPr>
        <p:spPr bwMode="auto">
          <a:xfrm>
            <a:off x="170529" y="2579289"/>
            <a:ext cx="2061472" cy="81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600" dirty="0"/>
              <a:t>Le prix d’équilibre a baissé passant de 2,5 euros à 2,4 euros.</a:t>
            </a:r>
          </a:p>
        </p:txBody>
      </p:sp>
      <p:sp>
        <p:nvSpPr>
          <p:cNvPr id="49" name="ZoneTexte 48">
            <a:extLst>
              <a:ext uri="{FF2B5EF4-FFF2-40B4-BE49-F238E27FC236}">
                <a16:creationId xmlns:a16="http://schemas.microsoft.com/office/drawing/2014/main" id="{EE4EBB8D-72E5-4718-889B-FB7A6624E310}"/>
              </a:ext>
            </a:extLst>
          </p:cNvPr>
          <p:cNvSpPr txBox="1">
            <a:spLocks noChangeArrowheads="1"/>
          </p:cNvSpPr>
          <p:nvPr/>
        </p:nvSpPr>
        <p:spPr bwMode="auto">
          <a:xfrm>
            <a:off x="251307" y="4210147"/>
            <a:ext cx="2025278" cy="2042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600" dirty="0"/>
              <a:t>Au nouvel équilibre, les acheteurs consomment moins et les producteurs vendent moins. Les quantités échangées sont passées de 66 à 63,8 millions de tonnes.</a:t>
            </a:r>
          </a:p>
        </p:txBody>
      </p:sp>
      <p:cxnSp>
        <p:nvCxnSpPr>
          <p:cNvPr id="52" name="Connecteur droit avec flèche 51">
            <a:extLst>
              <a:ext uri="{FF2B5EF4-FFF2-40B4-BE49-F238E27FC236}">
                <a16:creationId xmlns:a16="http://schemas.microsoft.com/office/drawing/2014/main" id="{624A6FD3-A664-4298-B045-898F3B7E23A2}"/>
              </a:ext>
            </a:extLst>
          </p:cNvPr>
          <p:cNvCxnSpPr>
            <a:cxnSpLocks/>
          </p:cNvCxnSpPr>
          <p:nvPr/>
        </p:nvCxnSpPr>
        <p:spPr>
          <a:xfrm flipH="1">
            <a:off x="2772003" y="3960000"/>
            <a:ext cx="2232000" cy="0"/>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id="{6D064E89-3B3B-4C0D-B1F8-9ACB56DB6B0D}"/>
              </a:ext>
            </a:extLst>
          </p:cNvPr>
          <p:cNvCxnSpPr>
            <a:cxnSpLocks/>
          </p:cNvCxnSpPr>
          <p:nvPr/>
        </p:nvCxnSpPr>
        <p:spPr>
          <a:xfrm>
            <a:off x="4986000" y="3950860"/>
            <a:ext cx="3065" cy="1575690"/>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9C928513-F436-488F-A933-EFE057B29EF5}"/>
              </a:ext>
            </a:extLst>
          </p:cNvPr>
          <p:cNvCxnSpPr>
            <a:cxnSpLocks/>
          </p:cNvCxnSpPr>
          <p:nvPr/>
        </p:nvCxnSpPr>
        <p:spPr>
          <a:xfrm flipH="1">
            <a:off x="2772002" y="3650400"/>
            <a:ext cx="253696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AA08B6BC-5DEB-4A05-B2BB-9DEF85C894D2}"/>
              </a:ext>
            </a:extLst>
          </p:cNvPr>
          <p:cNvCxnSpPr>
            <a:cxnSpLocks/>
          </p:cNvCxnSpPr>
          <p:nvPr/>
        </p:nvCxnSpPr>
        <p:spPr>
          <a:xfrm>
            <a:off x="5308962" y="3650400"/>
            <a:ext cx="0" cy="18761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46B1039B-78CD-4B17-9F53-FE92EBFEFAB0}"/>
              </a:ext>
            </a:extLst>
          </p:cNvPr>
          <p:cNvCxnSpPr>
            <a:cxnSpLocks/>
          </p:cNvCxnSpPr>
          <p:nvPr/>
        </p:nvCxnSpPr>
        <p:spPr>
          <a:xfrm>
            <a:off x="3528000" y="1990429"/>
            <a:ext cx="3600400" cy="3318444"/>
          </a:xfrm>
          <a:prstGeom prst="line">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854B5219-0934-4D21-AC0F-B5C0E9378628}"/>
              </a:ext>
            </a:extLst>
          </p:cNvPr>
          <p:cNvCxnSpPr>
            <a:cxnSpLocks/>
          </p:cNvCxnSpPr>
          <p:nvPr/>
        </p:nvCxnSpPr>
        <p:spPr>
          <a:xfrm flipV="1">
            <a:off x="3535200" y="1898582"/>
            <a:ext cx="3665014" cy="3384378"/>
          </a:xfrm>
          <a:prstGeom prst="line">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45B1950C-8F65-42B7-B959-77BB909A09AA}"/>
              </a:ext>
            </a:extLst>
          </p:cNvPr>
          <p:cNvCxnSpPr>
            <a:cxnSpLocks/>
          </p:cNvCxnSpPr>
          <p:nvPr/>
        </p:nvCxnSpPr>
        <p:spPr>
          <a:xfrm>
            <a:off x="2844000" y="1992678"/>
            <a:ext cx="3600400" cy="3318444"/>
          </a:xfrm>
          <a:prstGeom prst="line">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47A7DF15-366C-49FE-8C33-752849426371}"/>
              </a:ext>
            </a:extLst>
          </p:cNvPr>
          <p:cNvCxnSpPr/>
          <p:nvPr/>
        </p:nvCxnSpPr>
        <p:spPr>
          <a:xfrm>
            <a:off x="6768000" y="4052370"/>
            <a:ext cx="360363" cy="1587"/>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55871B08-BB81-4A8B-AACA-3DA7F89B8502}"/>
              </a:ext>
            </a:extLst>
          </p:cNvPr>
          <p:cNvCxnSpPr/>
          <p:nvPr/>
        </p:nvCxnSpPr>
        <p:spPr>
          <a:xfrm>
            <a:off x="6768000" y="3771676"/>
            <a:ext cx="360363"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ZoneTexte 24">
            <a:extLst>
              <a:ext uri="{FF2B5EF4-FFF2-40B4-BE49-F238E27FC236}">
                <a16:creationId xmlns:a16="http://schemas.microsoft.com/office/drawing/2014/main" id="{4F10348D-1FD2-4572-97F2-47B14705E405}"/>
              </a:ext>
            </a:extLst>
          </p:cNvPr>
          <p:cNvSpPr txBox="1">
            <a:spLocks noChangeArrowheads="1"/>
          </p:cNvSpPr>
          <p:nvPr/>
        </p:nvSpPr>
        <p:spPr bwMode="auto">
          <a:xfrm>
            <a:off x="7056000" y="3859692"/>
            <a:ext cx="15449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dirty="0"/>
              <a:t>Équilibre avec taxe</a:t>
            </a:r>
          </a:p>
        </p:txBody>
      </p:sp>
      <p:sp>
        <p:nvSpPr>
          <p:cNvPr id="30" name="ZoneTexte 29">
            <a:extLst>
              <a:ext uri="{FF2B5EF4-FFF2-40B4-BE49-F238E27FC236}">
                <a16:creationId xmlns:a16="http://schemas.microsoft.com/office/drawing/2014/main" id="{3BCC65F2-ABFB-49EA-A974-307B537DC8C5}"/>
              </a:ext>
            </a:extLst>
          </p:cNvPr>
          <p:cNvSpPr txBox="1">
            <a:spLocks noChangeArrowheads="1"/>
          </p:cNvSpPr>
          <p:nvPr/>
        </p:nvSpPr>
        <p:spPr bwMode="auto">
          <a:xfrm>
            <a:off x="7056000" y="3582763"/>
            <a:ext cx="15384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400" dirty="0"/>
              <a:t>Équilibre sans taxe</a:t>
            </a:r>
          </a:p>
        </p:txBody>
      </p:sp>
      <p:sp>
        <p:nvSpPr>
          <p:cNvPr id="37" name="ZoneTexte 36">
            <a:extLst>
              <a:ext uri="{FF2B5EF4-FFF2-40B4-BE49-F238E27FC236}">
                <a16:creationId xmlns:a16="http://schemas.microsoft.com/office/drawing/2014/main" id="{A6214DA0-4B5C-4108-BA77-675C5C35C1B9}"/>
              </a:ext>
            </a:extLst>
          </p:cNvPr>
          <p:cNvSpPr txBox="1">
            <a:spLocks noChangeArrowheads="1"/>
          </p:cNvSpPr>
          <p:nvPr/>
        </p:nvSpPr>
        <p:spPr bwMode="auto">
          <a:xfrm>
            <a:off x="3129205" y="792000"/>
            <a:ext cx="2885588"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latin typeface="+mn-lt"/>
              </a:rPr>
              <a:t>Comparaison des deux équilibres</a:t>
            </a:r>
          </a:p>
        </p:txBody>
      </p:sp>
      <p:sp>
        <p:nvSpPr>
          <p:cNvPr id="38" name="ZoneTexte 3">
            <a:extLst>
              <a:ext uri="{FF2B5EF4-FFF2-40B4-BE49-F238E27FC236}">
                <a16:creationId xmlns:a16="http://schemas.microsoft.com/office/drawing/2014/main" id="{3D49781F-3529-4E50-BFFB-457602140E40}"/>
              </a:ext>
            </a:extLst>
          </p:cNvPr>
          <p:cNvSpPr txBox="1">
            <a:spLocks noChangeArrowheads="1"/>
          </p:cNvSpPr>
          <p:nvPr/>
        </p:nvSpPr>
        <p:spPr bwMode="auto">
          <a:xfrm>
            <a:off x="7199313" y="1648800"/>
            <a:ext cx="325015"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rgbClr val="FF0000"/>
                </a:solidFill>
                <a:latin typeface="Arial" panose="020B0604020202020204" pitchFamily="34" charset="0"/>
              </a:rPr>
              <a:t>O</a:t>
            </a:r>
          </a:p>
        </p:txBody>
      </p:sp>
      <p:sp>
        <p:nvSpPr>
          <p:cNvPr id="39" name="ZoneTexte 15">
            <a:extLst>
              <a:ext uri="{FF2B5EF4-FFF2-40B4-BE49-F238E27FC236}">
                <a16:creationId xmlns:a16="http://schemas.microsoft.com/office/drawing/2014/main" id="{6F274D32-4B00-46B6-B2AA-09CEAE267482}"/>
              </a:ext>
            </a:extLst>
          </p:cNvPr>
          <p:cNvSpPr txBox="1">
            <a:spLocks noChangeArrowheads="1"/>
          </p:cNvSpPr>
          <p:nvPr/>
        </p:nvSpPr>
        <p:spPr bwMode="auto">
          <a:xfrm>
            <a:off x="6444000" y="5148000"/>
            <a:ext cx="706357"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tx2"/>
                </a:solidFill>
                <a:latin typeface="Arial" panose="020B0604020202020204" pitchFamily="34" charset="0"/>
              </a:rPr>
              <a:t>D</a:t>
            </a:r>
            <a:r>
              <a:rPr lang="fr-FR" altLang="fr-FR" sz="1600" baseline="-25000" dirty="0">
                <a:solidFill>
                  <a:schemeClr val="tx2"/>
                </a:solidFill>
                <a:latin typeface="Arial" panose="020B0604020202020204" pitchFamily="34" charset="0"/>
              </a:rPr>
              <a:t>2020</a:t>
            </a:r>
          </a:p>
        </p:txBody>
      </p:sp>
      <p:sp>
        <p:nvSpPr>
          <p:cNvPr id="41" name="ZoneTexte 15">
            <a:extLst>
              <a:ext uri="{FF2B5EF4-FFF2-40B4-BE49-F238E27FC236}">
                <a16:creationId xmlns:a16="http://schemas.microsoft.com/office/drawing/2014/main" id="{15A50EAD-2468-4D39-B0BD-66045207B9FF}"/>
              </a:ext>
            </a:extLst>
          </p:cNvPr>
          <p:cNvSpPr txBox="1">
            <a:spLocks noChangeArrowheads="1"/>
          </p:cNvSpPr>
          <p:nvPr/>
        </p:nvSpPr>
        <p:spPr bwMode="auto">
          <a:xfrm>
            <a:off x="7236000" y="5148000"/>
            <a:ext cx="265756"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tx2"/>
                </a:solidFill>
                <a:latin typeface="Arial" panose="020B0604020202020204" pitchFamily="34" charset="0"/>
              </a:rPr>
              <a:t>D</a:t>
            </a:r>
          </a:p>
        </p:txBody>
      </p:sp>
      <p:cxnSp>
        <p:nvCxnSpPr>
          <p:cNvPr id="42" name="Connecteur droit avec flèche 41">
            <a:extLst>
              <a:ext uri="{FF2B5EF4-FFF2-40B4-BE49-F238E27FC236}">
                <a16:creationId xmlns:a16="http://schemas.microsoft.com/office/drawing/2014/main" id="{8805513A-EF22-4A38-A97B-44EC8BF753A1}"/>
              </a:ext>
            </a:extLst>
          </p:cNvPr>
          <p:cNvCxnSpPr>
            <a:cxnSpLocks/>
          </p:cNvCxnSpPr>
          <p:nvPr/>
        </p:nvCxnSpPr>
        <p:spPr>
          <a:xfrm>
            <a:off x="2304402" y="3651150"/>
            <a:ext cx="0" cy="308850"/>
          </a:xfrm>
          <a:prstGeom prst="straightConnector1">
            <a:avLst/>
          </a:prstGeom>
          <a:ln w="2540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3" name="Connecteur droit avec flèche 42">
            <a:extLst>
              <a:ext uri="{FF2B5EF4-FFF2-40B4-BE49-F238E27FC236}">
                <a16:creationId xmlns:a16="http://schemas.microsoft.com/office/drawing/2014/main" id="{C3FE3DC1-E71D-4FC1-AD4D-C880811ABD5A}"/>
              </a:ext>
            </a:extLst>
          </p:cNvPr>
          <p:cNvCxnSpPr>
            <a:cxnSpLocks/>
          </p:cNvCxnSpPr>
          <p:nvPr/>
        </p:nvCxnSpPr>
        <p:spPr>
          <a:xfrm rot="5400000">
            <a:off x="5154537" y="5794855"/>
            <a:ext cx="0" cy="308850"/>
          </a:xfrm>
          <a:prstGeom prst="straightConnector1">
            <a:avLst/>
          </a:prstGeom>
          <a:ln w="2540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E324DDC5-1DDD-400C-BD08-C0E729851BC6}"/>
              </a:ext>
            </a:extLst>
          </p:cNvPr>
          <p:cNvSpPr txBox="1">
            <a:spLocks noChangeArrowheads="1"/>
          </p:cNvSpPr>
          <p:nvPr/>
        </p:nvSpPr>
        <p:spPr bwMode="auto">
          <a:xfrm>
            <a:off x="712673" y="3631936"/>
            <a:ext cx="1454485" cy="318924"/>
          </a:xfrm>
          <a:prstGeom prst="rect">
            <a:avLst/>
          </a:prstGeom>
          <a:noFill/>
          <a:ln w="12700">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solidFill>
                  <a:srgbClr val="7030A0"/>
                </a:solidFill>
                <a:latin typeface="+mn-lt"/>
              </a:rPr>
              <a:t>Baisse du prix</a:t>
            </a:r>
          </a:p>
        </p:txBody>
      </p:sp>
      <p:sp>
        <p:nvSpPr>
          <p:cNvPr id="46" name="ZoneTexte 45">
            <a:extLst>
              <a:ext uri="{FF2B5EF4-FFF2-40B4-BE49-F238E27FC236}">
                <a16:creationId xmlns:a16="http://schemas.microsoft.com/office/drawing/2014/main" id="{5E4EA57B-7344-4DE4-B359-7880591A3C56}"/>
              </a:ext>
            </a:extLst>
          </p:cNvPr>
          <p:cNvSpPr txBox="1">
            <a:spLocks noChangeArrowheads="1"/>
          </p:cNvSpPr>
          <p:nvPr/>
        </p:nvSpPr>
        <p:spPr bwMode="auto">
          <a:xfrm>
            <a:off x="3771619" y="6033948"/>
            <a:ext cx="2765835" cy="318924"/>
          </a:xfrm>
          <a:prstGeom prst="rect">
            <a:avLst/>
          </a:prstGeom>
          <a:noFill/>
          <a:ln w="12700">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solidFill>
                  <a:srgbClr val="7030A0"/>
                </a:solidFill>
                <a:latin typeface="+mn-lt"/>
              </a:rPr>
              <a:t>Baisse des quantités échangées</a:t>
            </a:r>
          </a:p>
        </p:txBody>
      </p:sp>
      <p:sp>
        <p:nvSpPr>
          <p:cNvPr id="29" name="Rectangle : coins arrondis 28">
            <a:extLst>
              <a:ext uri="{FF2B5EF4-FFF2-40B4-BE49-F238E27FC236}">
                <a16:creationId xmlns:a16="http://schemas.microsoft.com/office/drawing/2014/main" id="{349927B6-E234-4BDE-8CF0-CEF9E99E3897}"/>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5"/>
              </a:rPr>
              <a:t>François Debesson</a:t>
            </a:r>
            <a:endParaRPr lang="fr-FR" sz="1200" dirty="0">
              <a:solidFill>
                <a:schemeClr val="tx1"/>
              </a:solidFill>
            </a:endParaRPr>
          </a:p>
          <a:p>
            <a:pPr algn="ctr"/>
            <a:endParaRPr lang="fr-FR" dirty="0"/>
          </a:p>
        </p:txBody>
      </p:sp>
    </p:spTree>
    <p:custDataLst>
      <p:tags r:id="rId1"/>
    </p:custDataLst>
    <p:extLst>
      <p:ext uri="{BB962C8B-B14F-4D97-AF65-F5344CB8AC3E}">
        <p14:creationId xmlns:p14="http://schemas.microsoft.com/office/powerpoint/2010/main" val="728257661"/>
      </p:ext>
    </p:extLst>
  </p:cSld>
  <p:clrMapOvr>
    <a:masterClrMapping/>
  </p:clrMapOvr>
  <mc:AlternateContent xmlns:mc="http://schemas.openxmlformats.org/markup-compatibility/2006" xmlns:p14="http://schemas.microsoft.com/office/powerpoint/2010/main">
    <mc:Choice Requires="p14">
      <p:transition spd="slow" p14:dur="2000" advTm="25206"/>
    </mc:Choice>
    <mc:Fallback xmlns="">
      <p:transition spd="slow" advTm="252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100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childTnLst>
                          </p:cTn>
                        </p:par>
                        <p:par>
                          <p:cTn id="11" fill="hold">
                            <p:stCondLst>
                              <p:cond delay="1500"/>
                            </p:stCondLst>
                            <p:childTnLst>
                              <p:par>
                                <p:cTn id="12" presetID="10" presetClass="entr" presetSubtype="0" fill="hold" nodeType="afterEffect">
                                  <p:stCondLst>
                                    <p:cond delay="500"/>
                                  </p:stCondLst>
                                  <p:childTnLst>
                                    <p:set>
                                      <p:cBhvr>
                                        <p:cTn id="13" dur="1" fill="hold">
                                          <p:stCondLst>
                                            <p:cond delay="0"/>
                                          </p:stCondLst>
                                        </p:cTn>
                                        <p:tgtEl>
                                          <p:spTgt spid="42"/>
                                        </p:tgtEl>
                                        <p:attrNameLst>
                                          <p:attrName>style.visibility</p:attrName>
                                        </p:attrNameLst>
                                      </p:cBhvr>
                                      <p:to>
                                        <p:strVal val="visible"/>
                                      </p:to>
                                    </p:set>
                                    <p:animEffect transition="in" filter="fade">
                                      <p:cBhvr>
                                        <p:cTn id="14" dur="500"/>
                                        <p:tgtEl>
                                          <p:spTgt spid="4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par>
                          <p:cTn id="19" fill="hold">
                            <p:stCondLst>
                              <p:cond delay="0"/>
                            </p:stCondLst>
                            <p:childTnLst>
                              <p:par>
                                <p:cTn id="20" presetID="10" presetClass="entr" presetSubtype="0" fill="hold" grpId="0" nodeType="afterEffect">
                                  <p:stCondLst>
                                    <p:cond delay="100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500"/>
                                        <p:tgtEl>
                                          <p:spTgt spid="46"/>
                                        </p:tgtEl>
                                      </p:cBhvr>
                                    </p:animEffect>
                                  </p:childTnLst>
                                </p:cTn>
                              </p:par>
                            </p:childTnLst>
                          </p:cTn>
                        </p:par>
                        <p:par>
                          <p:cTn id="23" fill="hold">
                            <p:stCondLst>
                              <p:cond delay="1500"/>
                            </p:stCondLst>
                            <p:childTnLst>
                              <p:par>
                                <p:cTn id="24" presetID="10" presetClass="entr" presetSubtype="0" fill="hold" nodeType="afterEffect">
                                  <p:stCondLst>
                                    <p:cond delay="500"/>
                                  </p:stCondLst>
                                  <p:childTnLst>
                                    <p:set>
                                      <p:cBhvr>
                                        <p:cTn id="25" dur="1" fill="hold">
                                          <p:stCondLst>
                                            <p:cond delay="0"/>
                                          </p:stCondLst>
                                        </p:cTn>
                                        <p:tgtEl>
                                          <p:spTgt spid="43"/>
                                        </p:tgtEl>
                                        <p:attrNameLst>
                                          <p:attrName>style.visibility</p:attrName>
                                        </p:attrNameLst>
                                      </p:cBhvr>
                                      <p:to>
                                        <p:strVal val="visible"/>
                                      </p:to>
                                    </p:set>
                                    <p:animEffect transition="in" filter="fade">
                                      <p:cBhvr>
                                        <p:cTn id="2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9" grpId="0"/>
      <p:bldP spid="45" grpId="0" animBg="1"/>
      <p:bldP spid="4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Image 25">
            <a:extLst>
              <a:ext uri="{FF2B5EF4-FFF2-40B4-BE49-F238E27FC236}">
                <a16:creationId xmlns:a16="http://schemas.microsoft.com/office/drawing/2014/main" id="{5ECC4976-1EF5-48DC-A40B-4AA15D1A5A49}"/>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2268000" y="1440000"/>
            <a:ext cx="6876000" cy="4608000"/>
          </a:xfrm>
          <a:prstGeom prst="rect">
            <a:avLst/>
          </a:prstGeom>
        </p:spPr>
      </p:pic>
      <p:sp>
        <p:nvSpPr>
          <p:cNvPr id="12291" name="Titre 1">
            <a:extLst>
              <a:ext uri="{FF2B5EF4-FFF2-40B4-BE49-F238E27FC236}">
                <a16:creationId xmlns:a16="http://schemas.microsoft.com/office/drawing/2014/main" id="{101EBBCF-1C04-4F64-8F30-E2C1C59003A7}"/>
              </a:ext>
            </a:extLst>
          </p:cNvPr>
          <p:cNvSpPr>
            <a:spLocks noGrp="1"/>
          </p:cNvSpPr>
          <p:nvPr>
            <p:ph type="ctrTitle"/>
          </p:nvPr>
        </p:nvSpPr>
        <p:spPr>
          <a:xfrm>
            <a:off x="0" y="-1161"/>
            <a:ext cx="9144000" cy="684000"/>
          </a:xfrm>
          <a:solidFill>
            <a:schemeClr val="tx1">
              <a:lumMod val="65000"/>
              <a:lumOff val="35000"/>
            </a:schemeClr>
          </a:solidFill>
        </p:spPr>
        <p:txBody>
          <a:bodyPr lIns="36000" tIns="36000" rIns="36000" bIns="36000">
            <a:spAutoFit/>
          </a:bodyPr>
          <a:lstStyle/>
          <a:p>
            <a:pPr eaLnBrk="1" hangingPunct="1"/>
            <a:r>
              <a:rPr lang="fr-FR" altLang="fr-FR" sz="3000" b="1" dirty="0">
                <a:solidFill>
                  <a:prstClr val="white"/>
                </a:solidFill>
              </a:rPr>
              <a:t>Les effets d’une taxe à la consommation sur l’équilibre</a:t>
            </a:r>
            <a:endParaRPr lang="fr-FR" altLang="fr-FR" sz="3600" b="1" dirty="0">
              <a:solidFill>
                <a:schemeClr val="bg1"/>
              </a:solidFill>
            </a:endParaRPr>
          </a:p>
        </p:txBody>
      </p:sp>
      <p:sp>
        <p:nvSpPr>
          <p:cNvPr id="49" name="ZoneTexte 48">
            <a:extLst>
              <a:ext uri="{FF2B5EF4-FFF2-40B4-BE49-F238E27FC236}">
                <a16:creationId xmlns:a16="http://schemas.microsoft.com/office/drawing/2014/main" id="{EE4EBB8D-72E5-4718-889B-FB7A6624E310}"/>
              </a:ext>
            </a:extLst>
          </p:cNvPr>
          <p:cNvSpPr txBox="1">
            <a:spLocks noChangeArrowheads="1"/>
          </p:cNvSpPr>
          <p:nvPr/>
        </p:nvSpPr>
        <p:spPr bwMode="auto">
          <a:xfrm>
            <a:off x="146468" y="4532446"/>
            <a:ext cx="2099389" cy="1550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600" dirty="0"/>
              <a:t>Les producteurs quant à eux voient leur situation se détériorer car ils gagnent moins par kilo de kiwi vendu (2,4€ au lieu de 2,5€).</a:t>
            </a:r>
          </a:p>
        </p:txBody>
      </p:sp>
      <p:cxnSp>
        <p:nvCxnSpPr>
          <p:cNvPr id="52" name="Connecteur droit avec flèche 51">
            <a:extLst>
              <a:ext uri="{FF2B5EF4-FFF2-40B4-BE49-F238E27FC236}">
                <a16:creationId xmlns:a16="http://schemas.microsoft.com/office/drawing/2014/main" id="{624A6FD3-A664-4298-B045-898F3B7E23A2}"/>
              </a:ext>
            </a:extLst>
          </p:cNvPr>
          <p:cNvCxnSpPr>
            <a:cxnSpLocks/>
          </p:cNvCxnSpPr>
          <p:nvPr/>
        </p:nvCxnSpPr>
        <p:spPr>
          <a:xfrm flipH="1">
            <a:off x="2772003" y="3960000"/>
            <a:ext cx="2232000" cy="0"/>
          </a:xfrm>
          <a:prstGeom prst="straightConnector1">
            <a:avLst/>
          </a:prstGeom>
          <a:ln w="19050">
            <a:solidFill>
              <a:srgbClr val="00B05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id="{6D064E89-3B3B-4C0D-B1F8-9ACB56DB6B0D}"/>
              </a:ext>
            </a:extLst>
          </p:cNvPr>
          <p:cNvCxnSpPr>
            <a:cxnSpLocks/>
          </p:cNvCxnSpPr>
          <p:nvPr/>
        </p:nvCxnSpPr>
        <p:spPr>
          <a:xfrm>
            <a:off x="4984848" y="3340801"/>
            <a:ext cx="4217" cy="2185749"/>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9" name="ZoneTexte 28">
            <a:extLst>
              <a:ext uri="{FF2B5EF4-FFF2-40B4-BE49-F238E27FC236}">
                <a16:creationId xmlns:a16="http://schemas.microsoft.com/office/drawing/2014/main" id="{63C29557-4B08-4615-9259-4A3F1E4EB7AB}"/>
              </a:ext>
            </a:extLst>
          </p:cNvPr>
          <p:cNvSpPr txBox="1">
            <a:spLocks noChangeArrowheads="1"/>
          </p:cNvSpPr>
          <p:nvPr/>
        </p:nvSpPr>
        <p:spPr bwMode="auto">
          <a:xfrm>
            <a:off x="108725" y="3490189"/>
            <a:ext cx="2155675"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latin typeface="+mn-lt"/>
              </a:rPr>
              <a:t>Prix sans taxe 2,5€</a:t>
            </a:r>
          </a:p>
        </p:txBody>
      </p:sp>
      <p:cxnSp>
        <p:nvCxnSpPr>
          <p:cNvPr id="27" name="Connecteur droit avec flèche 26">
            <a:extLst>
              <a:ext uri="{FF2B5EF4-FFF2-40B4-BE49-F238E27FC236}">
                <a16:creationId xmlns:a16="http://schemas.microsoft.com/office/drawing/2014/main" id="{9C928513-F436-488F-A933-EFE057B29EF5}"/>
              </a:ext>
            </a:extLst>
          </p:cNvPr>
          <p:cNvCxnSpPr>
            <a:cxnSpLocks/>
          </p:cNvCxnSpPr>
          <p:nvPr/>
        </p:nvCxnSpPr>
        <p:spPr>
          <a:xfrm flipH="1">
            <a:off x="2772002" y="3650400"/>
            <a:ext cx="253696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AA08B6BC-5DEB-4A05-B2BB-9DEF85C894D2}"/>
              </a:ext>
            </a:extLst>
          </p:cNvPr>
          <p:cNvCxnSpPr>
            <a:cxnSpLocks/>
          </p:cNvCxnSpPr>
          <p:nvPr/>
        </p:nvCxnSpPr>
        <p:spPr>
          <a:xfrm>
            <a:off x="5308962" y="3650400"/>
            <a:ext cx="0" cy="18761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46B1039B-78CD-4B17-9F53-FE92EBFEFAB0}"/>
              </a:ext>
            </a:extLst>
          </p:cNvPr>
          <p:cNvCxnSpPr>
            <a:cxnSpLocks/>
          </p:cNvCxnSpPr>
          <p:nvPr/>
        </p:nvCxnSpPr>
        <p:spPr>
          <a:xfrm>
            <a:off x="3528000" y="1990429"/>
            <a:ext cx="3600400" cy="3318444"/>
          </a:xfrm>
          <a:prstGeom prst="line">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854B5219-0934-4D21-AC0F-B5C0E9378628}"/>
              </a:ext>
            </a:extLst>
          </p:cNvPr>
          <p:cNvCxnSpPr>
            <a:cxnSpLocks/>
          </p:cNvCxnSpPr>
          <p:nvPr/>
        </p:nvCxnSpPr>
        <p:spPr>
          <a:xfrm flipV="1">
            <a:off x="3535200" y="1898582"/>
            <a:ext cx="3665014" cy="3384378"/>
          </a:xfrm>
          <a:prstGeom prst="line">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45B1950C-8F65-42B7-B959-77BB909A09AA}"/>
              </a:ext>
            </a:extLst>
          </p:cNvPr>
          <p:cNvCxnSpPr>
            <a:cxnSpLocks/>
          </p:cNvCxnSpPr>
          <p:nvPr/>
        </p:nvCxnSpPr>
        <p:spPr>
          <a:xfrm>
            <a:off x="2844000" y="1992678"/>
            <a:ext cx="3600400" cy="3318444"/>
          </a:xfrm>
          <a:prstGeom prst="line">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sp>
        <p:nvSpPr>
          <p:cNvPr id="37" name="ZoneTexte 36">
            <a:extLst>
              <a:ext uri="{FF2B5EF4-FFF2-40B4-BE49-F238E27FC236}">
                <a16:creationId xmlns:a16="http://schemas.microsoft.com/office/drawing/2014/main" id="{A6214DA0-4B5C-4108-BA77-675C5C35C1B9}"/>
              </a:ext>
            </a:extLst>
          </p:cNvPr>
          <p:cNvSpPr txBox="1">
            <a:spLocks noChangeArrowheads="1"/>
          </p:cNvSpPr>
          <p:nvPr/>
        </p:nvSpPr>
        <p:spPr bwMode="auto">
          <a:xfrm>
            <a:off x="2891774" y="792000"/>
            <a:ext cx="3360463"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latin typeface="Arial" panose="020B0604020202020204" pitchFamily="34" charset="0"/>
              </a:rPr>
              <a:t>Qui supporte le poids de la taxe ?</a:t>
            </a:r>
          </a:p>
        </p:txBody>
      </p:sp>
      <p:sp>
        <p:nvSpPr>
          <p:cNvPr id="38" name="ZoneTexte 3">
            <a:extLst>
              <a:ext uri="{FF2B5EF4-FFF2-40B4-BE49-F238E27FC236}">
                <a16:creationId xmlns:a16="http://schemas.microsoft.com/office/drawing/2014/main" id="{36138239-5786-46AA-81EF-36FF71FAE6EC}"/>
              </a:ext>
            </a:extLst>
          </p:cNvPr>
          <p:cNvSpPr txBox="1">
            <a:spLocks noChangeArrowheads="1"/>
          </p:cNvSpPr>
          <p:nvPr/>
        </p:nvSpPr>
        <p:spPr bwMode="auto">
          <a:xfrm>
            <a:off x="7199313" y="1648800"/>
            <a:ext cx="325015"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rgbClr val="FF0000"/>
                </a:solidFill>
                <a:latin typeface="Arial" panose="020B0604020202020204" pitchFamily="34" charset="0"/>
              </a:rPr>
              <a:t>O</a:t>
            </a:r>
          </a:p>
        </p:txBody>
      </p:sp>
      <p:sp>
        <p:nvSpPr>
          <p:cNvPr id="39" name="ZoneTexte 15">
            <a:extLst>
              <a:ext uri="{FF2B5EF4-FFF2-40B4-BE49-F238E27FC236}">
                <a16:creationId xmlns:a16="http://schemas.microsoft.com/office/drawing/2014/main" id="{B67673E9-1921-4822-B300-9F50B7AD3CCD}"/>
              </a:ext>
            </a:extLst>
          </p:cNvPr>
          <p:cNvSpPr txBox="1">
            <a:spLocks noChangeArrowheads="1"/>
          </p:cNvSpPr>
          <p:nvPr/>
        </p:nvSpPr>
        <p:spPr bwMode="auto">
          <a:xfrm>
            <a:off x="6516000" y="5148000"/>
            <a:ext cx="706357"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tx2"/>
                </a:solidFill>
                <a:latin typeface="Arial" panose="020B0604020202020204" pitchFamily="34" charset="0"/>
              </a:rPr>
              <a:t>D</a:t>
            </a:r>
            <a:r>
              <a:rPr lang="fr-FR" altLang="fr-FR" sz="1600" baseline="-25000" dirty="0">
                <a:solidFill>
                  <a:schemeClr val="tx2"/>
                </a:solidFill>
                <a:latin typeface="Arial" panose="020B0604020202020204" pitchFamily="34" charset="0"/>
              </a:rPr>
              <a:t>2020</a:t>
            </a:r>
          </a:p>
        </p:txBody>
      </p:sp>
      <p:sp>
        <p:nvSpPr>
          <p:cNvPr id="41" name="ZoneTexte 15">
            <a:extLst>
              <a:ext uri="{FF2B5EF4-FFF2-40B4-BE49-F238E27FC236}">
                <a16:creationId xmlns:a16="http://schemas.microsoft.com/office/drawing/2014/main" id="{8E4D88AF-2D4C-49EB-B61F-222DD9C0AF4F}"/>
              </a:ext>
            </a:extLst>
          </p:cNvPr>
          <p:cNvSpPr txBox="1">
            <a:spLocks noChangeArrowheads="1"/>
          </p:cNvSpPr>
          <p:nvPr/>
        </p:nvSpPr>
        <p:spPr bwMode="auto">
          <a:xfrm>
            <a:off x="7236000" y="5148000"/>
            <a:ext cx="265756"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tx2"/>
                </a:solidFill>
                <a:latin typeface="Arial" panose="020B0604020202020204" pitchFamily="34" charset="0"/>
              </a:rPr>
              <a:t>D</a:t>
            </a:r>
          </a:p>
        </p:txBody>
      </p:sp>
      <p:sp>
        <p:nvSpPr>
          <p:cNvPr id="42" name="ZoneTexte 41">
            <a:extLst>
              <a:ext uri="{FF2B5EF4-FFF2-40B4-BE49-F238E27FC236}">
                <a16:creationId xmlns:a16="http://schemas.microsoft.com/office/drawing/2014/main" id="{AED29F5B-E2DB-4F8A-B713-98BD9BBAA3DC}"/>
              </a:ext>
            </a:extLst>
          </p:cNvPr>
          <p:cNvSpPr txBox="1">
            <a:spLocks noChangeArrowheads="1"/>
          </p:cNvSpPr>
          <p:nvPr/>
        </p:nvSpPr>
        <p:spPr bwMode="auto">
          <a:xfrm>
            <a:off x="108724" y="3824567"/>
            <a:ext cx="2155675" cy="565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solidFill>
                  <a:srgbClr val="00B050"/>
                </a:solidFill>
                <a:latin typeface="+mn-lt"/>
              </a:rPr>
              <a:t>Prix perçu par le producteur 2,4€</a:t>
            </a:r>
          </a:p>
        </p:txBody>
      </p:sp>
      <p:cxnSp>
        <p:nvCxnSpPr>
          <p:cNvPr id="43" name="Connecteur droit avec flèche 42">
            <a:extLst>
              <a:ext uri="{FF2B5EF4-FFF2-40B4-BE49-F238E27FC236}">
                <a16:creationId xmlns:a16="http://schemas.microsoft.com/office/drawing/2014/main" id="{A8FAD91F-D590-4466-987A-1568F65A2FE6}"/>
              </a:ext>
            </a:extLst>
          </p:cNvPr>
          <p:cNvCxnSpPr>
            <a:cxnSpLocks/>
          </p:cNvCxnSpPr>
          <p:nvPr/>
        </p:nvCxnSpPr>
        <p:spPr>
          <a:xfrm flipH="1">
            <a:off x="2752848" y="3340801"/>
            <a:ext cx="2232000" cy="0"/>
          </a:xfrm>
          <a:prstGeom prst="straightConnector1">
            <a:avLst/>
          </a:prstGeom>
          <a:ln w="19050">
            <a:solidFill>
              <a:schemeClr val="accent6">
                <a:lumMod val="60000"/>
                <a:lumOff val="4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567C1C01-18F7-441D-9864-AEADF948969E}"/>
              </a:ext>
            </a:extLst>
          </p:cNvPr>
          <p:cNvSpPr txBox="1">
            <a:spLocks noChangeArrowheads="1"/>
          </p:cNvSpPr>
          <p:nvPr/>
        </p:nvSpPr>
        <p:spPr bwMode="auto">
          <a:xfrm>
            <a:off x="31869" y="2941969"/>
            <a:ext cx="2155675" cy="565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solidFill>
                  <a:schemeClr val="accent6">
                    <a:lumMod val="75000"/>
                  </a:schemeClr>
                </a:solidFill>
                <a:latin typeface="+mn-lt"/>
                <a:cs typeface="Alef" panose="00000500000000000000" pitchFamily="2" charset="-79"/>
              </a:rPr>
              <a:t>Prix payé par le consommateur 2,6€</a:t>
            </a:r>
          </a:p>
        </p:txBody>
      </p:sp>
      <p:cxnSp>
        <p:nvCxnSpPr>
          <p:cNvPr id="4" name="Connecteur droit avec flèche 3">
            <a:extLst>
              <a:ext uri="{FF2B5EF4-FFF2-40B4-BE49-F238E27FC236}">
                <a16:creationId xmlns:a16="http://schemas.microsoft.com/office/drawing/2014/main" id="{B7412304-7F60-455A-A694-75C7DCB3C3DF}"/>
              </a:ext>
            </a:extLst>
          </p:cNvPr>
          <p:cNvCxnSpPr>
            <a:cxnSpLocks/>
          </p:cNvCxnSpPr>
          <p:nvPr/>
        </p:nvCxnSpPr>
        <p:spPr>
          <a:xfrm>
            <a:off x="4969910" y="3340801"/>
            <a:ext cx="14938" cy="619199"/>
          </a:xfrm>
          <a:prstGeom prst="straightConnector1">
            <a:avLst/>
          </a:prstGeom>
          <a:ln w="190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ZoneTexte 45">
            <a:extLst>
              <a:ext uri="{FF2B5EF4-FFF2-40B4-BE49-F238E27FC236}">
                <a16:creationId xmlns:a16="http://schemas.microsoft.com/office/drawing/2014/main" id="{1B77D242-FCC6-429F-BF4A-93378B79E4AD}"/>
              </a:ext>
            </a:extLst>
          </p:cNvPr>
          <p:cNvSpPr txBox="1">
            <a:spLocks noChangeArrowheads="1"/>
          </p:cNvSpPr>
          <p:nvPr/>
        </p:nvSpPr>
        <p:spPr bwMode="auto">
          <a:xfrm>
            <a:off x="5580000" y="3429000"/>
            <a:ext cx="1159918" cy="318924"/>
          </a:xfrm>
          <a:prstGeom prst="rect">
            <a:avLst/>
          </a:prstGeom>
          <a:noFill/>
          <a:ln w="12700">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solidFill>
                  <a:srgbClr val="7030A0"/>
                </a:solidFill>
                <a:latin typeface="+mn-lt"/>
              </a:rPr>
              <a:t>Taxe de 0,2€</a:t>
            </a:r>
          </a:p>
        </p:txBody>
      </p:sp>
      <p:cxnSp>
        <p:nvCxnSpPr>
          <p:cNvPr id="6" name="Connecteur droit avec flèche 5">
            <a:extLst>
              <a:ext uri="{FF2B5EF4-FFF2-40B4-BE49-F238E27FC236}">
                <a16:creationId xmlns:a16="http://schemas.microsoft.com/office/drawing/2014/main" id="{EDA9F60E-6604-441B-BAC9-083AB070269D}"/>
              </a:ext>
            </a:extLst>
          </p:cNvPr>
          <p:cNvCxnSpPr/>
          <p:nvPr/>
        </p:nvCxnSpPr>
        <p:spPr>
          <a:xfrm flipH="1">
            <a:off x="4968000" y="3588462"/>
            <a:ext cx="609918" cy="0"/>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7" name="ZoneTexte 46">
            <a:extLst>
              <a:ext uri="{FF2B5EF4-FFF2-40B4-BE49-F238E27FC236}">
                <a16:creationId xmlns:a16="http://schemas.microsoft.com/office/drawing/2014/main" id="{C2E8E10A-FC5C-46E7-B5AE-FEBEAE48CC16}"/>
              </a:ext>
            </a:extLst>
          </p:cNvPr>
          <p:cNvSpPr txBox="1">
            <a:spLocks noChangeArrowheads="1"/>
          </p:cNvSpPr>
          <p:nvPr/>
        </p:nvSpPr>
        <p:spPr bwMode="auto">
          <a:xfrm>
            <a:off x="143722" y="1368090"/>
            <a:ext cx="2088491" cy="1550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600" dirty="0"/>
              <a:t>Le prix que les consommateurs doivent payer est plus élevée (2,5€ + 0,1€), leur situation s’est donc détériorée.</a:t>
            </a:r>
          </a:p>
        </p:txBody>
      </p:sp>
      <p:sp>
        <p:nvSpPr>
          <p:cNvPr id="24" name="Rectangle : coins arrondis 23">
            <a:extLst>
              <a:ext uri="{FF2B5EF4-FFF2-40B4-BE49-F238E27FC236}">
                <a16:creationId xmlns:a16="http://schemas.microsoft.com/office/drawing/2014/main" id="{9030587F-313D-490B-BD14-28258AC65012}"/>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5"/>
              </a:rPr>
              <a:t>François Debesson</a:t>
            </a:r>
            <a:endParaRPr lang="fr-FR" sz="1200" dirty="0">
              <a:solidFill>
                <a:schemeClr val="tx1"/>
              </a:solidFill>
            </a:endParaRPr>
          </a:p>
          <a:p>
            <a:pPr algn="ctr"/>
            <a:endParaRPr lang="fr-FR" dirty="0"/>
          </a:p>
        </p:txBody>
      </p:sp>
    </p:spTree>
    <p:custDataLst>
      <p:tags r:id="rId1"/>
    </p:custDataLst>
    <p:extLst>
      <p:ext uri="{BB962C8B-B14F-4D97-AF65-F5344CB8AC3E}">
        <p14:creationId xmlns:p14="http://schemas.microsoft.com/office/powerpoint/2010/main" val="61523983"/>
      </p:ext>
    </p:extLst>
  </p:cSld>
  <p:clrMapOvr>
    <a:masterClrMapping/>
  </p:clrMapOvr>
  <mc:AlternateContent xmlns:mc="http://schemas.openxmlformats.org/markup-compatibility/2006" xmlns:p14="http://schemas.microsoft.com/office/powerpoint/2010/main">
    <mc:Choice Requires="p14">
      <p:transition spd="slow" p14:dur="2000" advTm="35497"/>
    </mc:Choice>
    <mc:Fallback xmlns="">
      <p:transition spd="slow" advTm="35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par>
                          <p:cTn id="8" fill="hold">
                            <p:stCondLst>
                              <p:cond delay="500"/>
                            </p:stCondLst>
                            <p:childTnLst>
                              <p:par>
                                <p:cTn id="9" presetID="55" presetClass="entr" presetSubtype="0" fill="hold" grpId="0" nodeType="afterEffect">
                                  <p:stCondLst>
                                    <p:cond delay="2000"/>
                                  </p:stCondLst>
                                  <p:childTnLst>
                                    <p:set>
                                      <p:cBhvr>
                                        <p:cTn id="10" dur="1" fill="hold">
                                          <p:stCondLst>
                                            <p:cond delay="0"/>
                                          </p:stCondLst>
                                        </p:cTn>
                                        <p:tgtEl>
                                          <p:spTgt spid="45"/>
                                        </p:tgtEl>
                                        <p:attrNameLst>
                                          <p:attrName>style.visibility</p:attrName>
                                        </p:attrNameLst>
                                      </p:cBhvr>
                                      <p:to>
                                        <p:strVal val="visible"/>
                                      </p:to>
                                    </p:set>
                                    <p:anim calcmode="lin" valueType="num">
                                      <p:cBhvr>
                                        <p:cTn id="11" dur="1000" fill="hold"/>
                                        <p:tgtEl>
                                          <p:spTgt spid="45"/>
                                        </p:tgtEl>
                                        <p:attrNameLst>
                                          <p:attrName>ppt_w</p:attrName>
                                        </p:attrNameLst>
                                      </p:cBhvr>
                                      <p:tavLst>
                                        <p:tav tm="0">
                                          <p:val>
                                            <p:strVal val="#ppt_w*0.70"/>
                                          </p:val>
                                        </p:tav>
                                        <p:tav tm="100000">
                                          <p:val>
                                            <p:strVal val="#ppt_w"/>
                                          </p:val>
                                        </p:tav>
                                      </p:tavLst>
                                    </p:anim>
                                    <p:anim calcmode="lin" valueType="num">
                                      <p:cBhvr>
                                        <p:cTn id="12" dur="1000" fill="hold"/>
                                        <p:tgtEl>
                                          <p:spTgt spid="45"/>
                                        </p:tgtEl>
                                        <p:attrNameLst>
                                          <p:attrName>ppt_h</p:attrName>
                                        </p:attrNameLst>
                                      </p:cBhvr>
                                      <p:tavLst>
                                        <p:tav tm="0">
                                          <p:val>
                                            <p:strVal val="#ppt_h"/>
                                          </p:val>
                                        </p:tav>
                                        <p:tav tm="100000">
                                          <p:val>
                                            <p:strVal val="#ppt_h"/>
                                          </p:val>
                                        </p:tav>
                                      </p:tavLst>
                                    </p:anim>
                                    <p:animEffect transition="in" filter="fade">
                                      <p:cBhvr>
                                        <p:cTn id="13" dur="1000"/>
                                        <p:tgtEl>
                                          <p:spTgt spid="45"/>
                                        </p:tgtEl>
                                      </p:cBhvr>
                                    </p:animEffect>
                                  </p:childTnLst>
                                </p:cTn>
                              </p:par>
                              <p:par>
                                <p:cTn id="14" presetID="55" presetClass="entr" presetSubtype="0" fill="hold" nodeType="withEffect">
                                  <p:stCondLst>
                                    <p:cond delay="2000"/>
                                  </p:stCondLst>
                                  <p:childTnLst>
                                    <p:set>
                                      <p:cBhvr>
                                        <p:cTn id="15" dur="1" fill="hold">
                                          <p:stCondLst>
                                            <p:cond delay="0"/>
                                          </p:stCondLst>
                                        </p:cTn>
                                        <p:tgtEl>
                                          <p:spTgt spid="43"/>
                                        </p:tgtEl>
                                        <p:attrNameLst>
                                          <p:attrName>style.visibility</p:attrName>
                                        </p:attrNameLst>
                                      </p:cBhvr>
                                      <p:to>
                                        <p:strVal val="visible"/>
                                      </p:to>
                                    </p:set>
                                    <p:anim calcmode="lin" valueType="num">
                                      <p:cBhvr>
                                        <p:cTn id="16" dur="1000" fill="hold"/>
                                        <p:tgtEl>
                                          <p:spTgt spid="43"/>
                                        </p:tgtEl>
                                        <p:attrNameLst>
                                          <p:attrName>ppt_w</p:attrName>
                                        </p:attrNameLst>
                                      </p:cBhvr>
                                      <p:tavLst>
                                        <p:tav tm="0">
                                          <p:val>
                                            <p:strVal val="#ppt_w*0.70"/>
                                          </p:val>
                                        </p:tav>
                                        <p:tav tm="100000">
                                          <p:val>
                                            <p:strVal val="#ppt_w"/>
                                          </p:val>
                                        </p:tav>
                                      </p:tavLst>
                                    </p:anim>
                                    <p:anim calcmode="lin" valueType="num">
                                      <p:cBhvr>
                                        <p:cTn id="17" dur="1000" fill="hold"/>
                                        <p:tgtEl>
                                          <p:spTgt spid="43"/>
                                        </p:tgtEl>
                                        <p:attrNameLst>
                                          <p:attrName>ppt_h</p:attrName>
                                        </p:attrNameLst>
                                      </p:cBhvr>
                                      <p:tavLst>
                                        <p:tav tm="0">
                                          <p:val>
                                            <p:strVal val="#ppt_h"/>
                                          </p:val>
                                        </p:tav>
                                        <p:tav tm="100000">
                                          <p:val>
                                            <p:strVal val="#ppt_h"/>
                                          </p:val>
                                        </p:tav>
                                      </p:tavLst>
                                    </p:anim>
                                    <p:animEffect transition="in" filter="fade">
                                      <p:cBhvr>
                                        <p:cTn id="18" dur="1000"/>
                                        <p:tgtEl>
                                          <p:spTgt spid="4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fade">
                                      <p:cBhvr>
                                        <p:cTn id="23" dur="500"/>
                                        <p:tgtEl>
                                          <p:spTgt spid="49"/>
                                        </p:tgtEl>
                                      </p:cBhvr>
                                    </p:animEffect>
                                  </p:childTnLst>
                                </p:cTn>
                              </p:par>
                            </p:childTnLst>
                          </p:cTn>
                        </p:par>
                        <p:par>
                          <p:cTn id="24" fill="hold">
                            <p:stCondLst>
                              <p:cond delay="500"/>
                            </p:stCondLst>
                            <p:childTnLst>
                              <p:par>
                                <p:cTn id="25" presetID="55" presetClass="entr" presetSubtype="0" fill="hold" grpId="0" nodeType="afterEffect">
                                  <p:stCondLst>
                                    <p:cond delay="2000"/>
                                  </p:stCondLst>
                                  <p:childTnLst>
                                    <p:set>
                                      <p:cBhvr>
                                        <p:cTn id="26" dur="1" fill="hold">
                                          <p:stCondLst>
                                            <p:cond delay="0"/>
                                          </p:stCondLst>
                                        </p:cTn>
                                        <p:tgtEl>
                                          <p:spTgt spid="42"/>
                                        </p:tgtEl>
                                        <p:attrNameLst>
                                          <p:attrName>style.visibility</p:attrName>
                                        </p:attrNameLst>
                                      </p:cBhvr>
                                      <p:to>
                                        <p:strVal val="visible"/>
                                      </p:to>
                                    </p:set>
                                    <p:anim calcmode="lin" valueType="num">
                                      <p:cBhvr>
                                        <p:cTn id="27" dur="1000" fill="hold"/>
                                        <p:tgtEl>
                                          <p:spTgt spid="42"/>
                                        </p:tgtEl>
                                        <p:attrNameLst>
                                          <p:attrName>ppt_w</p:attrName>
                                        </p:attrNameLst>
                                      </p:cBhvr>
                                      <p:tavLst>
                                        <p:tav tm="0">
                                          <p:val>
                                            <p:strVal val="#ppt_w*0.70"/>
                                          </p:val>
                                        </p:tav>
                                        <p:tav tm="100000">
                                          <p:val>
                                            <p:strVal val="#ppt_w"/>
                                          </p:val>
                                        </p:tav>
                                      </p:tavLst>
                                    </p:anim>
                                    <p:anim calcmode="lin" valueType="num">
                                      <p:cBhvr>
                                        <p:cTn id="28" dur="1000" fill="hold"/>
                                        <p:tgtEl>
                                          <p:spTgt spid="42"/>
                                        </p:tgtEl>
                                        <p:attrNameLst>
                                          <p:attrName>ppt_h</p:attrName>
                                        </p:attrNameLst>
                                      </p:cBhvr>
                                      <p:tavLst>
                                        <p:tav tm="0">
                                          <p:val>
                                            <p:strVal val="#ppt_h"/>
                                          </p:val>
                                        </p:tav>
                                        <p:tav tm="100000">
                                          <p:val>
                                            <p:strVal val="#ppt_h"/>
                                          </p:val>
                                        </p:tav>
                                      </p:tavLst>
                                    </p:anim>
                                    <p:animEffect transition="in" filter="fade">
                                      <p:cBhvr>
                                        <p:cTn id="29" dur="1000"/>
                                        <p:tgtEl>
                                          <p:spTgt spid="42"/>
                                        </p:tgtEl>
                                      </p:cBhvr>
                                    </p:animEffect>
                                  </p:childTnLst>
                                </p:cTn>
                              </p:par>
                              <p:par>
                                <p:cTn id="30" presetID="55" presetClass="entr" presetSubtype="0" fill="hold" nodeType="withEffect">
                                  <p:stCondLst>
                                    <p:cond delay="2000"/>
                                  </p:stCondLst>
                                  <p:childTnLst>
                                    <p:set>
                                      <p:cBhvr>
                                        <p:cTn id="31" dur="1" fill="hold">
                                          <p:stCondLst>
                                            <p:cond delay="0"/>
                                          </p:stCondLst>
                                        </p:cTn>
                                        <p:tgtEl>
                                          <p:spTgt spid="52"/>
                                        </p:tgtEl>
                                        <p:attrNameLst>
                                          <p:attrName>style.visibility</p:attrName>
                                        </p:attrNameLst>
                                      </p:cBhvr>
                                      <p:to>
                                        <p:strVal val="visible"/>
                                      </p:to>
                                    </p:set>
                                    <p:anim calcmode="lin" valueType="num">
                                      <p:cBhvr>
                                        <p:cTn id="32" dur="1000" fill="hold"/>
                                        <p:tgtEl>
                                          <p:spTgt spid="52"/>
                                        </p:tgtEl>
                                        <p:attrNameLst>
                                          <p:attrName>ppt_w</p:attrName>
                                        </p:attrNameLst>
                                      </p:cBhvr>
                                      <p:tavLst>
                                        <p:tav tm="0">
                                          <p:val>
                                            <p:strVal val="#ppt_w*0.70"/>
                                          </p:val>
                                        </p:tav>
                                        <p:tav tm="100000">
                                          <p:val>
                                            <p:strVal val="#ppt_w"/>
                                          </p:val>
                                        </p:tav>
                                      </p:tavLst>
                                    </p:anim>
                                    <p:anim calcmode="lin" valueType="num">
                                      <p:cBhvr>
                                        <p:cTn id="33" dur="1000" fill="hold"/>
                                        <p:tgtEl>
                                          <p:spTgt spid="52"/>
                                        </p:tgtEl>
                                        <p:attrNameLst>
                                          <p:attrName>ppt_h</p:attrName>
                                        </p:attrNameLst>
                                      </p:cBhvr>
                                      <p:tavLst>
                                        <p:tav tm="0">
                                          <p:val>
                                            <p:strVal val="#ppt_h"/>
                                          </p:val>
                                        </p:tav>
                                        <p:tav tm="100000">
                                          <p:val>
                                            <p:strVal val="#ppt_h"/>
                                          </p:val>
                                        </p:tav>
                                      </p:tavLst>
                                    </p:anim>
                                    <p:animEffect transition="in" filter="fade">
                                      <p:cBhvr>
                                        <p:cTn id="34" dur="1000"/>
                                        <p:tgtEl>
                                          <p:spTgt spid="52"/>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anim calcmode="lin" valueType="num">
                                      <p:cBhvr>
                                        <p:cTn id="45" dur="1000" fill="hold"/>
                                        <p:tgtEl>
                                          <p:spTgt spid="6"/>
                                        </p:tgtEl>
                                        <p:attrNameLst>
                                          <p:attrName>ppt_x</p:attrName>
                                        </p:attrNameLst>
                                      </p:cBhvr>
                                      <p:tavLst>
                                        <p:tav tm="0">
                                          <p:val>
                                            <p:strVal val="#ppt_x"/>
                                          </p:val>
                                        </p:tav>
                                        <p:tav tm="100000">
                                          <p:val>
                                            <p:strVal val="#ppt_x"/>
                                          </p:val>
                                        </p:tav>
                                      </p:tavLst>
                                    </p:anim>
                                    <p:anim calcmode="lin" valueType="num">
                                      <p:cBhvr>
                                        <p:cTn id="46" dur="1000" fill="hold"/>
                                        <p:tgtEl>
                                          <p:spTgt spid="6"/>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fade">
                                      <p:cBhvr>
                                        <p:cTn id="49" dur="1000"/>
                                        <p:tgtEl>
                                          <p:spTgt spid="46"/>
                                        </p:tgtEl>
                                      </p:cBhvr>
                                    </p:animEffect>
                                    <p:anim calcmode="lin" valueType="num">
                                      <p:cBhvr>
                                        <p:cTn id="50" dur="1000" fill="hold"/>
                                        <p:tgtEl>
                                          <p:spTgt spid="46"/>
                                        </p:tgtEl>
                                        <p:attrNameLst>
                                          <p:attrName>ppt_x</p:attrName>
                                        </p:attrNameLst>
                                      </p:cBhvr>
                                      <p:tavLst>
                                        <p:tav tm="0">
                                          <p:val>
                                            <p:strVal val="#ppt_x"/>
                                          </p:val>
                                        </p:tav>
                                        <p:tav tm="100000">
                                          <p:val>
                                            <p:strVal val="#ppt_x"/>
                                          </p:val>
                                        </p:tav>
                                      </p:tavLst>
                                    </p:anim>
                                    <p:anim calcmode="lin" valueType="num">
                                      <p:cBhvr>
                                        <p:cTn id="51"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2" grpId="0"/>
      <p:bldP spid="45" grpId="0"/>
      <p:bldP spid="46" grpId="0" animBg="1"/>
      <p:bldP spid="4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Image 25">
            <a:extLst>
              <a:ext uri="{FF2B5EF4-FFF2-40B4-BE49-F238E27FC236}">
                <a16:creationId xmlns:a16="http://schemas.microsoft.com/office/drawing/2014/main" id="{5ECC4976-1EF5-48DC-A40B-4AA15D1A5A49}"/>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2268000" y="1440000"/>
            <a:ext cx="6876000" cy="4608000"/>
          </a:xfrm>
          <a:prstGeom prst="rect">
            <a:avLst/>
          </a:prstGeom>
        </p:spPr>
      </p:pic>
      <p:sp>
        <p:nvSpPr>
          <p:cNvPr id="12291" name="Titre 1">
            <a:extLst>
              <a:ext uri="{FF2B5EF4-FFF2-40B4-BE49-F238E27FC236}">
                <a16:creationId xmlns:a16="http://schemas.microsoft.com/office/drawing/2014/main" id="{101EBBCF-1C04-4F64-8F30-E2C1C59003A7}"/>
              </a:ext>
            </a:extLst>
          </p:cNvPr>
          <p:cNvSpPr>
            <a:spLocks noGrp="1"/>
          </p:cNvSpPr>
          <p:nvPr>
            <p:ph type="ctrTitle"/>
          </p:nvPr>
        </p:nvSpPr>
        <p:spPr>
          <a:xfrm>
            <a:off x="0" y="-5509"/>
            <a:ext cx="9144000" cy="648000"/>
          </a:xfrm>
          <a:solidFill>
            <a:schemeClr val="tx1">
              <a:lumMod val="65000"/>
              <a:lumOff val="35000"/>
            </a:schemeClr>
          </a:solidFill>
        </p:spPr>
        <p:txBody>
          <a:bodyPr lIns="36000" tIns="36000" rIns="36000" bIns="36000">
            <a:spAutoFit/>
          </a:bodyPr>
          <a:lstStyle/>
          <a:p>
            <a:pPr eaLnBrk="1" hangingPunct="1"/>
            <a:r>
              <a:rPr lang="fr-FR" altLang="fr-FR" sz="3000" b="1" dirty="0">
                <a:solidFill>
                  <a:prstClr val="white"/>
                </a:solidFill>
              </a:rPr>
              <a:t>Les effets d’une taxe à la consommation sur l’équilibre</a:t>
            </a:r>
            <a:endParaRPr lang="fr-FR" altLang="fr-FR" sz="3600" b="1" dirty="0">
              <a:solidFill>
                <a:schemeClr val="bg1"/>
              </a:solidFill>
            </a:endParaRPr>
          </a:p>
        </p:txBody>
      </p:sp>
      <p:sp>
        <p:nvSpPr>
          <p:cNvPr id="49" name="ZoneTexte 48">
            <a:extLst>
              <a:ext uri="{FF2B5EF4-FFF2-40B4-BE49-F238E27FC236}">
                <a16:creationId xmlns:a16="http://schemas.microsoft.com/office/drawing/2014/main" id="{EE4EBB8D-72E5-4718-889B-FB7A6624E310}"/>
              </a:ext>
            </a:extLst>
          </p:cNvPr>
          <p:cNvSpPr txBox="1">
            <a:spLocks noChangeArrowheads="1"/>
          </p:cNvSpPr>
          <p:nvPr/>
        </p:nvSpPr>
        <p:spPr bwMode="auto">
          <a:xfrm>
            <a:off x="2411762" y="5974227"/>
            <a:ext cx="5752201" cy="81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600" b="1" dirty="0"/>
              <a:t>Par ailleurs, les taxes conduisent à une allocation non optimale des ressources sur ce marché car elles ont pour effet de réduire les quantités échangées.</a:t>
            </a:r>
          </a:p>
        </p:txBody>
      </p:sp>
      <p:cxnSp>
        <p:nvCxnSpPr>
          <p:cNvPr id="52" name="Connecteur droit avec flèche 51">
            <a:extLst>
              <a:ext uri="{FF2B5EF4-FFF2-40B4-BE49-F238E27FC236}">
                <a16:creationId xmlns:a16="http://schemas.microsoft.com/office/drawing/2014/main" id="{624A6FD3-A664-4298-B045-898F3B7E23A2}"/>
              </a:ext>
            </a:extLst>
          </p:cNvPr>
          <p:cNvCxnSpPr>
            <a:cxnSpLocks/>
          </p:cNvCxnSpPr>
          <p:nvPr/>
        </p:nvCxnSpPr>
        <p:spPr>
          <a:xfrm flipH="1">
            <a:off x="2772003" y="3960000"/>
            <a:ext cx="2232000" cy="0"/>
          </a:xfrm>
          <a:prstGeom prst="straightConnector1">
            <a:avLst/>
          </a:prstGeom>
          <a:ln w="19050">
            <a:solidFill>
              <a:srgbClr val="00B05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id="{6D064E89-3B3B-4C0D-B1F8-9ACB56DB6B0D}"/>
              </a:ext>
            </a:extLst>
          </p:cNvPr>
          <p:cNvCxnSpPr>
            <a:cxnSpLocks/>
          </p:cNvCxnSpPr>
          <p:nvPr/>
        </p:nvCxnSpPr>
        <p:spPr>
          <a:xfrm>
            <a:off x="4984848" y="3340801"/>
            <a:ext cx="4217" cy="2185749"/>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9" name="ZoneTexte 28">
            <a:extLst>
              <a:ext uri="{FF2B5EF4-FFF2-40B4-BE49-F238E27FC236}">
                <a16:creationId xmlns:a16="http://schemas.microsoft.com/office/drawing/2014/main" id="{63C29557-4B08-4615-9259-4A3F1E4EB7AB}"/>
              </a:ext>
            </a:extLst>
          </p:cNvPr>
          <p:cNvSpPr txBox="1">
            <a:spLocks noChangeArrowheads="1"/>
          </p:cNvSpPr>
          <p:nvPr/>
        </p:nvSpPr>
        <p:spPr bwMode="auto">
          <a:xfrm>
            <a:off x="108725" y="3490189"/>
            <a:ext cx="2155675"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latin typeface="+mn-lt"/>
              </a:rPr>
              <a:t>Prix sans taxe 2,5€</a:t>
            </a:r>
          </a:p>
        </p:txBody>
      </p:sp>
      <p:cxnSp>
        <p:nvCxnSpPr>
          <p:cNvPr id="27" name="Connecteur droit avec flèche 26">
            <a:extLst>
              <a:ext uri="{FF2B5EF4-FFF2-40B4-BE49-F238E27FC236}">
                <a16:creationId xmlns:a16="http://schemas.microsoft.com/office/drawing/2014/main" id="{9C928513-F436-488F-A933-EFE057B29EF5}"/>
              </a:ext>
            </a:extLst>
          </p:cNvPr>
          <p:cNvCxnSpPr>
            <a:cxnSpLocks/>
          </p:cNvCxnSpPr>
          <p:nvPr/>
        </p:nvCxnSpPr>
        <p:spPr>
          <a:xfrm flipH="1">
            <a:off x="2772002" y="3650400"/>
            <a:ext cx="253696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AA08B6BC-5DEB-4A05-B2BB-9DEF85C894D2}"/>
              </a:ext>
            </a:extLst>
          </p:cNvPr>
          <p:cNvCxnSpPr>
            <a:cxnSpLocks/>
          </p:cNvCxnSpPr>
          <p:nvPr/>
        </p:nvCxnSpPr>
        <p:spPr>
          <a:xfrm>
            <a:off x="5308962" y="3650400"/>
            <a:ext cx="0" cy="18761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46B1039B-78CD-4B17-9F53-FE92EBFEFAB0}"/>
              </a:ext>
            </a:extLst>
          </p:cNvPr>
          <p:cNvCxnSpPr>
            <a:cxnSpLocks/>
          </p:cNvCxnSpPr>
          <p:nvPr/>
        </p:nvCxnSpPr>
        <p:spPr>
          <a:xfrm>
            <a:off x="3528000" y="1990429"/>
            <a:ext cx="3600400" cy="3318444"/>
          </a:xfrm>
          <a:prstGeom prst="line">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854B5219-0934-4D21-AC0F-B5C0E9378628}"/>
              </a:ext>
            </a:extLst>
          </p:cNvPr>
          <p:cNvCxnSpPr>
            <a:cxnSpLocks/>
          </p:cNvCxnSpPr>
          <p:nvPr/>
        </p:nvCxnSpPr>
        <p:spPr>
          <a:xfrm flipV="1">
            <a:off x="3535200" y="1898582"/>
            <a:ext cx="3665014" cy="3384378"/>
          </a:xfrm>
          <a:prstGeom prst="line">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45B1950C-8F65-42B7-B959-77BB909A09AA}"/>
              </a:ext>
            </a:extLst>
          </p:cNvPr>
          <p:cNvCxnSpPr>
            <a:cxnSpLocks/>
          </p:cNvCxnSpPr>
          <p:nvPr/>
        </p:nvCxnSpPr>
        <p:spPr>
          <a:xfrm>
            <a:off x="2844000" y="1992678"/>
            <a:ext cx="3600400" cy="3318444"/>
          </a:xfrm>
          <a:prstGeom prst="line">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sp>
        <p:nvSpPr>
          <p:cNvPr id="37" name="ZoneTexte 36">
            <a:extLst>
              <a:ext uri="{FF2B5EF4-FFF2-40B4-BE49-F238E27FC236}">
                <a16:creationId xmlns:a16="http://schemas.microsoft.com/office/drawing/2014/main" id="{A6214DA0-4B5C-4108-BA77-675C5C35C1B9}"/>
              </a:ext>
            </a:extLst>
          </p:cNvPr>
          <p:cNvSpPr txBox="1">
            <a:spLocks noChangeArrowheads="1"/>
          </p:cNvSpPr>
          <p:nvPr/>
        </p:nvSpPr>
        <p:spPr bwMode="auto">
          <a:xfrm>
            <a:off x="3947352" y="792000"/>
            <a:ext cx="1249307"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latin typeface="Arial" panose="020B0604020202020204" pitchFamily="34" charset="0"/>
              </a:rPr>
              <a:t>Quel bilan ?</a:t>
            </a:r>
          </a:p>
        </p:txBody>
      </p:sp>
      <p:sp>
        <p:nvSpPr>
          <p:cNvPr id="38" name="ZoneTexte 3">
            <a:extLst>
              <a:ext uri="{FF2B5EF4-FFF2-40B4-BE49-F238E27FC236}">
                <a16:creationId xmlns:a16="http://schemas.microsoft.com/office/drawing/2014/main" id="{36138239-5786-46AA-81EF-36FF71FAE6EC}"/>
              </a:ext>
            </a:extLst>
          </p:cNvPr>
          <p:cNvSpPr txBox="1">
            <a:spLocks noChangeArrowheads="1"/>
          </p:cNvSpPr>
          <p:nvPr/>
        </p:nvSpPr>
        <p:spPr bwMode="auto">
          <a:xfrm>
            <a:off x="7199313" y="1648800"/>
            <a:ext cx="325015"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rgbClr val="FF0000"/>
                </a:solidFill>
                <a:latin typeface="Arial" panose="020B0604020202020204" pitchFamily="34" charset="0"/>
              </a:rPr>
              <a:t>O</a:t>
            </a:r>
          </a:p>
        </p:txBody>
      </p:sp>
      <p:sp>
        <p:nvSpPr>
          <p:cNvPr id="39" name="ZoneTexte 15">
            <a:extLst>
              <a:ext uri="{FF2B5EF4-FFF2-40B4-BE49-F238E27FC236}">
                <a16:creationId xmlns:a16="http://schemas.microsoft.com/office/drawing/2014/main" id="{B67673E9-1921-4822-B300-9F50B7AD3CCD}"/>
              </a:ext>
            </a:extLst>
          </p:cNvPr>
          <p:cNvSpPr txBox="1">
            <a:spLocks noChangeArrowheads="1"/>
          </p:cNvSpPr>
          <p:nvPr/>
        </p:nvSpPr>
        <p:spPr bwMode="auto">
          <a:xfrm>
            <a:off x="6516000" y="5148000"/>
            <a:ext cx="706357"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tx2"/>
                </a:solidFill>
                <a:latin typeface="Arial" panose="020B0604020202020204" pitchFamily="34" charset="0"/>
              </a:rPr>
              <a:t>D</a:t>
            </a:r>
            <a:r>
              <a:rPr lang="fr-FR" altLang="fr-FR" sz="1600" baseline="-25000" dirty="0">
                <a:solidFill>
                  <a:schemeClr val="tx2"/>
                </a:solidFill>
                <a:latin typeface="Arial" panose="020B0604020202020204" pitchFamily="34" charset="0"/>
              </a:rPr>
              <a:t>2020</a:t>
            </a:r>
          </a:p>
        </p:txBody>
      </p:sp>
      <p:sp>
        <p:nvSpPr>
          <p:cNvPr id="41" name="ZoneTexte 15">
            <a:extLst>
              <a:ext uri="{FF2B5EF4-FFF2-40B4-BE49-F238E27FC236}">
                <a16:creationId xmlns:a16="http://schemas.microsoft.com/office/drawing/2014/main" id="{8E4D88AF-2D4C-49EB-B61F-222DD9C0AF4F}"/>
              </a:ext>
            </a:extLst>
          </p:cNvPr>
          <p:cNvSpPr txBox="1">
            <a:spLocks noChangeArrowheads="1"/>
          </p:cNvSpPr>
          <p:nvPr/>
        </p:nvSpPr>
        <p:spPr bwMode="auto">
          <a:xfrm>
            <a:off x="7236000" y="5148000"/>
            <a:ext cx="265756"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tx2"/>
                </a:solidFill>
                <a:latin typeface="Arial" panose="020B0604020202020204" pitchFamily="34" charset="0"/>
              </a:rPr>
              <a:t>D</a:t>
            </a:r>
          </a:p>
        </p:txBody>
      </p:sp>
      <p:sp>
        <p:nvSpPr>
          <p:cNvPr id="42" name="ZoneTexte 41">
            <a:extLst>
              <a:ext uri="{FF2B5EF4-FFF2-40B4-BE49-F238E27FC236}">
                <a16:creationId xmlns:a16="http://schemas.microsoft.com/office/drawing/2014/main" id="{AED29F5B-E2DB-4F8A-B713-98BD9BBAA3DC}"/>
              </a:ext>
            </a:extLst>
          </p:cNvPr>
          <p:cNvSpPr txBox="1">
            <a:spLocks noChangeArrowheads="1"/>
          </p:cNvSpPr>
          <p:nvPr/>
        </p:nvSpPr>
        <p:spPr bwMode="auto">
          <a:xfrm>
            <a:off x="108724" y="3824567"/>
            <a:ext cx="2155675" cy="10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solidFill>
                  <a:srgbClr val="00B050"/>
                </a:solidFill>
                <a:cs typeface="Alef" panose="00000500000000000000" pitchFamily="2" charset="-79"/>
              </a:rPr>
              <a:t>…les vendeurs reçoivent moins pour</a:t>
            </a:r>
          </a:p>
          <a:p>
            <a:pPr algn="ctr" eaLnBrk="1" hangingPunct="1">
              <a:spcBef>
                <a:spcPct val="0"/>
              </a:spcBef>
              <a:buFontTx/>
              <a:buNone/>
            </a:pPr>
            <a:r>
              <a:rPr lang="fr-FR" altLang="fr-FR" sz="1600" b="1" dirty="0">
                <a:solidFill>
                  <a:srgbClr val="00B050"/>
                </a:solidFill>
                <a:cs typeface="Alef" panose="00000500000000000000" pitchFamily="2" charset="-79"/>
              </a:rPr>
              <a:t>un kilo de kiwi vendu</a:t>
            </a:r>
          </a:p>
          <a:p>
            <a:pPr algn="ctr" eaLnBrk="1" hangingPunct="1">
              <a:spcBef>
                <a:spcPct val="0"/>
              </a:spcBef>
              <a:buFontTx/>
              <a:buNone/>
            </a:pPr>
            <a:r>
              <a:rPr lang="fr-FR" altLang="fr-FR" sz="1600" b="1" dirty="0">
                <a:solidFill>
                  <a:srgbClr val="00B050"/>
                </a:solidFill>
                <a:cs typeface="Alef" panose="00000500000000000000" pitchFamily="2" charset="-79"/>
              </a:rPr>
              <a:t>(2,4€ au lieu de 2,5€)</a:t>
            </a:r>
          </a:p>
        </p:txBody>
      </p:sp>
      <p:cxnSp>
        <p:nvCxnSpPr>
          <p:cNvPr id="43" name="Connecteur droit avec flèche 42">
            <a:extLst>
              <a:ext uri="{FF2B5EF4-FFF2-40B4-BE49-F238E27FC236}">
                <a16:creationId xmlns:a16="http://schemas.microsoft.com/office/drawing/2014/main" id="{A8FAD91F-D590-4466-987A-1568F65A2FE6}"/>
              </a:ext>
            </a:extLst>
          </p:cNvPr>
          <p:cNvCxnSpPr>
            <a:cxnSpLocks/>
          </p:cNvCxnSpPr>
          <p:nvPr/>
        </p:nvCxnSpPr>
        <p:spPr>
          <a:xfrm flipH="1">
            <a:off x="2752848" y="3340801"/>
            <a:ext cx="2232000" cy="0"/>
          </a:xfrm>
          <a:prstGeom prst="straightConnector1">
            <a:avLst/>
          </a:prstGeom>
          <a:ln w="19050">
            <a:solidFill>
              <a:schemeClr val="accent6">
                <a:lumMod val="60000"/>
                <a:lumOff val="4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567C1C01-18F7-441D-9864-AEADF948969E}"/>
              </a:ext>
            </a:extLst>
          </p:cNvPr>
          <p:cNvSpPr txBox="1">
            <a:spLocks noChangeArrowheads="1"/>
          </p:cNvSpPr>
          <p:nvPr/>
        </p:nvSpPr>
        <p:spPr bwMode="auto">
          <a:xfrm>
            <a:off x="102063" y="2432601"/>
            <a:ext cx="2155675" cy="10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solidFill>
                  <a:schemeClr val="accent6">
                    <a:lumMod val="75000"/>
                  </a:schemeClr>
                </a:solidFill>
                <a:latin typeface="+mn-lt"/>
                <a:cs typeface="Alef" panose="00000500000000000000" pitchFamily="2" charset="-79"/>
              </a:rPr>
              <a:t>…les acheteurs</a:t>
            </a:r>
          </a:p>
          <a:p>
            <a:pPr algn="ctr" eaLnBrk="1" hangingPunct="1">
              <a:spcBef>
                <a:spcPct val="0"/>
              </a:spcBef>
              <a:buFontTx/>
              <a:buNone/>
            </a:pPr>
            <a:r>
              <a:rPr lang="fr-FR" altLang="fr-FR" sz="1600" b="1" dirty="0">
                <a:solidFill>
                  <a:schemeClr val="accent6">
                    <a:lumMod val="75000"/>
                  </a:schemeClr>
                </a:solidFill>
                <a:latin typeface="+mn-lt"/>
                <a:cs typeface="Alef" panose="00000500000000000000" pitchFamily="2" charset="-79"/>
              </a:rPr>
              <a:t>payent plus cher</a:t>
            </a:r>
          </a:p>
          <a:p>
            <a:pPr algn="ctr" eaLnBrk="1" hangingPunct="1">
              <a:spcBef>
                <a:spcPct val="0"/>
              </a:spcBef>
              <a:buFontTx/>
              <a:buNone/>
            </a:pPr>
            <a:r>
              <a:rPr lang="fr-FR" altLang="fr-FR" sz="1600" b="1" dirty="0">
                <a:solidFill>
                  <a:schemeClr val="accent6">
                    <a:lumMod val="75000"/>
                  </a:schemeClr>
                </a:solidFill>
                <a:latin typeface="+mn-lt"/>
                <a:cs typeface="Alef" panose="00000500000000000000" pitchFamily="2" charset="-79"/>
              </a:rPr>
              <a:t>un kilo de kiwi</a:t>
            </a:r>
          </a:p>
          <a:p>
            <a:pPr algn="ctr" eaLnBrk="1" hangingPunct="1">
              <a:spcBef>
                <a:spcPct val="0"/>
              </a:spcBef>
              <a:buFontTx/>
              <a:buNone/>
            </a:pPr>
            <a:r>
              <a:rPr lang="fr-FR" altLang="fr-FR" sz="1600" b="1" dirty="0">
                <a:solidFill>
                  <a:schemeClr val="accent6">
                    <a:lumMod val="75000"/>
                  </a:schemeClr>
                </a:solidFill>
                <a:latin typeface="+mn-lt"/>
                <a:cs typeface="Alef" panose="00000500000000000000" pitchFamily="2" charset="-79"/>
              </a:rPr>
              <a:t>(2,6€ au lieu de 2,5€)</a:t>
            </a:r>
          </a:p>
        </p:txBody>
      </p:sp>
      <p:cxnSp>
        <p:nvCxnSpPr>
          <p:cNvPr id="4" name="Connecteur droit avec flèche 3">
            <a:extLst>
              <a:ext uri="{FF2B5EF4-FFF2-40B4-BE49-F238E27FC236}">
                <a16:creationId xmlns:a16="http://schemas.microsoft.com/office/drawing/2014/main" id="{B7412304-7F60-455A-A694-75C7DCB3C3DF}"/>
              </a:ext>
            </a:extLst>
          </p:cNvPr>
          <p:cNvCxnSpPr>
            <a:cxnSpLocks/>
          </p:cNvCxnSpPr>
          <p:nvPr/>
        </p:nvCxnSpPr>
        <p:spPr>
          <a:xfrm>
            <a:off x="4969910" y="3340801"/>
            <a:ext cx="14937" cy="619199"/>
          </a:xfrm>
          <a:prstGeom prst="straightConnector1">
            <a:avLst/>
          </a:prstGeom>
          <a:ln w="190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ZoneTexte 45">
            <a:extLst>
              <a:ext uri="{FF2B5EF4-FFF2-40B4-BE49-F238E27FC236}">
                <a16:creationId xmlns:a16="http://schemas.microsoft.com/office/drawing/2014/main" id="{1B77D242-FCC6-429F-BF4A-93378B79E4AD}"/>
              </a:ext>
            </a:extLst>
          </p:cNvPr>
          <p:cNvSpPr txBox="1">
            <a:spLocks noChangeArrowheads="1"/>
          </p:cNvSpPr>
          <p:nvPr/>
        </p:nvSpPr>
        <p:spPr bwMode="auto">
          <a:xfrm>
            <a:off x="5580000" y="3429000"/>
            <a:ext cx="1159918" cy="318924"/>
          </a:xfrm>
          <a:prstGeom prst="rect">
            <a:avLst/>
          </a:prstGeom>
          <a:noFill/>
          <a:ln w="12700">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solidFill>
                  <a:srgbClr val="7030A0"/>
                </a:solidFill>
                <a:latin typeface="+mn-lt"/>
              </a:rPr>
              <a:t>Taxe de 0,2€</a:t>
            </a:r>
          </a:p>
        </p:txBody>
      </p:sp>
      <p:cxnSp>
        <p:nvCxnSpPr>
          <p:cNvPr id="6" name="Connecteur droit avec flèche 5">
            <a:extLst>
              <a:ext uri="{FF2B5EF4-FFF2-40B4-BE49-F238E27FC236}">
                <a16:creationId xmlns:a16="http://schemas.microsoft.com/office/drawing/2014/main" id="{EDA9F60E-6604-441B-BAC9-083AB070269D}"/>
              </a:ext>
            </a:extLst>
          </p:cNvPr>
          <p:cNvCxnSpPr/>
          <p:nvPr/>
        </p:nvCxnSpPr>
        <p:spPr>
          <a:xfrm flipH="1">
            <a:off x="4968000" y="3588462"/>
            <a:ext cx="609918" cy="0"/>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7" name="ZoneTexte 46">
            <a:extLst>
              <a:ext uri="{FF2B5EF4-FFF2-40B4-BE49-F238E27FC236}">
                <a16:creationId xmlns:a16="http://schemas.microsoft.com/office/drawing/2014/main" id="{C2E8E10A-FC5C-46E7-B5AE-FEBEAE48CC16}"/>
              </a:ext>
            </a:extLst>
          </p:cNvPr>
          <p:cNvSpPr txBox="1">
            <a:spLocks noChangeArrowheads="1"/>
          </p:cNvSpPr>
          <p:nvPr/>
        </p:nvSpPr>
        <p:spPr bwMode="auto">
          <a:xfrm>
            <a:off x="143722" y="1368090"/>
            <a:ext cx="2088491" cy="10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600" b="1" dirty="0"/>
              <a:t>Les acheteurs et les vendeurs se partagent la charge de la taxe car…</a:t>
            </a:r>
          </a:p>
        </p:txBody>
      </p:sp>
      <p:sp>
        <p:nvSpPr>
          <p:cNvPr id="24" name="Rectangle : coins arrondis 23">
            <a:extLst>
              <a:ext uri="{FF2B5EF4-FFF2-40B4-BE49-F238E27FC236}">
                <a16:creationId xmlns:a16="http://schemas.microsoft.com/office/drawing/2014/main" id="{8DD0A22D-2C18-4119-BFA9-2BE83B1BD7B7}"/>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5"/>
              </a:rPr>
              <a:t>François Debesson</a:t>
            </a:r>
            <a:endParaRPr lang="fr-FR" sz="1200" dirty="0">
              <a:solidFill>
                <a:schemeClr val="tx1"/>
              </a:solidFill>
            </a:endParaRPr>
          </a:p>
          <a:p>
            <a:pPr algn="ctr"/>
            <a:endParaRPr lang="fr-FR" dirty="0"/>
          </a:p>
        </p:txBody>
      </p:sp>
    </p:spTree>
    <p:custDataLst>
      <p:tags r:id="rId1"/>
    </p:custDataLst>
    <p:extLst>
      <p:ext uri="{BB962C8B-B14F-4D97-AF65-F5344CB8AC3E}">
        <p14:creationId xmlns:p14="http://schemas.microsoft.com/office/powerpoint/2010/main" val="3249717101"/>
      </p:ext>
    </p:extLst>
  </p:cSld>
  <p:clrMapOvr>
    <a:masterClrMapping/>
  </p:clrMapOvr>
  <mc:AlternateContent xmlns:mc="http://schemas.openxmlformats.org/markup-compatibility/2006" xmlns:p14="http://schemas.microsoft.com/office/powerpoint/2010/main">
    <mc:Choice Requires="p14">
      <p:transition spd="slow" p14:dur="2000" advTm="25639"/>
    </mc:Choice>
    <mc:Fallback xmlns="">
      <p:transition spd="slow" advTm="256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circle(in)">
                                      <p:cBhvr>
                                        <p:cTn id="7" dur="2000"/>
                                        <p:tgtEl>
                                          <p:spTgt spid="47"/>
                                        </p:tgtEl>
                                      </p:cBhvr>
                                    </p:animEffect>
                                  </p:childTnLst>
                                </p:cTn>
                              </p:par>
                            </p:childTnLst>
                          </p:cTn>
                        </p:par>
                        <p:par>
                          <p:cTn id="8" fill="hold">
                            <p:stCondLst>
                              <p:cond delay="2000"/>
                            </p:stCondLst>
                            <p:childTnLst>
                              <p:par>
                                <p:cTn id="9" presetID="26" presetClass="entr" presetSubtype="0" fill="hold" grpId="0" nodeType="afterEffect">
                                  <p:stCondLst>
                                    <p:cond delay="2000"/>
                                  </p:stCondLst>
                                  <p:childTnLst>
                                    <p:set>
                                      <p:cBhvr>
                                        <p:cTn id="10" dur="1" fill="hold">
                                          <p:stCondLst>
                                            <p:cond delay="0"/>
                                          </p:stCondLst>
                                        </p:cTn>
                                        <p:tgtEl>
                                          <p:spTgt spid="45"/>
                                        </p:tgtEl>
                                        <p:attrNameLst>
                                          <p:attrName>style.visibility</p:attrName>
                                        </p:attrNameLst>
                                      </p:cBhvr>
                                      <p:to>
                                        <p:strVal val="visible"/>
                                      </p:to>
                                    </p:set>
                                    <p:animEffect transition="in" filter="wipe(down)">
                                      <p:cBhvr>
                                        <p:cTn id="11" dur="580">
                                          <p:stCondLst>
                                            <p:cond delay="0"/>
                                          </p:stCondLst>
                                        </p:cTn>
                                        <p:tgtEl>
                                          <p:spTgt spid="45"/>
                                        </p:tgtEl>
                                      </p:cBhvr>
                                    </p:animEffect>
                                    <p:anim calcmode="lin" valueType="num">
                                      <p:cBhvr>
                                        <p:cTn id="12"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17" dur="26">
                                          <p:stCondLst>
                                            <p:cond delay="650"/>
                                          </p:stCondLst>
                                        </p:cTn>
                                        <p:tgtEl>
                                          <p:spTgt spid="45"/>
                                        </p:tgtEl>
                                      </p:cBhvr>
                                      <p:to x="100000" y="60000"/>
                                    </p:animScale>
                                    <p:animScale>
                                      <p:cBhvr>
                                        <p:cTn id="18" dur="166" decel="50000">
                                          <p:stCondLst>
                                            <p:cond delay="676"/>
                                          </p:stCondLst>
                                        </p:cTn>
                                        <p:tgtEl>
                                          <p:spTgt spid="45"/>
                                        </p:tgtEl>
                                      </p:cBhvr>
                                      <p:to x="100000" y="100000"/>
                                    </p:animScale>
                                    <p:animScale>
                                      <p:cBhvr>
                                        <p:cTn id="19" dur="26">
                                          <p:stCondLst>
                                            <p:cond delay="1312"/>
                                          </p:stCondLst>
                                        </p:cTn>
                                        <p:tgtEl>
                                          <p:spTgt spid="45"/>
                                        </p:tgtEl>
                                      </p:cBhvr>
                                      <p:to x="100000" y="80000"/>
                                    </p:animScale>
                                    <p:animScale>
                                      <p:cBhvr>
                                        <p:cTn id="20" dur="166" decel="50000">
                                          <p:stCondLst>
                                            <p:cond delay="1338"/>
                                          </p:stCondLst>
                                        </p:cTn>
                                        <p:tgtEl>
                                          <p:spTgt spid="45"/>
                                        </p:tgtEl>
                                      </p:cBhvr>
                                      <p:to x="100000" y="100000"/>
                                    </p:animScale>
                                    <p:animScale>
                                      <p:cBhvr>
                                        <p:cTn id="21" dur="26">
                                          <p:stCondLst>
                                            <p:cond delay="1642"/>
                                          </p:stCondLst>
                                        </p:cTn>
                                        <p:tgtEl>
                                          <p:spTgt spid="45"/>
                                        </p:tgtEl>
                                      </p:cBhvr>
                                      <p:to x="100000" y="90000"/>
                                    </p:animScale>
                                    <p:animScale>
                                      <p:cBhvr>
                                        <p:cTn id="22" dur="166" decel="50000">
                                          <p:stCondLst>
                                            <p:cond delay="1668"/>
                                          </p:stCondLst>
                                        </p:cTn>
                                        <p:tgtEl>
                                          <p:spTgt spid="45"/>
                                        </p:tgtEl>
                                      </p:cBhvr>
                                      <p:to x="100000" y="100000"/>
                                    </p:animScale>
                                    <p:animScale>
                                      <p:cBhvr>
                                        <p:cTn id="23" dur="26">
                                          <p:stCondLst>
                                            <p:cond delay="1808"/>
                                          </p:stCondLst>
                                        </p:cTn>
                                        <p:tgtEl>
                                          <p:spTgt spid="45"/>
                                        </p:tgtEl>
                                      </p:cBhvr>
                                      <p:to x="100000" y="95000"/>
                                    </p:animScale>
                                    <p:animScale>
                                      <p:cBhvr>
                                        <p:cTn id="24" dur="166" decel="50000">
                                          <p:stCondLst>
                                            <p:cond delay="1834"/>
                                          </p:stCondLst>
                                        </p:cTn>
                                        <p:tgtEl>
                                          <p:spTgt spid="45"/>
                                        </p:tgtEl>
                                      </p:cBhvr>
                                      <p:to x="100000" y="100000"/>
                                    </p:animScale>
                                  </p:childTnLst>
                                </p:cTn>
                              </p:par>
                            </p:childTnLst>
                          </p:cTn>
                        </p:par>
                        <p:par>
                          <p:cTn id="25" fill="hold">
                            <p:stCondLst>
                              <p:cond delay="6000"/>
                            </p:stCondLst>
                            <p:childTnLst>
                              <p:par>
                                <p:cTn id="26" presetID="26" presetClass="entr" presetSubtype="0" fill="hold" grpId="0" nodeType="afterEffect">
                                  <p:stCondLst>
                                    <p:cond delay="2000"/>
                                  </p:stCondLst>
                                  <p:childTnLst>
                                    <p:set>
                                      <p:cBhvr>
                                        <p:cTn id="27" dur="1" fill="hold">
                                          <p:stCondLst>
                                            <p:cond delay="0"/>
                                          </p:stCondLst>
                                        </p:cTn>
                                        <p:tgtEl>
                                          <p:spTgt spid="42"/>
                                        </p:tgtEl>
                                        <p:attrNameLst>
                                          <p:attrName>style.visibility</p:attrName>
                                        </p:attrNameLst>
                                      </p:cBhvr>
                                      <p:to>
                                        <p:strVal val="visible"/>
                                      </p:to>
                                    </p:set>
                                    <p:animEffect transition="in" filter="wipe(down)">
                                      <p:cBhvr>
                                        <p:cTn id="28" dur="580">
                                          <p:stCondLst>
                                            <p:cond delay="0"/>
                                          </p:stCondLst>
                                        </p:cTn>
                                        <p:tgtEl>
                                          <p:spTgt spid="42"/>
                                        </p:tgtEl>
                                      </p:cBhvr>
                                    </p:animEffect>
                                    <p:anim calcmode="lin" valueType="num">
                                      <p:cBhvr>
                                        <p:cTn id="29"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34" dur="26">
                                          <p:stCondLst>
                                            <p:cond delay="650"/>
                                          </p:stCondLst>
                                        </p:cTn>
                                        <p:tgtEl>
                                          <p:spTgt spid="42"/>
                                        </p:tgtEl>
                                      </p:cBhvr>
                                      <p:to x="100000" y="60000"/>
                                    </p:animScale>
                                    <p:animScale>
                                      <p:cBhvr>
                                        <p:cTn id="35" dur="166" decel="50000">
                                          <p:stCondLst>
                                            <p:cond delay="676"/>
                                          </p:stCondLst>
                                        </p:cTn>
                                        <p:tgtEl>
                                          <p:spTgt spid="42"/>
                                        </p:tgtEl>
                                      </p:cBhvr>
                                      <p:to x="100000" y="100000"/>
                                    </p:animScale>
                                    <p:animScale>
                                      <p:cBhvr>
                                        <p:cTn id="36" dur="26">
                                          <p:stCondLst>
                                            <p:cond delay="1312"/>
                                          </p:stCondLst>
                                        </p:cTn>
                                        <p:tgtEl>
                                          <p:spTgt spid="42"/>
                                        </p:tgtEl>
                                      </p:cBhvr>
                                      <p:to x="100000" y="80000"/>
                                    </p:animScale>
                                    <p:animScale>
                                      <p:cBhvr>
                                        <p:cTn id="37" dur="166" decel="50000">
                                          <p:stCondLst>
                                            <p:cond delay="1338"/>
                                          </p:stCondLst>
                                        </p:cTn>
                                        <p:tgtEl>
                                          <p:spTgt spid="42"/>
                                        </p:tgtEl>
                                      </p:cBhvr>
                                      <p:to x="100000" y="100000"/>
                                    </p:animScale>
                                    <p:animScale>
                                      <p:cBhvr>
                                        <p:cTn id="38" dur="26">
                                          <p:stCondLst>
                                            <p:cond delay="1642"/>
                                          </p:stCondLst>
                                        </p:cTn>
                                        <p:tgtEl>
                                          <p:spTgt spid="42"/>
                                        </p:tgtEl>
                                      </p:cBhvr>
                                      <p:to x="100000" y="90000"/>
                                    </p:animScale>
                                    <p:animScale>
                                      <p:cBhvr>
                                        <p:cTn id="39" dur="166" decel="50000">
                                          <p:stCondLst>
                                            <p:cond delay="1668"/>
                                          </p:stCondLst>
                                        </p:cTn>
                                        <p:tgtEl>
                                          <p:spTgt spid="42"/>
                                        </p:tgtEl>
                                      </p:cBhvr>
                                      <p:to x="100000" y="100000"/>
                                    </p:animScale>
                                    <p:animScale>
                                      <p:cBhvr>
                                        <p:cTn id="40" dur="26">
                                          <p:stCondLst>
                                            <p:cond delay="1808"/>
                                          </p:stCondLst>
                                        </p:cTn>
                                        <p:tgtEl>
                                          <p:spTgt spid="42"/>
                                        </p:tgtEl>
                                      </p:cBhvr>
                                      <p:to x="100000" y="95000"/>
                                    </p:animScale>
                                    <p:animScale>
                                      <p:cBhvr>
                                        <p:cTn id="41" dur="166" decel="50000">
                                          <p:stCondLst>
                                            <p:cond delay="1834"/>
                                          </p:stCondLst>
                                        </p:cTn>
                                        <p:tgtEl>
                                          <p:spTgt spid="42"/>
                                        </p:tgtEl>
                                      </p:cBhvr>
                                      <p:to x="100000" y="100000"/>
                                    </p:animScale>
                                  </p:childTnLst>
                                </p:cTn>
                              </p:par>
                            </p:childTnLst>
                          </p:cTn>
                        </p:par>
                        <p:par>
                          <p:cTn id="42" fill="hold">
                            <p:stCondLst>
                              <p:cond delay="10000"/>
                            </p:stCondLst>
                            <p:childTnLst>
                              <p:par>
                                <p:cTn id="43" presetID="22" presetClass="entr" presetSubtype="4" fill="hold" grpId="0" nodeType="afterEffect">
                                  <p:stCondLst>
                                    <p:cond delay="2000"/>
                                  </p:stCondLst>
                                  <p:childTnLst>
                                    <p:set>
                                      <p:cBhvr>
                                        <p:cTn id="44" dur="1" fill="hold">
                                          <p:stCondLst>
                                            <p:cond delay="0"/>
                                          </p:stCondLst>
                                        </p:cTn>
                                        <p:tgtEl>
                                          <p:spTgt spid="49"/>
                                        </p:tgtEl>
                                        <p:attrNameLst>
                                          <p:attrName>style.visibility</p:attrName>
                                        </p:attrNameLst>
                                      </p:cBhvr>
                                      <p:to>
                                        <p:strVal val="visible"/>
                                      </p:to>
                                    </p:set>
                                    <p:animEffect transition="in" filter="wipe(down)">
                                      <p:cBhvr>
                                        <p:cTn id="4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2" grpId="0"/>
      <p:bldP spid="45"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72E16F58-6034-4E5D-B51E-8AFECA9B5760}"/>
              </a:ext>
            </a:extLst>
          </p:cNvPr>
          <p:cNvSpPr txBox="1">
            <a:spLocks/>
          </p:cNvSpPr>
          <p:nvPr/>
        </p:nvSpPr>
        <p:spPr bwMode="auto">
          <a:xfrm>
            <a:off x="0" y="0"/>
            <a:ext cx="9144000" cy="64800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altLang="fr-FR" sz="3600" b="1" dirty="0">
                <a:solidFill>
                  <a:schemeClr val="bg1"/>
                </a:solidFill>
              </a:rPr>
              <a:t>Le marché en seconde et en première</a:t>
            </a:r>
          </a:p>
        </p:txBody>
      </p:sp>
      <p:sp>
        <p:nvSpPr>
          <p:cNvPr id="6" name="Sous-titre 2">
            <a:extLst>
              <a:ext uri="{FF2B5EF4-FFF2-40B4-BE49-F238E27FC236}">
                <a16:creationId xmlns:a16="http://schemas.microsoft.com/office/drawing/2014/main" id="{FA937234-6308-486F-82C5-66BB60508476}"/>
              </a:ext>
            </a:extLst>
          </p:cNvPr>
          <p:cNvSpPr txBox="1">
            <a:spLocks/>
          </p:cNvSpPr>
          <p:nvPr/>
        </p:nvSpPr>
        <p:spPr bwMode="auto">
          <a:xfrm>
            <a:off x="540000" y="972000"/>
            <a:ext cx="8064500" cy="426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t" anchorCtr="0" compatLnSpc="1">
            <a:prstTxWarp prst="textNoShape">
              <a:avLst/>
            </a:prstTxWarp>
            <a:spAutoFit/>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57188" indent="-274638" algn="just" eaLnBrk="1" hangingPunct="1">
              <a:lnSpc>
                <a:spcPct val="80000"/>
              </a:lnSpc>
              <a:buClr>
                <a:srgbClr val="FF0000"/>
              </a:buClr>
              <a:buFont typeface="Calibri" panose="020F0502020204030204" pitchFamily="34" charset="0"/>
              <a:buChar char="⁞"/>
              <a:defRPr/>
            </a:pPr>
            <a:r>
              <a:rPr lang="fr-FR" sz="2800" dirty="0">
                <a:solidFill>
                  <a:schemeClr val="tx1"/>
                </a:solidFill>
              </a:rPr>
              <a:t>En classe de première</a:t>
            </a:r>
          </a:p>
        </p:txBody>
      </p:sp>
      <p:sp>
        <p:nvSpPr>
          <p:cNvPr id="8" name="Rectangle : coins arrondis 7">
            <a:extLst>
              <a:ext uri="{FF2B5EF4-FFF2-40B4-BE49-F238E27FC236}">
                <a16:creationId xmlns:a16="http://schemas.microsoft.com/office/drawing/2014/main" id="{32570E91-A67F-41F6-B87C-FE0962C54CC4}"/>
              </a:ext>
            </a:extLst>
          </p:cNvPr>
          <p:cNvSpPr/>
          <p:nvPr/>
        </p:nvSpPr>
        <p:spPr>
          <a:xfrm>
            <a:off x="683568" y="1620000"/>
            <a:ext cx="2592288" cy="2520280"/>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fr-FR" b="1" dirty="0">
                <a:solidFill>
                  <a:schemeClr val="tx1"/>
                </a:solidFill>
              </a:rPr>
              <a:t>Comment un marché concurrentiel fonctionne-t-il ? </a:t>
            </a:r>
            <a:r>
              <a:rPr lang="fr-FR" dirty="0">
                <a:solidFill>
                  <a:schemeClr val="tx1"/>
                </a:solidFill>
              </a:rPr>
              <a:t>	</a:t>
            </a:r>
          </a:p>
          <a:p>
            <a:pPr algn="ctr"/>
            <a:endParaRPr lang="fr-FR" dirty="0"/>
          </a:p>
        </p:txBody>
      </p:sp>
      <p:sp>
        <p:nvSpPr>
          <p:cNvPr id="10" name="Rectangle : coins arrondis 9">
            <a:extLst>
              <a:ext uri="{FF2B5EF4-FFF2-40B4-BE49-F238E27FC236}">
                <a16:creationId xmlns:a16="http://schemas.microsoft.com/office/drawing/2014/main" id="{9A0857D1-F68F-4239-A98E-FBC514F22EA5}"/>
              </a:ext>
            </a:extLst>
          </p:cNvPr>
          <p:cNvSpPr/>
          <p:nvPr/>
        </p:nvSpPr>
        <p:spPr>
          <a:xfrm>
            <a:off x="3347864" y="1620000"/>
            <a:ext cx="5616624" cy="2520280"/>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fr-FR" b="1" dirty="0">
                <a:solidFill>
                  <a:schemeClr val="tx1"/>
                </a:solidFill>
              </a:rPr>
              <a:t>- </a:t>
            </a:r>
            <a:r>
              <a:rPr lang="fr-FR" dirty="0">
                <a:solidFill>
                  <a:schemeClr val="tx1"/>
                </a:solidFill>
              </a:rPr>
              <a:t>Savoir interpréter des courbes d’offre et de demande ainsi que leurs pentes, et comprendre comment leur confrontation détermine l’équilibre sur un marché de type concurrentiel où les agents sont preneurs de prix. </a:t>
            </a:r>
          </a:p>
          <a:p>
            <a:r>
              <a:rPr lang="fr-FR" b="1" dirty="0">
                <a:solidFill>
                  <a:schemeClr val="tx1"/>
                </a:solidFill>
              </a:rPr>
              <a:t>- </a:t>
            </a:r>
            <a:r>
              <a:rPr lang="fr-FR" dirty="0">
                <a:solidFill>
                  <a:schemeClr val="tx1"/>
                </a:solidFill>
              </a:rPr>
              <a:t>Savoir illustrer et interpréter les déplacements des courbes et sur les courbes, par différents exemples chiffrés, notamment celui de la mise en œuvre d’une taxe forfaitaire. </a:t>
            </a:r>
          </a:p>
          <a:p>
            <a:r>
              <a:rPr lang="fr-FR" dirty="0"/>
              <a:t>	</a:t>
            </a:r>
          </a:p>
          <a:p>
            <a:pPr algn="ctr"/>
            <a:endParaRPr lang="fr-FR" dirty="0">
              <a:solidFill>
                <a:schemeClr val="tx1"/>
              </a:solidFill>
            </a:endParaRPr>
          </a:p>
        </p:txBody>
      </p:sp>
      <p:sp>
        <p:nvSpPr>
          <p:cNvPr id="9" name="Rectangle : coins arrondis 8">
            <a:extLst>
              <a:ext uri="{FF2B5EF4-FFF2-40B4-BE49-F238E27FC236}">
                <a16:creationId xmlns:a16="http://schemas.microsoft.com/office/drawing/2014/main" id="{B4A43932-39EA-41D8-B956-5909F3E7433F}"/>
              </a:ext>
            </a:extLst>
          </p:cNvPr>
          <p:cNvSpPr/>
          <p:nvPr/>
        </p:nvSpPr>
        <p:spPr>
          <a:xfrm>
            <a:off x="683568" y="4221088"/>
            <a:ext cx="8280920" cy="1440160"/>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fr-FR" b="1" dirty="0">
                <a:solidFill>
                  <a:schemeClr val="tx1"/>
                </a:solidFill>
              </a:rPr>
              <a:t>Objectifs d’apprentissage concernant l’utilisation des données quantitatives et des représentations graphiques</a:t>
            </a:r>
          </a:p>
          <a:p>
            <a:r>
              <a:rPr lang="fr-FR" dirty="0">
                <a:solidFill>
                  <a:schemeClr val="tx1"/>
                </a:solidFill>
              </a:rPr>
              <a:t>- Représentation graphique de fonctions simples (offre, demande, coût) et interprétation de leurs pentes et de leurs déplacements. </a:t>
            </a:r>
          </a:p>
          <a:p>
            <a:endParaRPr lang="fr-FR" dirty="0">
              <a:solidFill>
                <a:schemeClr val="tx1"/>
              </a:solidFill>
            </a:endParaRPr>
          </a:p>
          <a:p>
            <a:pPr algn="ctr"/>
            <a:endParaRPr lang="fr-FR" dirty="0"/>
          </a:p>
        </p:txBody>
      </p:sp>
      <p:sp>
        <p:nvSpPr>
          <p:cNvPr id="11" name="Rectangle : coins arrondis 10">
            <a:extLst>
              <a:ext uri="{FF2B5EF4-FFF2-40B4-BE49-F238E27FC236}">
                <a16:creationId xmlns:a16="http://schemas.microsoft.com/office/drawing/2014/main" id="{D5DE41B3-24AA-4EE8-BC14-A9A25FFB8829}"/>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extLst>
      <p:ext uri="{BB962C8B-B14F-4D97-AF65-F5344CB8AC3E}">
        <p14:creationId xmlns:p14="http://schemas.microsoft.com/office/powerpoint/2010/main" val="2605932031"/>
      </p:ext>
    </p:extLst>
  </p:cSld>
  <p:clrMapOvr>
    <a:masterClrMapping/>
  </p:clrMapOvr>
  <mc:AlternateContent xmlns:mc="http://schemas.openxmlformats.org/markup-compatibility/2006" xmlns:p14="http://schemas.microsoft.com/office/powerpoint/2010/main">
    <mc:Choice Requires="p14">
      <p:transition spd="slow" p14:dur="2000" advTm="11700"/>
    </mc:Choice>
    <mc:Fallback xmlns="">
      <p:transition spd="slow" advTm="117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a:extLst>
              <a:ext uri="{FF2B5EF4-FFF2-40B4-BE49-F238E27FC236}">
                <a16:creationId xmlns:a16="http://schemas.microsoft.com/office/drawing/2014/main" id="{F6849049-157B-4327-8986-9C1DEAC38F32}"/>
              </a:ext>
            </a:extLst>
          </p:cNvPr>
          <p:cNvSpPr>
            <a:spLocks noGrp="1"/>
          </p:cNvSpPr>
          <p:nvPr>
            <p:ph type="ctrTitle"/>
          </p:nvPr>
        </p:nvSpPr>
        <p:spPr>
          <a:xfrm>
            <a:off x="0" y="0"/>
            <a:ext cx="9144000" cy="648000"/>
          </a:xfrm>
          <a:solidFill>
            <a:schemeClr val="tx1">
              <a:lumMod val="65000"/>
              <a:lumOff val="35000"/>
            </a:schemeClr>
          </a:solidFill>
        </p:spPr>
        <p:txBody>
          <a:bodyPr lIns="36000" tIns="36000" rIns="36000" bIns="36000"/>
          <a:lstStyle/>
          <a:p>
            <a:pPr eaLnBrk="1" hangingPunct="1"/>
            <a:r>
              <a:rPr lang="fr-FR" altLang="fr-FR" sz="3600" b="1" dirty="0">
                <a:solidFill>
                  <a:schemeClr val="bg1"/>
                </a:solidFill>
              </a:rPr>
              <a:t>Le marché en seconde et en première</a:t>
            </a:r>
          </a:p>
        </p:txBody>
      </p:sp>
      <p:sp>
        <p:nvSpPr>
          <p:cNvPr id="2051" name="Sous-titre 2">
            <a:extLst>
              <a:ext uri="{FF2B5EF4-FFF2-40B4-BE49-F238E27FC236}">
                <a16:creationId xmlns:a16="http://schemas.microsoft.com/office/drawing/2014/main" id="{77347555-07F4-4019-8ED4-99B79E393C02}"/>
              </a:ext>
            </a:extLst>
          </p:cNvPr>
          <p:cNvSpPr>
            <a:spLocks noGrp="1"/>
          </p:cNvSpPr>
          <p:nvPr>
            <p:ph type="subTitle" idx="1"/>
          </p:nvPr>
        </p:nvSpPr>
        <p:spPr>
          <a:xfrm>
            <a:off x="539750" y="972000"/>
            <a:ext cx="8064500" cy="4810026"/>
          </a:xfrm>
        </p:spPr>
        <p:txBody>
          <a:bodyPr lIns="36000" tIns="36000" rIns="36000" bIns="36000">
            <a:spAutoFit/>
          </a:bodyPr>
          <a:lstStyle/>
          <a:p>
            <a:pPr marL="360363" indent="-268288" algn="just" eaLnBrk="1" hangingPunct="1">
              <a:lnSpc>
                <a:spcPct val="80000"/>
              </a:lnSpc>
              <a:buClr>
                <a:srgbClr val="FF0000"/>
              </a:buClr>
              <a:buFont typeface="Calibri" panose="020F0502020204030204" pitchFamily="34" charset="0"/>
              <a:buChar char="⁞"/>
              <a:defRPr/>
            </a:pPr>
            <a:r>
              <a:rPr lang="fr-FR" dirty="0">
                <a:solidFill>
                  <a:schemeClr val="tx1"/>
                </a:solidFill>
              </a:rPr>
              <a:t>La droite de demande et le déplacement le long de la droite de demande </a:t>
            </a:r>
          </a:p>
          <a:p>
            <a:pPr marL="360363" indent="-268288" algn="just" eaLnBrk="1" hangingPunct="1">
              <a:lnSpc>
                <a:spcPct val="80000"/>
              </a:lnSpc>
              <a:buClr>
                <a:srgbClr val="FF0000"/>
              </a:buClr>
              <a:buFont typeface="Calibri" panose="020F0502020204030204" pitchFamily="34" charset="0"/>
              <a:buChar char="⁞"/>
              <a:defRPr/>
            </a:pPr>
            <a:r>
              <a:rPr lang="fr-FR" dirty="0">
                <a:solidFill>
                  <a:schemeClr val="tx1"/>
                </a:solidFill>
              </a:rPr>
              <a:t>La droite d’offre et le déplacement le long de la droite d’offre </a:t>
            </a:r>
          </a:p>
          <a:p>
            <a:pPr marL="360363" indent="-268288" algn="just" eaLnBrk="1" hangingPunct="1">
              <a:lnSpc>
                <a:spcPct val="80000"/>
              </a:lnSpc>
              <a:buClr>
                <a:srgbClr val="FF0000"/>
              </a:buClr>
              <a:buFont typeface="Calibri" panose="020F0502020204030204" pitchFamily="34" charset="0"/>
              <a:buChar char="⁞"/>
              <a:defRPr/>
            </a:pPr>
            <a:r>
              <a:rPr lang="fr-FR" dirty="0">
                <a:solidFill>
                  <a:schemeClr val="tx1"/>
                </a:solidFill>
              </a:rPr>
              <a:t>La détermination de l’équilibre</a:t>
            </a:r>
          </a:p>
          <a:p>
            <a:pPr marL="360363" indent="-268288" algn="just" eaLnBrk="1" hangingPunct="1">
              <a:lnSpc>
                <a:spcPct val="80000"/>
              </a:lnSpc>
              <a:buClr>
                <a:srgbClr val="FF0000"/>
              </a:buClr>
              <a:buFont typeface="Calibri" panose="020F0502020204030204" pitchFamily="34" charset="0"/>
              <a:buChar char="⁞"/>
              <a:defRPr/>
            </a:pPr>
            <a:r>
              <a:rPr lang="fr-FR" dirty="0">
                <a:solidFill>
                  <a:schemeClr val="tx1"/>
                </a:solidFill>
              </a:rPr>
              <a:t>Conséquence d’une subvention à la production : déplacement de la droite d’offre et nouvel équilibre</a:t>
            </a:r>
          </a:p>
          <a:p>
            <a:pPr marL="360363" indent="-268288" algn="just" eaLnBrk="1" hangingPunct="1">
              <a:lnSpc>
                <a:spcPct val="80000"/>
              </a:lnSpc>
              <a:buClr>
                <a:srgbClr val="FF0000"/>
              </a:buClr>
              <a:buFont typeface="Calibri" panose="020F0502020204030204" pitchFamily="34" charset="0"/>
              <a:buChar char="⁞"/>
              <a:defRPr/>
            </a:pPr>
            <a:r>
              <a:rPr lang="fr-FR" dirty="0">
                <a:solidFill>
                  <a:schemeClr val="tx1"/>
                </a:solidFill>
              </a:rPr>
              <a:t>Conséquence d’une taxe sur la consommation : déplacement de la droite de demande et nouvel équilibre</a:t>
            </a:r>
          </a:p>
        </p:txBody>
      </p:sp>
      <p:sp>
        <p:nvSpPr>
          <p:cNvPr id="4100" name="ZoneTexte 3">
            <a:extLst>
              <a:ext uri="{FF2B5EF4-FFF2-40B4-BE49-F238E27FC236}">
                <a16:creationId xmlns:a16="http://schemas.microsoft.com/office/drawing/2014/main" id="{0613626A-B530-4436-A795-5C6CD7672646}"/>
              </a:ext>
            </a:extLst>
          </p:cNvPr>
          <p:cNvSpPr txBox="1">
            <a:spLocks noChangeArrowheads="1"/>
          </p:cNvSpPr>
          <p:nvPr/>
        </p:nvSpPr>
        <p:spPr bwMode="auto">
          <a:xfrm>
            <a:off x="0" y="6120000"/>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dirty="0"/>
              <a:t>L’exemple s’inspire de celui du marché du kiwi utilisé dans le manuel Belin</a:t>
            </a:r>
          </a:p>
        </p:txBody>
      </p:sp>
      <p:sp>
        <p:nvSpPr>
          <p:cNvPr id="5" name="Rectangle : coins arrondis 4">
            <a:extLst>
              <a:ext uri="{FF2B5EF4-FFF2-40B4-BE49-F238E27FC236}">
                <a16:creationId xmlns:a16="http://schemas.microsoft.com/office/drawing/2014/main" id="{3CC54913-C2BA-413B-AA5E-79D5BA5AEFCF}"/>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advTm="10592"/>
    </mc:Choice>
    <mc:Fallback xmlns="">
      <p:transition spd="slow" advTm="1059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25692C67-31B4-471A-8AC9-6AD553835B3F}"/>
              </a:ext>
            </a:extLst>
          </p:cNvPr>
          <p:cNvSpPr>
            <a:spLocks noGrp="1"/>
          </p:cNvSpPr>
          <p:nvPr>
            <p:ph type="ctrTitle"/>
          </p:nvPr>
        </p:nvSpPr>
        <p:spPr>
          <a:xfrm>
            <a:off x="0" y="-27385"/>
            <a:ext cx="9144000" cy="648000"/>
          </a:xfrm>
          <a:solidFill>
            <a:schemeClr val="tx1">
              <a:lumMod val="65000"/>
              <a:lumOff val="35000"/>
            </a:schemeClr>
          </a:solidFill>
        </p:spPr>
        <p:txBody>
          <a:bodyPr lIns="36000" tIns="36000" rIns="36000" bIns="36000">
            <a:spAutoFit/>
          </a:bodyPr>
          <a:lstStyle/>
          <a:p>
            <a:pPr eaLnBrk="1" hangingPunct="1"/>
            <a:r>
              <a:rPr lang="fr-FR" altLang="fr-FR" sz="3600" b="1" dirty="0">
                <a:solidFill>
                  <a:schemeClr val="bg1"/>
                </a:solidFill>
              </a:rPr>
              <a:t>La demande de kiwis</a:t>
            </a:r>
          </a:p>
        </p:txBody>
      </p:sp>
      <p:sp>
        <p:nvSpPr>
          <p:cNvPr id="3" name="Sous-titre 2">
            <a:extLst>
              <a:ext uri="{FF2B5EF4-FFF2-40B4-BE49-F238E27FC236}">
                <a16:creationId xmlns:a16="http://schemas.microsoft.com/office/drawing/2014/main" id="{F09E0D19-CF32-466D-B66E-547DFF972FD7}"/>
              </a:ext>
            </a:extLst>
          </p:cNvPr>
          <p:cNvSpPr>
            <a:spLocks noGrp="1"/>
          </p:cNvSpPr>
          <p:nvPr>
            <p:ph type="subTitle" idx="1"/>
          </p:nvPr>
        </p:nvSpPr>
        <p:spPr>
          <a:xfrm>
            <a:off x="250825" y="1268413"/>
            <a:ext cx="4249738" cy="4073798"/>
          </a:xfrm>
        </p:spPr>
        <p:txBody>
          <a:bodyPr lIns="36000" tIns="36000" rIns="36000" bIns="36000" rtlCol="0">
            <a:spAutoFit/>
          </a:bodyPr>
          <a:lstStyle/>
          <a:p>
            <a:pPr algn="just" eaLnBrk="1" fontAlgn="auto" hangingPunct="1">
              <a:spcBef>
                <a:spcPts val="0"/>
              </a:spcBef>
              <a:spcAft>
                <a:spcPts val="0"/>
              </a:spcAft>
              <a:defRPr/>
            </a:pPr>
            <a:r>
              <a:rPr lang="fr-FR" sz="2000" b="1" dirty="0">
                <a:solidFill>
                  <a:schemeClr val="tx1"/>
                </a:solidFill>
              </a:rPr>
              <a:t>La droite de demande du marché indique, pour chaque niveau de prix, la quantité totale d'un bien ou d'un service que les consommateurs souhaitent acquérir.</a:t>
            </a:r>
          </a:p>
          <a:p>
            <a:pPr algn="just" eaLnBrk="1" fontAlgn="auto" hangingPunct="1">
              <a:spcBef>
                <a:spcPts val="0"/>
              </a:spcBef>
              <a:spcAft>
                <a:spcPts val="0"/>
              </a:spcAft>
              <a:defRPr/>
            </a:pPr>
            <a:r>
              <a:rPr lang="fr-FR" sz="2000" b="1" dirty="0">
                <a:solidFill>
                  <a:schemeClr val="tx1"/>
                </a:solidFill>
              </a:rPr>
              <a:t>Nous nous intéressons ici au marché du kiwi. La droite de demande de kiwi est le nombre de kilogrammes de kiwi qui seront achetés par l'ensemble des consommateurs pour chaque niveau de prix. Elle s'obtient en additionnant, pour chaque prix, les quantités demandées par chaque consommateur.</a:t>
            </a:r>
          </a:p>
        </p:txBody>
      </p:sp>
      <p:graphicFrame>
        <p:nvGraphicFramePr>
          <p:cNvPr id="5" name="Tableau 4">
            <a:extLst>
              <a:ext uri="{FF2B5EF4-FFF2-40B4-BE49-F238E27FC236}">
                <a16:creationId xmlns:a16="http://schemas.microsoft.com/office/drawing/2014/main" id="{249EE6F8-0AE0-4ACF-9771-E9CA794B4DE0}"/>
              </a:ext>
            </a:extLst>
          </p:cNvPr>
          <p:cNvGraphicFramePr>
            <a:graphicFrameLocks noGrp="1"/>
          </p:cNvGraphicFramePr>
          <p:nvPr>
            <p:extLst>
              <p:ext uri="{D42A27DB-BD31-4B8C-83A1-F6EECF244321}">
                <p14:modId xmlns:p14="http://schemas.microsoft.com/office/powerpoint/2010/main" val="888392241"/>
              </p:ext>
            </p:extLst>
          </p:nvPr>
        </p:nvGraphicFramePr>
        <p:xfrm>
          <a:off x="4643438" y="1268413"/>
          <a:ext cx="4271962" cy="5045075"/>
        </p:xfrm>
        <a:graphic>
          <a:graphicData uri="http://schemas.openxmlformats.org/drawingml/2006/table">
            <a:tbl>
              <a:tblPr/>
              <a:tblGrid>
                <a:gridCol w="2136775">
                  <a:extLst>
                    <a:ext uri="{9D8B030D-6E8A-4147-A177-3AD203B41FA5}">
                      <a16:colId xmlns:a16="http://schemas.microsoft.com/office/drawing/2014/main" val="20000"/>
                    </a:ext>
                  </a:extLst>
                </a:gridCol>
                <a:gridCol w="2135187">
                  <a:extLst>
                    <a:ext uri="{9D8B030D-6E8A-4147-A177-3AD203B41FA5}">
                      <a16:colId xmlns:a16="http://schemas.microsoft.com/office/drawing/2014/main" val="20001"/>
                    </a:ext>
                  </a:extLst>
                </a:gridCol>
              </a:tblGrid>
              <a:tr h="7207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chemeClr val="tx1"/>
                          </a:solidFill>
                          <a:effectLst/>
                          <a:latin typeface="Calibri" pitchFamily="34" charset="0"/>
                          <a:cs typeface="Arial" charset="0"/>
                        </a:rPr>
                        <a:t>Supposons que la demande se répartisse de la manière suivante en 2019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0"/>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Prix d’un kilogramme de kiwi</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(en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Quantité demandée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(en millions de kilos/an)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54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2,75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72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6" name="Rectangle : coins arrondis 5">
            <a:extLst>
              <a:ext uri="{FF2B5EF4-FFF2-40B4-BE49-F238E27FC236}">
                <a16:creationId xmlns:a16="http://schemas.microsoft.com/office/drawing/2014/main" id="{81DE0DE7-AB4D-42FC-B7D4-CC1F3206BA5C}"/>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advTm="15332"/>
    </mc:Choice>
    <mc:Fallback xmlns="">
      <p:transition spd="slow" advTm="1533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CC4FBFCD-176C-4C88-9A45-633A8449E07D}"/>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2268000" y="1438051"/>
            <a:ext cx="6876000" cy="4608000"/>
          </a:xfrm>
          <a:prstGeom prst="rect">
            <a:avLst/>
          </a:prstGeom>
        </p:spPr>
      </p:pic>
      <p:sp>
        <p:nvSpPr>
          <p:cNvPr id="6147" name="Titre 1">
            <a:extLst>
              <a:ext uri="{FF2B5EF4-FFF2-40B4-BE49-F238E27FC236}">
                <a16:creationId xmlns:a16="http://schemas.microsoft.com/office/drawing/2014/main" id="{27BD131E-F6B4-44F0-A2E5-4F42B7254C45}"/>
              </a:ext>
            </a:extLst>
          </p:cNvPr>
          <p:cNvSpPr>
            <a:spLocks noGrp="1"/>
          </p:cNvSpPr>
          <p:nvPr>
            <p:ph type="ctrTitle"/>
          </p:nvPr>
        </p:nvSpPr>
        <p:spPr>
          <a:xfrm>
            <a:off x="0" y="0"/>
            <a:ext cx="9144000" cy="648000"/>
          </a:xfrm>
          <a:solidFill>
            <a:schemeClr val="tx1">
              <a:lumMod val="65000"/>
              <a:lumOff val="35000"/>
            </a:schemeClr>
          </a:solidFill>
        </p:spPr>
        <p:txBody>
          <a:bodyPr/>
          <a:lstStyle/>
          <a:p>
            <a:pPr eaLnBrk="1" hangingPunct="1"/>
            <a:r>
              <a:rPr lang="fr-FR" altLang="fr-FR" sz="3600" b="1" dirty="0">
                <a:solidFill>
                  <a:schemeClr val="bg1"/>
                </a:solidFill>
              </a:rPr>
              <a:t>La droite de demande de kiwis</a:t>
            </a:r>
          </a:p>
        </p:txBody>
      </p:sp>
      <p:sp>
        <p:nvSpPr>
          <p:cNvPr id="51" name="ZoneTexte 50">
            <a:extLst>
              <a:ext uri="{FF2B5EF4-FFF2-40B4-BE49-F238E27FC236}">
                <a16:creationId xmlns:a16="http://schemas.microsoft.com/office/drawing/2014/main" id="{675693CD-31AE-401F-A680-EDA28AAD18AD}"/>
              </a:ext>
            </a:extLst>
          </p:cNvPr>
          <p:cNvSpPr txBox="1">
            <a:spLocks noChangeArrowheads="1"/>
          </p:cNvSpPr>
          <p:nvPr/>
        </p:nvSpPr>
        <p:spPr bwMode="auto">
          <a:xfrm>
            <a:off x="108000" y="2206495"/>
            <a:ext cx="2192815" cy="1303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t>Au prix de 2,75 euros,</a:t>
            </a:r>
          </a:p>
          <a:p>
            <a:pPr eaLnBrk="1" hangingPunct="1">
              <a:spcBef>
                <a:spcPct val="0"/>
              </a:spcBef>
              <a:buFontTx/>
              <a:buNone/>
            </a:pPr>
            <a:r>
              <a:rPr lang="fr-FR" altLang="fr-FR" sz="1600" b="1" dirty="0"/>
              <a:t>les consommateurs sont disposés à acheter 60 millions de kilos de kiwi par an.</a:t>
            </a:r>
          </a:p>
        </p:txBody>
      </p:sp>
      <p:cxnSp>
        <p:nvCxnSpPr>
          <p:cNvPr id="53" name="Connecteur droit avec flèche 52">
            <a:extLst>
              <a:ext uri="{FF2B5EF4-FFF2-40B4-BE49-F238E27FC236}">
                <a16:creationId xmlns:a16="http://schemas.microsoft.com/office/drawing/2014/main" id="{4CE4F792-CD4E-47C7-BA54-DAE141617128}"/>
              </a:ext>
            </a:extLst>
          </p:cNvPr>
          <p:cNvCxnSpPr>
            <a:cxnSpLocks/>
          </p:cNvCxnSpPr>
          <p:nvPr/>
        </p:nvCxnSpPr>
        <p:spPr>
          <a:xfrm flipH="1">
            <a:off x="2771800" y="4428000"/>
            <a:ext cx="340901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a:extLst>
              <a:ext uri="{FF2B5EF4-FFF2-40B4-BE49-F238E27FC236}">
                <a16:creationId xmlns:a16="http://schemas.microsoft.com/office/drawing/2014/main" id="{DD605386-D49A-4B05-95BD-0600A5FED321}"/>
              </a:ext>
            </a:extLst>
          </p:cNvPr>
          <p:cNvCxnSpPr/>
          <p:nvPr/>
        </p:nvCxnSpPr>
        <p:spPr>
          <a:xfrm rot="16200000" flipH="1">
            <a:off x="5616000" y="4971845"/>
            <a:ext cx="10795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ZoneTexte 55">
            <a:extLst>
              <a:ext uri="{FF2B5EF4-FFF2-40B4-BE49-F238E27FC236}">
                <a16:creationId xmlns:a16="http://schemas.microsoft.com/office/drawing/2014/main" id="{02936A06-2F39-4D7B-98CF-4852282386FB}"/>
              </a:ext>
            </a:extLst>
          </p:cNvPr>
          <p:cNvSpPr txBox="1">
            <a:spLocks noChangeArrowheads="1"/>
          </p:cNvSpPr>
          <p:nvPr/>
        </p:nvSpPr>
        <p:spPr bwMode="auto">
          <a:xfrm>
            <a:off x="107999" y="3776095"/>
            <a:ext cx="2192816" cy="1303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t>Au prix de 2,25 euros,</a:t>
            </a:r>
          </a:p>
          <a:p>
            <a:pPr eaLnBrk="1" hangingPunct="1">
              <a:spcBef>
                <a:spcPct val="0"/>
              </a:spcBef>
              <a:buFontTx/>
              <a:buNone/>
            </a:pPr>
            <a:r>
              <a:rPr lang="fr-FR" altLang="fr-FR" sz="1600" b="1" dirty="0"/>
              <a:t>les consommateurs sont disposés à acheter 72 millions de kilos de kiwi par an.</a:t>
            </a:r>
          </a:p>
        </p:txBody>
      </p:sp>
      <p:sp>
        <p:nvSpPr>
          <p:cNvPr id="57" name="ZoneTexte 56">
            <a:extLst>
              <a:ext uri="{FF2B5EF4-FFF2-40B4-BE49-F238E27FC236}">
                <a16:creationId xmlns:a16="http://schemas.microsoft.com/office/drawing/2014/main" id="{6CD54B7E-BCB3-4660-AC79-4653F2A3266B}"/>
              </a:ext>
            </a:extLst>
          </p:cNvPr>
          <p:cNvSpPr txBox="1">
            <a:spLocks noChangeArrowheads="1"/>
          </p:cNvSpPr>
          <p:nvPr/>
        </p:nvSpPr>
        <p:spPr bwMode="auto">
          <a:xfrm>
            <a:off x="4572000" y="828000"/>
            <a:ext cx="4464000" cy="1550031"/>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t>Un changement de prix se traduit par une </a:t>
            </a:r>
            <a:r>
              <a:rPr lang="fr-FR" altLang="fr-FR" sz="1600" b="1" dirty="0" err="1"/>
              <a:t>modifi-cation</a:t>
            </a:r>
            <a:r>
              <a:rPr lang="fr-FR" altLang="fr-FR" sz="1600" b="1" dirty="0"/>
              <a:t> des quantités demandées. Si le prix passe de 2,75 à 2,25 euros, la quantité demandée augmente puisqu’elle passe de 60 à 72 millions de kilos.</a:t>
            </a:r>
          </a:p>
          <a:p>
            <a:pPr eaLnBrk="1" hangingPunct="1">
              <a:spcBef>
                <a:spcPct val="0"/>
              </a:spcBef>
              <a:buFontTx/>
              <a:buNone/>
            </a:pPr>
            <a:r>
              <a:rPr lang="fr-FR" altLang="fr-FR" sz="1600" b="1" dirty="0"/>
              <a:t>On observe un déplacement le long de la droite de demande (point </a:t>
            </a:r>
            <a:r>
              <a:rPr lang="fr-FR" altLang="fr-FR" sz="1600" b="1" dirty="0">
                <a:solidFill>
                  <a:schemeClr val="tx2"/>
                </a:solidFill>
              </a:rPr>
              <a:t>D</a:t>
            </a:r>
            <a:r>
              <a:rPr lang="fr-FR" altLang="fr-FR" sz="1600" b="1" dirty="0"/>
              <a:t>).</a:t>
            </a:r>
          </a:p>
        </p:txBody>
      </p:sp>
      <p:sp>
        <p:nvSpPr>
          <p:cNvPr id="58" name="ZoneTexte 57">
            <a:extLst>
              <a:ext uri="{FF2B5EF4-FFF2-40B4-BE49-F238E27FC236}">
                <a16:creationId xmlns:a16="http://schemas.microsoft.com/office/drawing/2014/main" id="{DC4EC82C-DDE6-4576-93A9-48F441300E67}"/>
              </a:ext>
            </a:extLst>
          </p:cNvPr>
          <p:cNvSpPr txBox="1">
            <a:spLocks noChangeArrowheads="1"/>
          </p:cNvSpPr>
          <p:nvPr/>
        </p:nvSpPr>
        <p:spPr bwMode="auto">
          <a:xfrm>
            <a:off x="4524630" y="2549708"/>
            <a:ext cx="330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800" b="1" dirty="0">
                <a:solidFill>
                  <a:schemeClr val="tx2"/>
                </a:solidFill>
              </a:rPr>
              <a:t>D</a:t>
            </a:r>
          </a:p>
        </p:txBody>
      </p:sp>
      <p:cxnSp>
        <p:nvCxnSpPr>
          <p:cNvPr id="12" name="Connecteur droit 11">
            <a:extLst>
              <a:ext uri="{FF2B5EF4-FFF2-40B4-BE49-F238E27FC236}">
                <a16:creationId xmlns:a16="http://schemas.microsoft.com/office/drawing/2014/main" id="{9B5E220F-0E57-4690-BAC1-1BCF3575A034}"/>
              </a:ext>
            </a:extLst>
          </p:cNvPr>
          <p:cNvCxnSpPr>
            <a:cxnSpLocks/>
          </p:cNvCxnSpPr>
          <p:nvPr/>
        </p:nvCxnSpPr>
        <p:spPr>
          <a:xfrm>
            <a:off x="3535200" y="1990429"/>
            <a:ext cx="3600400" cy="3318444"/>
          </a:xfrm>
          <a:prstGeom prst="line">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92" name="Connecteur droit avec flèche 91">
            <a:extLst>
              <a:ext uri="{FF2B5EF4-FFF2-40B4-BE49-F238E27FC236}">
                <a16:creationId xmlns:a16="http://schemas.microsoft.com/office/drawing/2014/main" id="{EEB5B0AB-B4FD-418A-AD6E-286271E9957B}"/>
              </a:ext>
            </a:extLst>
          </p:cNvPr>
          <p:cNvCxnSpPr>
            <a:cxnSpLocks/>
          </p:cNvCxnSpPr>
          <p:nvPr/>
        </p:nvCxnSpPr>
        <p:spPr>
          <a:xfrm flipH="1">
            <a:off x="2771800" y="2858400"/>
            <a:ext cx="170450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Connecteur droit avec flèche 93">
            <a:extLst>
              <a:ext uri="{FF2B5EF4-FFF2-40B4-BE49-F238E27FC236}">
                <a16:creationId xmlns:a16="http://schemas.microsoft.com/office/drawing/2014/main" id="{341D4D8C-C21B-4C3B-8D34-57717826F640}"/>
              </a:ext>
            </a:extLst>
          </p:cNvPr>
          <p:cNvCxnSpPr>
            <a:cxnSpLocks/>
          </p:cNvCxnSpPr>
          <p:nvPr/>
        </p:nvCxnSpPr>
        <p:spPr>
          <a:xfrm>
            <a:off x="4460680" y="2858400"/>
            <a:ext cx="3321" cy="26531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 coins arrondis 12">
            <a:extLst>
              <a:ext uri="{FF2B5EF4-FFF2-40B4-BE49-F238E27FC236}">
                <a16:creationId xmlns:a16="http://schemas.microsoft.com/office/drawing/2014/main" id="{5FEA5990-5B51-4CCA-B1F6-9E51FB487D2F}"/>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5"/>
              </a:rPr>
              <a:t>François Debesson</a:t>
            </a:r>
            <a:endParaRPr lang="fr-FR" sz="1200" dirty="0">
              <a:solidFill>
                <a:schemeClr val="tx1"/>
              </a:solidFill>
            </a:endParaRPr>
          </a:p>
          <a:p>
            <a:pPr algn="ctr"/>
            <a:endParaRPr lang="fr-FR"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5270"/>
    </mc:Choice>
    <mc:Fallback xmlns="">
      <p:transition spd="slow" advTm="252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3" presetClass="entr" presetSubtype="16" fill="hold" nodeType="withEffect">
                                  <p:stCondLst>
                                    <p:cond delay="0"/>
                                  </p:stCondLst>
                                  <p:childTnLst>
                                    <p:set>
                                      <p:cBhvr>
                                        <p:cTn id="8" dur="1" fill="hold">
                                          <p:stCondLst>
                                            <p:cond delay="0"/>
                                          </p:stCondLst>
                                        </p:cTn>
                                        <p:tgtEl>
                                          <p:spTgt spid="92"/>
                                        </p:tgtEl>
                                        <p:attrNameLst>
                                          <p:attrName>style.visibility</p:attrName>
                                        </p:attrNameLst>
                                      </p:cBhvr>
                                      <p:to>
                                        <p:strVal val="visible"/>
                                      </p:to>
                                    </p:set>
                                    <p:animEffect transition="in" filter="plus(in)">
                                      <p:cBhvr>
                                        <p:cTn id="9" dur="1000"/>
                                        <p:tgtEl>
                                          <p:spTgt spid="92"/>
                                        </p:tgtEl>
                                      </p:cBhvr>
                                    </p:animEffect>
                                  </p:childTnLst>
                                </p:cTn>
                              </p:par>
                              <p:par>
                                <p:cTn id="10" presetID="13" presetClass="entr" presetSubtype="16" fill="hold" nodeType="withEffect">
                                  <p:stCondLst>
                                    <p:cond delay="0"/>
                                  </p:stCondLst>
                                  <p:childTnLst>
                                    <p:set>
                                      <p:cBhvr>
                                        <p:cTn id="11" dur="1" fill="hold">
                                          <p:stCondLst>
                                            <p:cond delay="0"/>
                                          </p:stCondLst>
                                        </p:cTn>
                                        <p:tgtEl>
                                          <p:spTgt spid="94"/>
                                        </p:tgtEl>
                                        <p:attrNameLst>
                                          <p:attrName>style.visibility</p:attrName>
                                        </p:attrNameLst>
                                      </p:cBhvr>
                                      <p:to>
                                        <p:strVal val="visible"/>
                                      </p:to>
                                    </p:set>
                                    <p:animEffect transition="in" filter="plus(in)">
                                      <p:cBhvr>
                                        <p:cTn id="12" dur="1000"/>
                                        <p:tgtEl>
                                          <p:spTgt spid="94"/>
                                        </p:tgtEl>
                                      </p:cBhvr>
                                    </p:animEffect>
                                  </p:childTnLst>
                                </p:cTn>
                              </p:par>
                            </p:childTnLst>
                          </p:cTn>
                        </p:par>
                        <p:par>
                          <p:cTn id="13" fill="hold">
                            <p:stCondLst>
                              <p:cond delay="1000"/>
                            </p:stCondLst>
                            <p:childTnLst>
                              <p:par>
                                <p:cTn id="14" presetID="10" presetClass="entr" presetSubtype="0" fill="hold" grpId="0" nodeType="afterEffect">
                                  <p:stCondLst>
                                    <p:cond delay="1000"/>
                                  </p:stCondLst>
                                  <p:childTnLst>
                                    <p:set>
                                      <p:cBhvr>
                                        <p:cTn id="15" dur="1" fill="hold">
                                          <p:stCondLst>
                                            <p:cond delay="0"/>
                                          </p:stCondLst>
                                        </p:cTn>
                                        <p:tgtEl>
                                          <p:spTgt spid="58"/>
                                        </p:tgtEl>
                                        <p:attrNameLst>
                                          <p:attrName>style.visibility</p:attrName>
                                        </p:attrNameLst>
                                      </p:cBhvr>
                                      <p:to>
                                        <p:strVal val="visible"/>
                                      </p:to>
                                    </p:set>
                                    <p:animEffect transition="in" filter="fade">
                                      <p:cBhvr>
                                        <p:cTn id="16" dur="500"/>
                                        <p:tgtEl>
                                          <p:spTgt spid="5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par>
                                <p:cTn id="21" presetID="13" presetClass="entr" presetSubtype="16" fill="hold" nodeType="with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plus(in)">
                                      <p:cBhvr>
                                        <p:cTn id="23" dur="1000"/>
                                        <p:tgtEl>
                                          <p:spTgt spid="53"/>
                                        </p:tgtEl>
                                      </p:cBhvr>
                                    </p:animEffect>
                                  </p:childTnLst>
                                </p:cTn>
                              </p:par>
                              <p:par>
                                <p:cTn id="24" presetID="13" presetClass="entr" presetSubtype="16" fill="hold" nodeType="withEffect">
                                  <p:stCondLst>
                                    <p:cond delay="0"/>
                                  </p:stCondLst>
                                  <p:childTnLst>
                                    <p:set>
                                      <p:cBhvr>
                                        <p:cTn id="25" dur="1" fill="hold">
                                          <p:stCondLst>
                                            <p:cond delay="0"/>
                                          </p:stCondLst>
                                        </p:cTn>
                                        <p:tgtEl>
                                          <p:spTgt spid="55"/>
                                        </p:tgtEl>
                                        <p:attrNameLst>
                                          <p:attrName>style.visibility</p:attrName>
                                        </p:attrNameLst>
                                      </p:cBhvr>
                                      <p:to>
                                        <p:strVal val="visible"/>
                                      </p:to>
                                    </p:set>
                                    <p:animEffect transition="in" filter="plus(in)">
                                      <p:cBhvr>
                                        <p:cTn id="26" dur="1000"/>
                                        <p:tgtEl>
                                          <p:spTgt spid="5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fade">
                                      <p:cBhvr>
                                        <p:cTn id="31" dur="1600"/>
                                        <p:tgtEl>
                                          <p:spTgt spid="57"/>
                                        </p:tgtEl>
                                      </p:cBhvr>
                                    </p:animEffect>
                                  </p:childTnLst>
                                </p:cTn>
                              </p:par>
                            </p:childTnLst>
                          </p:cTn>
                        </p:par>
                        <p:par>
                          <p:cTn id="32" fill="hold">
                            <p:stCondLst>
                              <p:cond delay="1600"/>
                            </p:stCondLst>
                            <p:childTnLst>
                              <p:par>
                                <p:cTn id="33" presetID="49" presetClass="path" presetSubtype="0" accel="50000" decel="50000" fill="hold" grpId="1" nodeType="afterEffect">
                                  <p:stCondLst>
                                    <p:cond delay="2000"/>
                                  </p:stCondLst>
                                  <p:childTnLst>
                                    <p:animMotion origin="layout" path="M 2.77778E-6 -1.11111E-6 L 0.17899 0.22593 " pathEditMode="relative" rAng="0" ptsTypes="AA">
                                      <p:cBhvr>
                                        <p:cTn id="34" dur="3100" fill="hold"/>
                                        <p:tgtEl>
                                          <p:spTgt spid="58"/>
                                        </p:tgtEl>
                                        <p:attrNameLst>
                                          <p:attrName>ppt_x</p:attrName>
                                          <p:attrName>ppt_y</p:attrName>
                                        </p:attrNameLst>
                                      </p:cBhvr>
                                      <p:rCtr x="8941" y="1129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6" grpId="0"/>
      <p:bldP spid="57" grpId="0" animBg="1"/>
      <p:bldP spid="58" grpId="0"/>
      <p:bldP spid="5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a:extLst>
              <a:ext uri="{FF2B5EF4-FFF2-40B4-BE49-F238E27FC236}">
                <a16:creationId xmlns:a16="http://schemas.microsoft.com/office/drawing/2014/main" id="{DAE9BEEC-34E7-442F-B8D3-D53A9C0531B9}"/>
              </a:ext>
            </a:extLst>
          </p:cNvPr>
          <p:cNvSpPr>
            <a:spLocks noGrp="1"/>
          </p:cNvSpPr>
          <p:nvPr>
            <p:ph type="ctrTitle"/>
          </p:nvPr>
        </p:nvSpPr>
        <p:spPr>
          <a:xfrm>
            <a:off x="0" y="0"/>
            <a:ext cx="9144000" cy="648000"/>
          </a:xfrm>
          <a:solidFill>
            <a:schemeClr val="tx1">
              <a:lumMod val="65000"/>
              <a:lumOff val="35000"/>
            </a:schemeClr>
          </a:solidFill>
        </p:spPr>
        <p:txBody>
          <a:bodyPr lIns="36000" tIns="36000" rIns="36000" bIns="36000"/>
          <a:lstStyle/>
          <a:p>
            <a:pPr eaLnBrk="1" hangingPunct="1"/>
            <a:r>
              <a:rPr lang="fr-FR" altLang="fr-FR" sz="3600" b="1" dirty="0">
                <a:solidFill>
                  <a:schemeClr val="bg1"/>
                </a:solidFill>
              </a:rPr>
              <a:t>L’offre de kiwis</a:t>
            </a:r>
          </a:p>
        </p:txBody>
      </p:sp>
      <p:sp>
        <p:nvSpPr>
          <p:cNvPr id="8195" name="Sous-titre 2">
            <a:extLst>
              <a:ext uri="{FF2B5EF4-FFF2-40B4-BE49-F238E27FC236}">
                <a16:creationId xmlns:a16="http://schemas.microsoft.com/office/drawing/2014/main" id="{C5F03EE8-9BE1-4315-98DB-A8DA1927EEC2}"/>
              </a:ext>
            </a:extLst>
          </p:cNvPr>
          <p:cNvSpPr>
            <a:spLocks noGrp="1"/>
          </p:cNvSpPr>
          <p:nvPr>
            <p:ph type="subTitle" idx="1"/>
          </p:nvPr>
        </p:nvSpPr>
        <p:spPr>
          <a:xfrm>
            <a:off x="250825" y="1268413"/>
            <a:ext cx="4249738" cy="5304905"/>
          </a:xfrm>
        </p:spPr>
        <p:txBody>
          <a:bodyPr lIns="36000" tIns="36000" rIns="36000" bIns="36000">
            <a:spAutoFit/>
          </a:bodyPr>
          <a:lstStyle/>
          <a:p>
            <a:pPr algn="just" eaLnBrk="1" hangingPunct="1">
              <a:spcBef>
                <a:spcPts val="0"/>
              </a:spcBef>
            </a:pPr>
            <a:r>
              <a:rPr lang="fr-FR" altLang="fr-FR" sz="2000" b="1" dirty="0">
                <a:solidFill>
                  <a:schemeClr val="tx1"/>
                </a:solidFill>
              </a:rPr>
              <a:t>La droite d'offre de marché représente la quantité d'un bien que toutes les entreprises présentes sur le marché sont disposées à mettre en vente à chaque niveau de prix</a:t>
            </a:r>
          </a:p>
          <a:p>
            <a:pPr algn="just" eaLnBrk="1" hangingPunct="1">
              <a:spcBef>
                <a:spcPts val="0"/>
              </a:spcBef>
            </a:pPr>
            <a:r>
              <a:rPr lang="fr-FR" altLang="fr-FR" sz="2000" b="1" dirty="0">
                <a:solidFill>
                  <a:schemeClr val="tx1"/>
                </a:solidFill>
              </a:rPr>
              <a:t>La droite d'offre de kiwis est le nombre de kilogrammes de kiwi qui seront proposés à la vente par les producteurs de ce fruit pour chaque niveau de prix. La droite d'offre est normalement croissante, c'est-à-dire que plus le prix est élevé, plus les entreprises offrent une quantité d'un bien ou service importante. Cela tient à ce que des prix plus élevés augmentent les profits de l'entreprise, ce qui l'incite à produire davantage</a:t>
            </a:r>
            <a:r>
              <a:rPr lang="fr-FR" altLang="fr-FR" sz="2000" dirty="0">
                <a:solidFill>
                  <a:schemeClr val="tx1"/>
                </a:solidFill>
              </a:rPr>
              <a:t>.</a:t>
            </a:r>
            <a:endParaRPr lang="fr-FR" altLang="fr-FR" sz="2000" b="1" dirty="0">
              <a:solidFill>
                <a:schemeClr val="tx1"/>
              </a:solidFill>
            </a:endParaRPr>
          </a:p>
        </p:txBody>
      </p:sp>
      <p:graphicFrame>
        <p:nvGraphicFramePr>
          <p:cNvPr id="4" name="Tableau 3">
            <a:extLst>
              <a:ext uri="{FF2B5EF4-FFF2-40B4-BE49-F238E27FC236}">
                <a16:creationId xmlns:a16="http://schemas.microsoft.com/office/drawing/2014/main" id="{8EE39BBA-B0A5-4436-8D3A-B444F3697CF9}"/>
              </a:ext>
            </a:extLst>
          </p:cNvPr>
          <p:cNvGraphicFramePr>
            <a:graphicFrameLocks noGrp="1"/>
          </p:cNvGraphicFramePr>
          <p:nvPr>
            <p:extLst>
              <p:ext uri="{D42A27DB-BD31-4B8C-83A1-F6EECF244321}">
                <p14:modId xmlns:p14="http://schemas.microsoft.com/office/powerpoint/2010/main" val="1213236521"/>
              </p:ext>
            </p:extLst>
          </p:nvPr>
        </p:nvGraphicFramePr>
        <p:xfrm>
          <a:off x="4643438" y="1268413"/>
          <a:ext cx="4271962" cy="5045075"/>
        </p:xfrm>
        <a:graphic>
          <a:graphicData uri="http://schemas.openxmlformats.org/drawingml/2006/table">
            <a:tbl>
              <a:tblPr/>
              <a:tblGrid>
                <a:gridCol w="2136775">
                  <a:extLst>
                    <a:ext uri="{9D8B030D-6E8A-4147-A177-3AD203B41FA5}">
                      <a16:colId xmlns:a16="http://schemas.microsoft.com/office/drawing/2014/main" val="20000"/>
                    </a:ext>
                  </a:extLst>
                </a:gridCol>
                <a:gridCol w="2135187">
                  <a:extLst>
                    <a:ext uri="{9D8B030D-6E8A-4147-A177-3AD203B41FA5}">
                      <a16:colId xmlns:a16="http://schemas.microsoft.com/office/drawing/2014/main" val="20001"/>
                    </a:ext>
                  </a:extLst>
                </a:gridCol>
              </a:tblGrid>
              <a:tr h="7207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itchFamily="34" charset="0"/>
                          <a:ea typeface="+mn-ea"/>
                          <a:cs typeface="Arial" charset="0"/>
                        </a:rPr>
                        <a:t>Supposons que l’offre se répartisse de la manière suivante en 2019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0"/>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Prix d’un kilogramme de kiwi</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(en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Quantité offerte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(en millions de kilos/an)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2,75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54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 name="Rectangle : coins arrondis 4">
            <a:extLst>
              <a:ext uri="{FF2B5EF4-FFF2-40B4-BE49-F238E27FC236}">
                <a16:creationId xmlns:a16="http://schemas.microsoft.com/office/drawing/2014/main" id="{4349340A-C53F-41B2-813A-5D620665CD41}"/>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advTm="16168"/>
    </mc:Choice>
    <mc:Fallback xmlns="">
      <p:transition spd="slow" advTm="1616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26C9CBAA-DE9C-4DC4-8306-35413218AAFB}"/>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2268000" y="1440000"/>
            <a:ext cx="6876000" cy="4608000"/>
          </a:xfrm>
          <a:prstGeom prst="rect">
            <a:avLst/>
          </a:prstGeom>
        </p:spPr>
      </p:pic>
      <p:sp>
        <p:nvSpPr>
          <p:cNvPr id="25" name="ZoneTexte 24">
            <a:extLst>
              <a:ext uri="{FF2B5EF4-FFF2-40B4-BE49-F238E27FC236}">
                <a16:creationId xmlns:a16="http://schemas.microsoft.com/office/drawing/2014/main" id="{A100EFA8-1194-457B-9C86-3C38E83BBAF4}"/>
              </a:ext>
            </a:extLst>
          </p:cNvPr>
          <p:cNvSpPr txBox="1">
            <a:spLocks noChangeArrowheads="1"/>
          </p:cNvSpPr>
          <p:nvPr/>
        </p:nvSpPr>
        <p:spPr bwMode="auto">
          <a:xfrm>
            <a:off x="108000" y="2336400"/>
            <a:ext cx="2192400" cy="13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t>Au prix de 2,75 euros,</a:t>
            </a:r>
          </a:p>
          <a:p>
            <a:pPr eaLnBrk="1" hangingPunct="1">
              <a:spcBef>
                <a:spcPct val="0"/>
              </a:spcBef>
              <a:buFontTx/>
              <a:buNone/>
            </a:pPr>
            <a:r>
              <a:rPr lang="fr-FR" altLang="fr-FR" sz="1600" b="1" dirty="0"/>
              <a:t>les producteurs sont prêts à vendre 72 millions de kilos de kiwi par an.</a:t>
            </a:r>
          </a:p>
        </p:txBody>
      </p:sp>
      <p:sp>
        <p:nvSpPr>
          <p:cNvPr id="27" name="ZoneTexte 26">
            <a:extLst>
              <a:ext uri="{FF2B5EF4-FFF2-40B4-BE49-F238E27FC236}">
                <a16:creationId xmlns:a16="http://schemas.microsoft.com/office/drawing/2014/main" id="{23EA3D74-A750-48AC-A90B-CC0ECBE960B5}"/>
              </a:ext>
            </a:extLst>
          </p:cNvPr>
          <p:cNvSpPr txBox="1">
            <a:spLocks noChangeArrowheads="1"/>
          </p:cNvSpPr>
          <p:nvPr/>
        </p:nvSpPr>
        <p:spPr bwMode="auto">
          <a:xfrm>
            <a:off x="108000" y="3936161"/>
            <a:ext cx="2192400" cy="1303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t>Au prix de 2,25 euros,</a:t>
            </a:r>
          </a:p>
          <a:p>
            <a:pPr eaLnBrk="1" hangingPunct="1">
              <a:spcBef>
                <a:spcPct val="0"/>
              </a:spcBef>
              <a:buFontTx/>
              <a:buNone/>
            </a:pPr>
            <a:r>
              <a:rPr lang="fr-FR" altLang="fr-FR" sz="1600" b="1" dirty="0"/>
              <a:t>les producteurs  sont prêts à vendre 60 millions de kilos de kiwi par an.</a:t>
            </a:r>
          </a:p>
        </p:txBody>
      </p:sp>
      <p:cxnSp>
        <p:nvCxnSpPr>
          <p:cNvPr id="30" name="Connecteur droit avec flèche 29">
            <a:extLst>
              <a:ext uri="{FF2B5EF4-FFF2-40B4-BE49-F238E27FC236}">
                <a16:creationId xmlns:a16="http://schemas.microsoft.com/office/drawing/2014/main" id="{8D1C8E0A-B243-4055-B184-A1B09D452737}"/>
              </a:ext>
            </a:extLst>
          </p:cNvPr>
          <p:cNvCxnSpPr>
            <a:cxnSpLocks/>
          </p:cNvCxnSpPr>
          <p:nvPr/>
        </p:nvCxnSpPr>
        <p:spPr>
          <a:xfrm flipH="1">
            <a:off x="2772000" y="2852936"/>
            <a:ext cx="342267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a:extLst>
              <a:ext uri="{FF2B5EF4-FFF2-40B4-BE49-F238E27FC236}">
                <a16:creationId xmlns:a16="http://schemas.microsoft.com/office/drawing/2014/main" id="{3A868C64-A25F-4087-AAF7-40242B85B3E0}"/>
              </a:ext>
            </a:extLst>
          </p:cNvPr>
          <p:cNvCxnSpPr>
            <a:cxnSpLocks/>
          </p:cNvCxnSpPr>
          <p:nvPr/>
        </p:nvCxnSpPr>
        <p:spPr>
          <a:xfrm>
            <a:off x="6194674" y="2852936"/>
            <a:ext cx="0" cy="266883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a:extLst>
              <a:ext uri="{FF2B5EF4-FFF2-40B4-BE49-F238E27FC236}">
                <a16:creationId xmlns:a16="http://schemas.microsoft.com/office/drawing/2014/main" id="{43934064-2EDE-430E-A7B0-F1318BE25C63}"/>
              </a:ext>
            </a:extLst>
          </p:cNvPr>
          <p:cNvCxnSpPr>
            <a:cxnSpLocks/>
          </p:cNvCxnSpPr>
          <p:nvPr/>
        </p:nvCxnSpPr>
        <p:spPr>
          <a:xfrm flipH="1">
            <a:off x="2786457" y="4431795"/>
            <a:ext cx="1702646" cy="593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a:extLst>
              <a:ext uri="{FF2B5EF4-FFF2-40B4-BE49-F238E27FC236}">
                <a16:creationId xmlns:a16="http://schemas.microsoft.com/office/drawing/2014/main" id="{474BD6C3-DB10-46C8-8298-55928C32BE90}"/>
              </a:ext>
            </a:extLst>
          </p:cNvPr>
          <p:cNvCxnSpPr>
            <a:cxnSpLocks/>
          </p:cNvCxnSpPr>
          <p:nvPr/>
        </p:nvCxnSpPr>
        <p:spPr>
          <a:xfrm>
            <a:off x="4483337" y="4431795"/>
            <a:ext cx="2" cy="1080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ZoneTexte 38">
            <a:extLst>
              <a:ext uri="{FF2B5EF4-FFF2-40B4-BE49-F238E27FC236}">
                <a16:creationId xmlns:a16="http://schemas.microsoft.com/office/drawing/2014/main" id="{370419CD-211E-4F0C-962A-520064D45A29}"/>
              </a:ext>
            </a:extLst>
          </p:cNvPr>
          <p:cNvSpPr txBox="1">
            <a:spLocks noChangeArrowheads="1"/>
          </p:cNvSpPr>
          <p:nvPr/>
        </p:nvSpPr>
        <p:spPr bwMode="auto">
          <a:xfrm>
            <a:off x="4572000" y="828000"/>
            <a:ext cx="4572000" cy="1550031"/>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t>Un changement de prix se traduit par une </a:t>
            </a:r>
            <a:r>
              <a:rPr lang="fr-FR" altLang="fr-FR" sz="1600" b="1" dirty="0" err="1"/>
              <a:t>modifi-cation</a:t>
            </a:r>
            <a:r>
              <a:rPr lang="fr-FR" altLang="fr-FR" sz="1600" b="1" dirty="0"/>
              <a:t> des quantités offertes. Si le prix passe de 2,25 à 2,75 euros, la quantité offerte augmente puisqu’elle passe de 60 à 72 millions de kilos.</a:t>
            </a:r>
          </a:p>
          <a:p>
            <a:pPr eaLnBrk="1" hangingPunct="1">
              <a:spcBef>
                <a:spcPct val="0"/>
              </a:spcBef>
              <a:buFontTx/>
              <a:buNone/>
            </a:pPr>
            <a:r>
              <a:rPr lang="fr-FR" altLang="fr-FR" sz="1600" b="1" dirty="0"/>
              <a:t>On observe un déplacement le long de la droite d’offre (point </a:t>
            </a:r>
            <a:r>
              <a:rPr lang="fr-FR" altLang="fr-FR" sz="1600" b="1" dirty="0">
                <a:solidFill>
                  <a:srgbClr val="FF0000"/>
                </a:solidFill>
              </a:rPr>
              <a:t>O</a:t>
            </a:r>
            <a:r>
              <a:rPr lang="fr-FR" altLang="fr-FR" sz="1600" b="1" dirty="0"/>
              <a:t>).</a:t>
            </a:r>
          </a:p>
        </p:txBody>
      </p:sp>
      <p:sp>
        <p:nvSpPr>
          <p:cNvPr id="40" name="ZoneTexte 39">
            <a:extLst>
              <a:ext uri="{FF2B5EF4-FFF2-40B4-BE49-F238E27FC236}">
                <a16:creationId xmlns:a16="http://schemas.microsoft.com/office/drawing/2014/main" id="{FE123CC3-7B43-42D7-A32A-DB003309F535}"/>
              </a:ext>
            </a:extLst>
          </p:cNvPr>
          <p:cNvSpPr txBox="1">
            <a:spLocks noChangeArrowheads="1"/>
          </p:cNvSpPr>
          <p:nvPr/>
        </p:nvSpPr>
        <p:spPr bwMode="auto">
          <a:xfrm>
            <a:off x="4280471" y="4137645"/>
            <a:ext cx="36353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800" b="1" dirty="0">
                <a:solidFill>
                  <a:srgbClr val="FF0000"/>
                </a:solidFill>
                <a:latin typeface="Arial" panose="020B0604020202020204" pitchFamily="34" charset="0"/>
              </a:rPr>
              <a:t>O</a:t>
            </a:r>
          </a:p>
        </p:txBody>
      </p:sp>
      <p:sp>
        <p:nvSpPr>
          <p:cNvPr id="24" name="Titre 1">
            <a:extLst>
              <a:ext uri="{FF2B5EF4-FFF2-40B4-BE49-F238E27FC236}">
                <a16:creationId xmlns:a16="http://schemas.microsoft.com/office/drawing/2014/main" id="{35122DD3-C05E-4B02-9552-40EC07EC6F5E}"/>
              </a:ext>
            </a:extLst>
          </p:cNvPr>
          <p:cNvSpPr txBox="1">
            <a:spLocks/>
          </p:cNvSpPr>
          <p:nvPr/>
        </p:nvSpPr>
        <p:spPr bwMode="auto">
          <a:xfrm>
            <a:off x="0" y="0"/>
            <a:ext cx="9144000" cy="64800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altLang="fr-FR" sz="3600" b="1" dirty="0">
                <a:solidFill>
                  <a:schemeClr val="bg1"/>
                </a:solidFill>
              </a:rPr>
              <a:t>La droite d’offre de kiwis</a:t>
            </a:r>
          </a:p>
        </p:txBody>
      </p:sp>
      <p:cxnSp>
        <p:nvCxnSpPr>
          <p:cNvPr id="8" name="Connecteur droit 7">
            <a:extLst>
              <a:ext uri="{FF2B5EF4-FFF2-40B4-BE49-F238E27FC236}">
                <a16:creationId xmlns:a16="http://schemas.microsoft.com/office/drawing/2014/main" id="{24ED278C-AFDE-4F35-ACDA-94F699408615}"/>
              </a:ext>
            </a:extLst>
          </p:cNvPr>
          <p:cNvCxnSpPr>
            <a:cxnSpLocks/>
          </p:cNvCxnSpPr>
          <p:nvPr/>
        </p:nvCxnSpPr>
        <p:spPr>
          <a:xfrm flipV="1">
            <a:off x="3396734" y="2067271"/>
            <a:ext cx="3665014" cy="3384378"/>
          </a:xfrm>
          <a:prstGeom prst="line">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13" name="Rectangle : coins arrondis 12">
            <a:extLst>
              <a:ext uri="{FF2B5EF4-FFF2-40B4-BE49-F238E27FC236}">
                <a16:creationId xmlns:a16="http://schemas.microsoft.com/office/drawing/2014/main" id="{BA893687-DCAD-4B46-B907-8E62A0DC21AB}"/>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5"/>
              </a:rPr>
              <a:t>François Debesson</a:t>
            </a:r>
            <a:endParaRPr lang="fr-FR" sz="1200" dirty="0">
              <a:solidFill>
                <a:schemeClr val="tx1"/>
              </a:solidFill>
            </a:endParaRPr>
          </a:p>
          <a:p>
            <a:pPr algn="ctr"/>
            <a:endParaRPr lang="fr-FR"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5368"/>
    </mc:Choice>
    <mc:Fallback xmlns="">
      <p:transition spd="slow" advTm="253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55" presetClass="entr" presetSubtype="0" fill="hold" nodeType="withEffect">
                                  <p:stCondLst>
                                    <p:cond delay="0"/>
                                  </p:stCondLst>
                                  <p:childTnLst>
                                    <p:set>
                                      <p:cBhvr>
                                        <p:cTn id="8" dur="1" fill="hold">
                                          <p:stCondLst>
                                            <p:cond delay="0"/>
                                          </p:stCondLst>
                                        </p:cTn>
                                        <p:tgtEl>
                                          <p:spTgt spid="36"/>
                                        </p:tgtEl>
                                        <p:attrNameLst>
                                          <p:attrName>style.visibility</p:attrName>
                                        </p:attrNameLst>
                                      </p:cBhvr>
                                      <p:to>
                                        <p:strVal val="visible"/>
                                      </p:to>
                                    </p:set>
                                    <p:anim calcmode="lin" valueType="num">
                                      <p:cBhvr>
                                        <p:cTn id="9" dur="1000" fill="hold"/>
                                        <p:tgtEl>
                                          <p:spTgt spid="36"/>
                                        </p:tgtEl>
                                        <p:attrNameLst>
                                          <p:attrName>ppt_w</p:attrName>
                                        </p:attrNameLst>
                                      </p:cBhvr>
                                      <p:tavLst>
                                        <p:tav tm="0">
                                          <p:val>
                                            <p:strVal val="#ppt_w*0.70"/>
                                          </p:val>
                                        </p:tav>
                                        <p:tav tm="100000">
                                          <p:val>
                                            <p:strVal val="#ppt_w"/>
                                          </p:val>
                                        </p:tav>
                                      </p:tavLst>
                                    </p:anim>
                                    <p:anim calcmode="lin" valueType="num">
                                      <p:cBhvr>
                                        <p:cTn id="10" dur="1000" fill="hold"/>
                                        <p:tgtEl>
                                          <p:spTgt spid="36"/>
                                        </p:tgtEl>
                                        <p:attrNameLst>
                                          <p:attrName>ppt_h</p:attrName>
                                        </p:attrNameLst>
                                      </p:cBhvr>
                                      <p:tavLst>
                                        <p:tav tm="0">
                                          <p:val>
                                            <p:strVal val="#ppt_h"/>
                                          </p:val>
                                        </p:tav>
                                        <p:tav tm="100000">
                                          <p:val>
                                            <p:strVal val="#ppt_h"/>
                                          </p:val>
                                        </p:tav>
                                      </p:tavLst>
                                    </p:anim>
                                    <p:animEffect transition="in" filter="fade">
                                      <p:cBhvr>
                                        <p:cTn id="11" dur="1000"/>
                                        <p:tgtEl>
                                          <p:spTgt spid="36"/>
                                        </p:tgtEl>
                                      </p:cBhvr>
                                    </p:animEffect>
                                  </p:childTnLst>
                                </p:cTn>
                              </p:par>
                              <p:par>
                                <p:cTn id="12" presetID="55" presetClass="entr" presetSubtype="0" fill="hold" nodeType="withEffect">
                                  <p:stCondLst>
                                    <p:cond delay="0"/>
                                  </p:stCondLst>
                                  <p:childTnLst>
                                    <p:set>
                                      <p:cBhvr>
                                        <p:cTn id="13" dur="1" fill="hold">
                                          <p:stCondLst>
                                            <p:cond delay="0"/>
                                          </p:stCondLst>
                                        </p:cTn>
                                        <p:tgtEl>
                                          <p:spTgt spid="38"/>
                                        </p:tgtEl>
                                        <p:attrNameLst>
                                          <p:attrName>style.visibility</p:attrName>
                                        </p:attrNameLst>
                                      </p:cBhvr>
                                      <p:to>
                                        <p:strVal val="visible"/>
                                      </p:to>
                                    </p:set>
                                    <p:anim calcmode="lin" valueType="num">
                                      <p:cBhvr>
                                        <p:cTn id="14" dur="1000" fill="hold"/>
                                        <p:tgtEl>
                                          <p:spTgt spid="38"/>
                                        </p:tgtEl>
                                        <p:attrNameLst>
                                          <p:attrName>ppt_w</p:attrName>
                                        </p:attrNameLst>
                                      </p:cBhvr>
                                      <p:tavLst>
                                        <p:tav tm="0">
                                          <p:val>
                                            <p:strVal val="#ppt_w*0.70"/>
                                          </p:val>
                                        </p:tav>
                                        <p:tav tm="100000">
                                          <p:val>
                                            <p:strVal val="#ppt_w"/>
                                          </p:val>
                                        </p:tav>
                                      </p:tavLst>
                                    </p:anim>
                                    <p:anim calcmode="lin" valueType="num">
                                      <p:cBhvr>
                                        <p:cTn id="15" dur="1000" fill="hold"/>
                                        <p:tgtEl>
                                          <p:spTgt spid="38"/>
                                        </p:tgtEl>
                                        <p:attrNameLst>
                                          <p:attrName>ppt_h</p:attrName>
                                        </p:attrNameLst>
                                      </p:cBhvr>
                                      <p:tavLst>
                                        <p:tav tm="0">
                                          <p:val>
                                            <p:strVal val="#ppt_h"/>
                                          </p:val>
                                        </p:tav>
                                        <p:tav tm="100000">
                                          <p:val>
                                            <p:strVal val="#ppt_h"/>
                                          </p:val>
                                        </p:tav>
                                      </p:tavLst>
                                    </p:anim>
                                    <p:animEffect transition="in" filter="fade">
                                      <p:cBhvr>
                                        <p:cTn id="16" dur="1000"/>
                                        <p:tgtEl>
                                          <p:spTgt spid="38"/>
                                        </p:tgtEl>
                                      </p:cBhvr>
                                    </p:animEffect>
                                  </p:childTnLst>
                                </p:cTn>
                              </p:par>
                            </p:childTnLst>
                          </p:cTn>
                        </p:par>
                        <p:par>
                          <p:cTn id="17" fill="hold">
                            <p:stCondLst>
                              <p:cond delay="1000"/>
                            </p:stCondLst>
                            <p:childTnLst>
                              <p:par>
                                <p:cTn id="18" presetID="10" presetClass="entr" presetSubtype="0" fill="hold" grpId="0" nodeType="afterEffect">
                                  <p:stCondLst>
                                    <p:cond delay="1000"/>
                                  </p:stCondLst>
                                  <p:childTnLst>
                                    <p:set>
                                      <p:cBhvr>
                                        <p:cTn id="19" dur="1" fill="hold">
                                          <p:stCondLst>
                                            <p:cond delay="0"/>
                                          </p:stCondLst>
                                        </p:cTn>
                                        <p:tgtEl>
                                          <p:spTgt spid="40"/>
                                        </p:tgtEl>
                                        <p:attrNameLst>
                                          <p:attrName>style.visibility</p:attrName>
                                        </p:attrNameLst>
                                      </p:cBhvr>
                                      <p:to>
                                        <p:strVal val="visible"/>
                                      </p:to>
                                    </p:set>
                                    <p:animEffect transition="in" filter="fade">
                                      <p:cBhvr>
                                        <p:cTn id="20" dur="500"/>
                                        <p:tgtEl>
                                          <p:spTgt spid="4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55"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700" fill="hold"/>
                                        <p:tgtEl>
                                          <p:spTgt spid="30"/>
                                        </p:tgtEl>
                                        <p:attrNameLst>
                                          <p:attrName>ppt_w</p:attrName>
                                        </p:attrNameLst>
                                      </p:cBhvr>
                                      <p:tavLst>
                                        <p:tav tm="0">
                                          <p:val>
                                            <p:strVal val="#ppt_w*0.70"/>
                                          </p:val>
                                        </p:tav>
                                        <p:tav tm="100000">
                                          <p:val>
                                            <p:strVal val="#ppt_w"/>
                                          </p:val>
                                        </p:tav>
                                      </p:tavLst>
                                    </p:anim>
                                    <p:anim calcmode="lin" valueType="num">
                                      <p:cBhvr>
                                        <p:cTn id="28" dur="700" fill="hold"/>
                                        <p:tgtEl>
                                          <p:spTgt spid="30"/>
                                        </p:tgtEl>
                                        <p:attrNameLst>
                                          <p:attrName>ppt_h</p:attrName>
                                        </p:attrNameLst>
                                      </p:cBhvr>
                                      <p:tavLst>
                                        <p:tav tm="0">
                                          <p:val>
                                            <p:strVal val="#ppt_h"/>
                                          </p:val>
                                        </p:tav>
                                        <p:tav tm="100000">
                                          <p:val>
                                            <p:strVal val="#ppt_h"/>
                                          </p:val>
                                        </p:tav>
                                      </p:tavLst>
                                    </p:anim>
                                    <p:animEffect transition="in" filter="fade">
                                      <p:cBhvr>
                                        <p:cTn id="29" dur="700"/>
                                        <p:tgtEl>
                                          <p:spTgt spid="30"/>
                                        </p:tgtEl>
                                      </p:cBhvr>
                                    </p:animEffect>
                                  </p:childTnLst>
                                </p:cTn>
                              </p:par>
                              <p:par>
                                <p:cTn id="30" presetID="55" presetClass="entr" presetSubtype="0" fill="hold" nodeType="with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700" fill="hold"/>
                                        <p:tgtEl>
                                          <p:spTgt spid="34"/>
                                        </p:tgtEl>
                                        <p:attrNameLst>
                                          <p:attrName>ppt_w</p:attrName>
                                        </p:attrNameLst>
                                      </p:cBhvr>
                                      <p:tavLst>
                                        <p:tav tm="0">
                                          <p:val>
                                            <p:strVal val="#ppt_w*0.70"/>
                                          </p:val>
                                        </p:tav>
                                        <p:tav tm="100000">
                                          <p:val>
                                            <p:strVal val="#ppt_w"/>
                                          </p:val>
                                        </p:tav>
                                      </p:tavLst>
                                    </p:anim>
                                    <p:anim calcmode="lin" valueType="num">
                                      <p:cBhvr>
                                        <p:cTn id="33" dur="700" fill="hold"/>
                                        <p:tgtEl>
                                          <p:spTgt spid="34"/>
                                        </p:tgtEl>
                                        <p:attrNameLst>
                                          <p:attrName>ppt_h</p:attrName>
                                        </p:attrNameLst>
                                      </p:cBhvr>
                                      <p:tavLst>
                                        <p:tav tm="0">
                                          <p:val>
                                            <p:strVal val="#ppt_h"/>
                                          </p:val>
                                        </p:tav>
                                        <p:tav tm="100000">
                                          <p:val>
                                            <p:strVal val="#ppt_h"/>
                                          </p:val>
                                        </p:tav>
                                      </p:tavLst>
                                    </p:anim>
                                    <p:animEffect transition="in" filter="fade">
                                      <p:cBhvr>
                                        <p:cTn id="34" dur="700"/>
                                        <p:tgtEl>
                                          <p:spTgt spid="3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500"/>
                                        <p:tgtEl>
                                          <p:spTgt spid="39"/>
                                        </p:tgtEl>
                                      </p:cBhvr>
                                    </p:animEffect>
                                  </p:childTnLst>
                                </p:cTn>
                              </p:par>
                            </p:childTnLst>
                          </p:cTn>
                        </p:par>
                        <p:par>
                          <p:cTn id="40" fill="hold">
                            <p:stCondLst>
                              <p:cond delay="500"/>
                            </p:stCondLst>
                            <p:childTnLst>
                              <p:par>
                                <p:cTn id="41" presetID="56" presetClass="path" presetSubtype="0" accel="50000" decel="50000" fill="hold" grpId="1" nodeType="afterEffect">
                                  <p:stCondLst>
                                    <p:cond delay="2000"/>
                                  </p:stCondLst>
                                  <p:childTnLst>
                                    <p:animMotion origin="layout" path="M 2.77778E-6 -4.07407E-6 L 0.18628 -0.23356 " pathEditMode="relative" rAng="0" ptsTypes="AA">
                                      <p:cBhvr>
                                        <p:cTn id="42" dur="2900" fill="hold"/>
                                        <p:tgtEl>
                                          <p:spTgt spid="40"/>
                                        </p:tgtEl>
                                        <p:attrNameLst>
                                          <p:attrName>ppt_x</p:attrName>
                                          <p:attrName>ppt_y</p:attrName>
                                        </p:attrNameLst>
                                      </p:cBhvr>
                                      <p:rCtr x="9306" y="-1169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P spid="39" grpId="0" animBg="1"/>
      <p:bldP spid="40" grpId="0"/>
      <p:bldP spid="4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930A9BC6-4D08-4318-89FE-0992218292F6}"/>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2268000" y="1440000"/>
            <a:ext cx="6876000" cy="4608000"/>
          </a:xfrm>
          <a:prstGeom prst="rect">
            <a:avLst/>
          </a:prstGeom>
        </p:spPr>
      </p:pic>
      <p:sp>
        <p:nvSpPr>
          <p:cNvPr id="10243" name="Titre 1">
            <a:extLst>
              <a:ext uri="{FF2B5EF4-FFF2-40B4-BE49-F238E27FC236}">
                <a16:creationId xmlns:a16="http://schemas.microsoft.com/office/drawing/2014/main" id="{F11AE8C3-8F47-4794-92F2-07CF4F0D44C7}"/>
              </a:ext>
            </a:extLst>
          </p:cNvPr>
          <p:cNvSpPr>
            <a:spLocks noGrp="1"/>
          </p:cNvSpPr>
          <p:nvPr>
            <p:ph type="ctrTitle"/>
          </p:nvPr>
        </p:nvSpPr>
        <p:spPr>
          <a:xfrm>
            <a:off x="0" y="0"/>
            <a:ext cx="9144000" cy="648000"/>
          </a:xfrm>
          <a:solidFill>
            <a:schemeClr val="tx1">
              <a:lumMod val="65000"/>
              <a:lumOff val="35000"/>
            </a:schemeClr>
          </a:solidFill>
        </p:spPr>
        <p:txBody>
          <a:bodyPr/>
          <a:lstStyle/>
          <a:p>
            <a:pPr eaLnBrk="1" hangingPunct="1"/>
            <a:r>
              <a:rPr lang="fr-FR" altLang="fr-FR" sz="3600" b="1" dirty="0">
                <a:solidFill>
                  <a:schemeClr val="bg1"/>
                </a:solidFill>
              </a:rPr>
              <a:t>L’équilibre de marché</a:t>
            </a:r>
          </a:p>
        </p:txBody>
      </p:sp>
      <p:cxnSp>
        <p:nvCxnSpPr>
          <p:cNvPr id="18" name="Connecteur droit avec flèche 17">
            <a:extLst>
              <a:ext uri="{FF2B5EF4-FFF2-40B4-BE49-F238E27FC236}">
                <a16:creationId xmlns:a16="http://schemas.microsoft.com/office/drawing/2014/main" id="{1BDC9EBC-9F45-4FE2-A770-34FF522AD474}"/>
              </a:ext>
            </a:extLst>
          </p:cNvPr>
          <p:cNvCxnSpPr>
            <a:cxnSpLocks/>
          </p:cNvCxnSpPr>
          <p:nvPr/>
        </p:nvCxnSpPr>
        <p:spPr>
          <a:xfrm flipH="1">
            <a:off x="2772002" y="3650400"/>
            <a:ext cx="253696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id="{4B10ED16-3824-4F30-B160-BB4177733316}"/>
              </a:ext>
            </a:extLst>
          </p:cNvPr>
          <p:cNvCxnSpPr>
            <a:cxnSpLocks/>
          </p:cNvCxnSpPr>
          <p:nvPr/>
        </p:nvCxnSpPr>
        <p:spPr>
          <a:xfrm>
            <a:off x="5308962" y="3650400"/>
            <a:ext cx="0" cy="18761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ZoneTexte 23">
            <a:extLst>
              <a:ext uri="{FF2B5EF4-FFF2-40B4-BE49-F238E27FC236}">
                <a16:creationId xmlns:a16="http://schemas.microsoft.com/office/drawing/2014/main" id="{B247E913-9CC0-4F34-8FD7-013C6B3F83CE}"/>
              </a:ext>
            </a:extLst>
          </p:cNvPr>
          <p:cNvSpPr txBox="1">
            <a:spLocks noChangeArrowheads="1"/>
          </p:cNvSpPr>
          <p:nvPr/>
        </p:nvSpPr>
        <p:spPr bwMode="auto">
          <a:xfrm>
            <a:off x="552888" y="3212976"/>
            <a:ext cx="1545863" cy="81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latin typeface="Arial" panose="020B0604020202020204" pitchFamily="34" charset="0"/>
              </a:rPr>
              <a:t>2,5 euros</a:t>
            </a:r>
          </a:p>
          <a:p>
            <a:pPr algn="ctr" eaLnBrk="1" hangingPunct="1">
              <a:spcBef>
                <a:spcPct val="0"/>
              </a:spcBef>
              <a:buFontTx/>
              <a:buNone/>
            </a:pPr>
            <a:r>
              <a:rPr lang="fr-FR" altLang="fr-FR" sz="1600" b="1" dirty="0">
                <a:latin typeface="Arial" panose="020B0604020202020204" pitchFamily="34" charset="0"/>
              </a:rPr>
              <a:t>=</a:t>
            </a:r>
          </a:p>
          <a:p>
            <a:pPr algn="ctr" eaLnBrk="1" hangingPunct="1">
              <a:spcBef>
                <a:spcPct val="0"/>
              </a:spcBef>
              <a:buFontTx/>
              <a:buNone/>
            </a:pPr>
            <a:r>
              <a:rPr lang="fr-FR" altLang="fr-FR" sz="1600" b="1" dirty="0">
                <a:latin typeface="Arial" panose="020B0604020202020204" pitchFamily="34" charset="0"/>
              </a:rPr>
              <a:t>prix d’équilibre</a:t>
            </a:r>
          </a:p>
        </p:txBody>
      </p:sp>
      <p:sp>
        <p:nvSpPr>
          <p:cNvPr id="25" name="ZoneTexte 24">
            <a:extLst>
              <a:ext uri="{FF2B5EF4-FFF2-40B4-BE49-F238E27FC236}">
                <a16:creationId xmlns:a16="http://schemas.microsoft.com/office/drawing/2014/main" id="{0C6E7E25-3B09-4B36-8273-52A55A3C19E6}"/>
              </a:ext>
            </a:extLst>
          </p:cNvPr>
          <p:cNvSpPr txBox="1">
            <a:spLocks noChangeArrowheads="1"/>
          </p:cNvSpPr>
          <p:nvPr/>
        </p:nvSpPr>
        <p:spPr bwMode="auto">
          <a:xfrm>
            <a:off x="3432584" y="6213291"/>
            <a:ext cx="4200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latin typeface="Arial" panose="020B0604020202020204" pitchFamily="34" charset="0"/>
              </a:rPr>
              <a:t>66 millions de kilos = quantité d’équilibre</a:t>
            </a:r>
          </a:p>
        </p:txBody>
      </p:sp>
      <p:sp>
        <p:nvSpPr>
          <p:cNvPr id="10250" name="ZoneTexte 3">
            <a:extLst>
              <a:ext uri="{FF2B5EF4-FFF2-40B4-BE49-F238E27FC236}">
                <a16:creationId xmlns:a16="http://schemas.microsoft.com/office/drawing/2014/main" id="{6582E62A-CEE0-4E38-BE46-34B1E5C49954}"/>
              </a:ext>
            </a:extLst>
          </p:cNvPr>
          <p:cNvSpPr txBox="1">
            <a:spLocks noChangeArrowheads="1"/>
          </p:cNvSpPr>
          <p:nvPr/>
        </p:nvSpPr>
        <p:spPr bwMode="auto">
          <a:xfrm>
            <a:off x="7199313" y="1547813"/>
            <a:ext cx="658813"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rgbClr val="FF0000"/>
                </a:solidFill>
                <a:latin typeface="Arial" panose="020B0604020202020204" pitchFamily="34" charset="0"/>
              </a:rPr>
              <a:t>Offre</a:t>
            </a:r>
          </a:p>
        </p:txBody>
      </p:sp>
      <p:sp>
        <p:nvSpPr>
          <p:cNvPr id="10251" name="ZoneTexte 15">
            <a:extLst>
              <a:ext uri="{FF2B5EF4-FFF2-40B4-BE49-F238E27FC236}">
                <a16:creationId xmlns:a16="http://schemas.microsoft.com/office/drawing/2014/main" id="{AAEF1173-88AA-4174-A632-5473B2FAA05B}"/>
              </a:ext>
            </a:extLst>
          </p:cNvPr>
          <p:cNvSpPr txBox="1">
            <a:spLocks noChangeArrowheads="1"/>
          </p:cNvSpPr>
          <p:nvPr/>
        </p:nvSpPr>
        <p:spPr bwMode="auto">
          <a:xfrm>
            <a:off x="7043094" y="4913133"/>
            <a:ext cx="1180030"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tx2"/>
                </a:solidFill>
                <a:latin typeface="Arial" panose="020B0604020202020204" pitchFamily="34" charset="0"/>
              </a:rPr>
              <a:t>Demande</a:t>
            </a:r>
          </a:p>
        </p:txBody>
      </p:sp>
      <p:cxnSp>
        <p:nvCxnSpPr>
          <p:cNvPr id="16" name="Connecteur droit 15">
            <a:extLst>
              <a:ext uri="{FF2B5EF4-FFF2-40B4-BE49-F238E27FC236}">
                <a16:creationId xmlns:a16="http://schemas.microsoft.com/office/drawing/2014/main" id="{65709CE6-0D5E-49EC-AD64-88577015A8AA}"/>
              </a:ext>
            </a:extLst>
          </p:cNvPr>
          <p:cNvCxnSpPr>
            <a:cxnSpLocks/>
          </p:cNvCxnSpPr>
          <p:nvPr/>
        </p:nvCxnSpPr>
        <p:spPr>
          <a:xfrm>
            <a:off x="3528000" y="1990429"/>
            <a:ext cx="3600400" cy="3318444"/>
          </a:xfrm>
          <a:prstGeom prst="line">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F0246A37-9A2D-4ADC-B953-C9AEDEB158B6}"/>
              </a:ext>
            </a:extLst>
          </p:cNvPr>
          <p:cNvCxnSpPr>
            <a:cxnSpLocks/>
          </p:cNvCxnSpPr>
          <p:nvPr/>
        </p:nvCxnSpPr>
        <p:spPr>
          <a:xfrm flipV="1">
            <a:off x="3535200" y="1898582"/>
            <a:ext cx="3665014" cy="3384378"/>
          </a:xfrm>
          <a:prstGeom prst="line">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12" name="Rectangle : coins arrondis 11">
            <a:extLst>
              <a:ext uri="{FF2B5EF4-FFF2-40B4-BE49-F238E27FC236}">
                <a16:creationId xmlns:a16="http://schemas.microsoft.com/office/drawing/2014/main" id="{9F039C86-1B75-4504-9DC6-35ACB17F892F}"/>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5"/>
              </a:rPr>
              <a:t>François Debesson</a:t>
            </a:r>
            <a:endParaRPr lang="fr-FR" sz="1200" dirty="0">
              <a:solidFill>
                <a:schemeClr val="tx1"/>
              </a:solidFill>
            </a:endParaRPr>
          </a:p>
          <a:p>
            <a:pPr algn="ctr"/>
            <a:endParaRPr lang="fr-FR"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1124"/>
    </mc:Choice>
    <mc:Fallback xmlns="">
      <p:transition spd="slow" advTm="1112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55"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800" fill="hold"/>
                                        <p:tgtEl>
                                          <p:spTgt spid="18"/>
                                        </p:tgtEl>
                                        <p:attrNameLst>
                                          <p:attrName>ppt_w</p:attrName>
                                        </p:attrNameLst>
                                      </p:cBhvr>
                                      <p:tavLst>
                                        <p:tav tm="0">
                                          <p:val>
                                            <p:strVal val="#ppt_w*0.70"/>
                                          </p:val>
                                        </p:tav>
                                        <p:tav tm="100000">
                                          <p:val>
                                            <p:strVal val="#ppt_w"/>
                                          </p:val>
                                        </p:tav>
                                      </p:tavLst>
                                    </p:anim>
                                    <p:anim calcmode="lin" valueType="num">
                                      <p:cBhvr>
                                        <p:cTn id="12" dur="1800" fill="hold"/>
                                        <p:tgtEl>
                                          <p:spTgt spid="18"/>
                                        </p:tgtEl>
                                        <p:attrNameLst>
                                          <p:attrName>ppt_h</p:attrName>
                                        </p:attrNameLst>
                                      </p:cBhvr>
                                      <p:tavLst>
                                        <p:tav tm="0">
                                          <p:val>
                                            <p:strVal val="#ppt_h"/>
                                          </p:val>
                                        </p:tav>
                                        <p:tav tm="100000">
                                          <p:val>
                                            <p:strVal val="#ppt_h"/>
                                          </p:val>
                                        </p:tav>
                                      </p:tavLst>
                                    </p:anim>
                                    <p:animEffect transition="in" filter="fade">
                                      <p:cBhvr>
                                        <p:cTn id="13" dur="1800"/>
                                        <p:tgtEl>
                                          <p:spTgt spid="18"/>
                                        </p:tgtEl>
                                      </p:cBhvr>
                                    </p:animEffect>
                                  </p:childTnLst>
                                </p:cTn>
                              </p:par>
                              <p:par>
                                <p:cTn id="14" presetID="55" presetClass="entr" presetSubtype="0"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 calcmode="lin" valueType="num">
                                      <p:cBhvr>
                                        <p:cTn id="16" dur="3200" fill="hold"/>
                                        <p:tgtEl>
                                          <p:spTgt spid="21"/>
                                        </p:tgtEl>
                                        <p:attrNameLst>
                                          <p:attrName>ppt_w</p:attrName>
                                        </p:attrNameLst>
                                      </p:cBhvr>
                                      <p:tavLst>
                                        <p:tav tm="0">
                                          <p:val>
                                            <p:strVal val="#ppt_w*0.70"/>
                                          </p:val>
                                        </p:tav>
                                        <p:tav tm="100000">
                                          <p:val>
                                            <p:strVal val="#ppt_w"/>
                                          </p:val>
                                        </p:tav>
                                      </p:tavLst>
                                    </p:anim>
                                    <p:anim calcmode="lin" valueType="num">
                                      <p:cBhvr>
                                        <p:cTn id="17" dur="3200" fill="hold"/>
                                        <p:tgtEl>
                                          <p:spTgt spid="21"/>
                                        </p:tgtEl>
                                        <p:attrNameLst>
                                          <p:attrName>ppt_h</p:attrName>
                                        </p:attrNameLst>
                                      </p:cBhvr>
                                      <p:tavLst>
                                        <p:tav tm="0">
                                          <p:val>
                                            <p:strVal val="#ppt_h"/>
                                          </p:val>
                                        </p:tav>
                                        <p:tav tm="100000">
                                          <p:val>
                                            <p:strVal val="#ppt_h"/>
                                          </p:val>
                                        </p:tav>
                                      </p:tavLst>
                                    </p:anim>
                                    <p:animEffect transition="in" filter="fade">
                                      <p:cBhvr>
                                        <p:cTn id="18" dur="32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a:extLst>
              <a:ext uri="{FF2B5EF4-FFF2-40B4-BE49-F238E27FC236}">
                <a16:creationId xmlns:a16="http://schemas.microsoft.com/office/drawing/2014/main" id="{6641FDD0-2215-4391-B729-D5D5AB0A9F97}"/>
              </a:ext>
            </a:extLst>
          </p:cNvPr>
          <p:cNvSpPr>
            <a:spLocks noGrp="1"/>
          </p:cNvSpPr>
          <p:nvPr>
            <p:ph type="ctrTitle"/>
          </p:nvPr>
        </p:nvSpPr>
        <p:spPr>
          <a:xfrm>
            <a:off x="0" y="0"/>
            <a:ext cx="9144000" cy="648000"/>
          </a:xfrm>
          <a:solidFill>
            <a:schemeClr val="tx1">
              <a:lumMod val="65000"/>
              <a:lumOff val="35000"/>
            </a:schemeClr>
          </a:solidFill>
        </p:spPr>
        <p:txBody>
          <a:bodyPr lIns="36000" tIns="36000" rIns="36000" bIns="36000"/>
          <a:lstStyle/>
          <a:p>
            <a:pPr eaLnBrk="1" hangingPunct="1"/>
            <a:r>
              <a:rPr lang="fr-FR" altLang="fr-FR" sz="3000" b="1" dirty="0">
                <a:solidFill>
                  <a:prstClr val="white"/>
                </a:solidFill>
              </a:rPr>
              <a:t>Les effets d’une subvention à la production sur l’équilibre</a:t>
            </a:r>
            <a:endParaRPr lang="fr-FR" altLang="fr-FR" sz="3600" b="1" dirty="0">
              <a:solidFill>
                <a:schemeClr val="bg1"/>
              </a:solidFill>
            </a:endParaRPr>
          </a:p>
        </p:txBody>
      </p:sp>
      <p:sp>
        <p:nvSpPr>
          <p:cNvPr id="11267" name="Sous-titre 2">
            <a:extLst>
              <a:ext uri="{FF2B5EF4-FFF2-40B4-BE49-F238E27FC236}">
                <a16:creationId xmlns:a16="http://schemas.microsoft.com/office/drawing/2014/main" id="{ECFC4834-873E-4F04-A1F2-80701C6147F2}"/>
              </a:ext>
            </a:extLst>
          </p:cNvPr>
          <p:cNvSpPr>
            <a:spLocks noGrp="1"/>
          </p:cNvSpPr>
          <p:nvPr>
            <p:ph type="subTitle" idx="1"/>
          </p:nvPr>
        </p:nvSpPr>
        <p:spPr>
          <a:xfrm>
            <a:off x="250825" y="1268413"/>
            <a:ext cx="4249738" cy="4874018"/>
          </a:xfrm>
        </p:spPr>
        <p:txBody>
          <a:bodyPr lIns="36000" tIns="36000" rIns="36000" bIns="36000">
            <a:spAutoFit/>
          </a:bodyPr>
          <a:lstStyle/>
          <a:p>
            <a:pPr algn="just" eaLnBrk="1" hangingPunct="1"/>
            <a:r>
              <a:rPr lang="fr-FR" altLang="fr-FR" sz="2000" b="1" dirty="0">
                <a:solidFill>
                  <a:schemeClr val="tx1"/>
                </a:solidFill>
              </a:rPr>
              <a:t>Imaginons qu’au 1</a:t>
            </a:r>
            <a:r>
              <a:rPr lang="fr-FR" altLang="fr-FR" sz="2000" b="1" baseline="30000" dirty="0">
                <a:solidFill>
                  <a:schemeClr val="tx1"/>
                </a:solidFill>
              </a:rPr>
              <a:t>er</a:t>
            </a:r>
            <a:r>
              <a:rPr lang="fr-FR" altLang="fr-FR" sz="2000" b="1" dirty="0">
                <a:solidFill>
                  <a:schemeClr val="tx1"/>
                </a:solidFill>
              </a:rPr>
              <a:t> janvier le gouvernement décide de verser aux producteurs de kiwi une subvention pour chaque kilo de kiwi vendu.</a:t>
            </a:r>
          </a:p>
          <a:p>
            <a:pPr algn="just" eaLnBrk="1" hangingPunct="1"/>
            <a:r>
              <a:rPr lang="fr-FR" altLang="fr-FR" sz="2000" b="1" dirty="0">
                <a:solidFill>
                  <a:schemeClr val="tx1"/>
                </a:solidFill>
              </a:rPr>
              <a:t>Comment cette subvention affecte-t-elle l’équilibre du marché ?</a:t>
            </a:r>
          </a:p>
          <a:p>
            <a:pPr algn="just" eaLnBrk="1" hangingPunct="1"/>
            <a:r>
              <a:rPr lang="fr-FR" altLang="fr-FR" sz="2000" b="1" dirty="0">
                <a:solidFill>
                  <a:schemeClr val="tx1"/>
                </a:solidFill>
              </a:rPr>
              <a:t> Pour un même prix de marché, la subvention réduit le coût de production de kiwi ce qui pousse les offreurs à offrir une quantité supérieure à tous niveaux de prix.</a:t>
            </a:r>
          </a:p>
          <a:p>
            <a:pPr algn="just" eaLnBrk="1" hangingPunct="1"/>
            <a:r>
              <a:rPr lang="fr-FR" altLang="fr-FR" sz="2000" b="1" dirty="0">
                <a:solidFill>
                  <a:schemeClr val="tx1"/>
                </a:solidFill>
              </a:rPr>
              <a:t> En 2020, l'offre de kiwis français proposée aux consommateurs se répartirait alors selon les données du tableau.</a:t>
            </a:r>
          </a:p>
        </p:txBody>
      </p:sp>
      <p:graphicFrame>
        <p:nvGraphicFramePr>
          <p:cNvPr id="4" name="Tableau 3">
            <a:extLst>
              <a:ext uri="{FF2B5EF4-FFF2-40B4-BE49-F238E27FC236}">
                <a16:creationId xmlns:a16="http://schemas.microsoft.com/office/drawing/2014/main" id="{41F0BF4B-9918-4CEB-A983-BCC6A04B2EA9}"/>
              </a:ext>
            </a:extLst>
          </p:cNvPr>
          <p:cNvGraphicFramePr>
            <a:graphicFrameLocks noGrp="1"/>
          </p:cNvGraphicFramePr>
          <p:nvPr>
            <p:extLst>
              <p:ext uri="{D42A27DB-BD31-4B8C-83A1-F6EECF244321}">
                <p14:modId xmlns:p14="http://schemas.microsoft.com/office/powerpoint/2010/main" val="3497961571"/>
              </p:ext>
            </p:extLst>
          </p:nvPr>
        </p:nvGraphicFramePr>
        <p:xfrm>
          <a:off x="4643438" y="1268413"/>
          <a:ext cx="4271962" cy="5045075"/>
        </p:xfrm>
        <a:graphic>
          <a:graphicData uri="http://schemas.openxmlformats.org/drawingml/2006/table">
            <a:tbl>
              <a:tblPr/>
              <a:tblGrid>
                <a:gridCol w="2136775">
                  <a:extLst>
                    <a:ext uri="{9D8B030D-6E8A-4147-A177-3AD203B41FA5}">
                      <a16:colId xmlns:a16="http://schemas.microsoft.com/office/drawing/2014/main" val="20000"/>
                    </a:ext>
                  </a:extLst>
                </a:gridCol>
                <a:gridCol w="2135187">
                  <a:extLst>
                    <a:ext uri="{9D8B030D-6E8A-4147-A177-3AD203B41FA5}">
                      <a16:colId xmlns:a16="http://schemas.microsoft.com/office/drawing/2014/main" val="20001"/>
                    </a:ext>
                  </a:extLst>
                </a:gridCol>
              </a:tblGrid>
              <a:tr h="7207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chemeClr val="tx1"/>
                          </a:solidFill>
                          <a:effectLst/>
                          <a:latin typeface="Calibri" pitchFamily="34" charset="0"/>
                          <a:cs typeface="Arial" charset="0"/>
                        </a:rPr>
                        <a:t>La répartition de l’offre selon le prix en 2020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0"/>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Prix d’un kilogramme de kiwi</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(en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Quantité offerte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(en millions de kilos/an)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84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2,75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 name="Rectangle : coins arrondis 4">
            <a:extLst>
              <a:ext uri="{FF2B5EF4-FFF2-40B4-BE49-F238E27FC236}">
                <a16:creationId xmlns:a16="http://schemas.microsoft.com/office/drawing/2014/main" id="{C507CA32-7A93-4ACD-9DD3-151AFEACC757}"/>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advTm="14363"/>
    </mc:Choice>
    <mc:Fallback xmlns="">
      <p:transition spd="slow" advTm="14363"/>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5.3|5.2"/>
</p:tagLst>
</file>

<file path=ppt/tags/tag2.xml><?xml version="1.0" encoding="utf-8"?>
<p:tagLst xmlns:a="http://schemas.openxmlformats.org/drawingml/2006/main" xmlns:r="http://schemas.openxmlformats.org/officeDocument/2006/relationships" xmlns:p="http://schemas.openxmlformats.org/presentationml/2006/main">
  <p:tag name="TIMING" val="|5|5.3|5.3"/>
</p:tagLst>
</file>

<file path=ppt/tags/tag3.xml><?xml version="1.0" encoding="utf-8"?>
<p:tagLst xmlns:a="http://schemas.openxmlformats.org/drawingml/2006/main" xmlns:r="http://schemas.openxmlformats.org/officeDocument/2006/relationships" xmlns:p="http://schemas.openxmlformats.org/presentationml/2006/main">
  <p:tag name="TIMING" val="|4.9"/>
</p:tagLst>
</file>

<file path=ppt/tags/tag4.xml><?xml version="1.0" encoding="utf-8"?>
<p:tagLst xmlns:a="http://schemas.openxmlformats.org/drawingml/2006/main" xmlns:r="http://schemas.openxmlformats.org/officeDocument/2006/relationships" xmlns:p="http://schemas.openxmlformats.org/presentationml/2006/main">
  <p:tag name="TIMING" val="|5.4|14.9|10"/>
</p:tagLst>
</file>

<file path=ppt/tags/tag5.xml><?xml version="1.0" encoding="utf-8"?>
<p:tagLst xmlns:a="http://schemas.openxmlformats.org/drawingml/2006/main" xmlns:r="http://schemas.openxmlformats.org/officeDocument/2006/relationships" xmlns:p="http://schemas.openxmlformats.org/presentationml/2006/main">
  <p:tag name="TIMING" val="|5.3|10|10"/>
</p:tagLst>
</file>

<file path=ppt/tags/tag6.xml><?xml version="1.0" encoding="utf-8"?>
<p:tagLst xmlns:a="http://schemas.openxmlformats.org/drawingml/2006/main" xmlns:r="http://schemas.openxmlformats.org/officeDocument/2006/relationships" xmlns:p="http://schemas.openxmlformats.org/presentationml/2006/main">
  <p:tag name="TIMING" val="|7.8|7.6"/>
</p:tagLst>
</file>

<file path=ppt/tags/tag7.xml><?xml version="1.0" encoding="utf-8"?>
<p:tagLst xmlns:a="http://schemas.openxmlformats.org/drawingml/2006/main" xmlns:r="http://schemas.openxmlformats.org/officeDocument/2006/relationships" xmlns:p="http://schemas.openxmlformats.org/presentationml/2006/main">
  <p:tag name="TIMING" val="|5.7|9.7|9.9"/>
</p:tagLst>
</file>

<file path=ppt/tags/tag8.xml><?xml version="1.0" encoding="utf-8"?>
<p:tagLst xmlns:a="http://schemas.openxmlformats.org/drawingml/2006/main" xmlns:r="http://schemas.openxmlformats.org/officeDocument/2006/relationships" xmlns:p="http://schemas.openxmlformats.org/presentationml/2006/main">
  <p:tag name="TIMING" val="|4.6"/>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1889</TotalTime>
  <Words>1592</Words>
  <Application>Microsoft Office PowerPoint</Application>
  <PresentationFormat>Affichage à l'écran (4:3)</PresentationFormat>
  <Paragraphs>215</Paragraphs>
  <Slides>15</Slides>
  <Notes>15</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15</vt:i4>
      </vt:variant>
    </vt:vector>
  </HeadingPairs>
  <TitlesOfParts>
    <vt:vector size="18" baseType="lpstr">
      <vt:lpstr>Arial</vt:lpstr>
      <vt:lpstr>Calibri</vt:lpstr>
      <vt:lpstr>Thème Office</vt:lpstr>
      <vt:lpstr>Présentation PowerPoint</vt:lpstr>
      <vt:lpstr>Présentation PowerPoint</vt:lpstr>
      <vt:lpstr>Le marché en seconde et en première</vt:lpstr>
      <vt:lpstr>La demande de kiwis</vt:lpstr>
      <vt:lpstr>La droite de demande de kiwis</vt:lpstr>
      <vt:lpstr>L’offre de kiwis</vt:lpstr>
      <vt:lpstr>Présentation PowerPoint</vt:lpstr>
      <vt:lpstr>L’équilibre de marché</vt:lpstr>
      <vt:lpstr>Les effets d’une subvention à la production sur l’équilibre</vt:lpstr>
      <vt:lpstr>Les effets d’une subvention à la production sur l’équilibre</vt:lpstr>
      <vt:lpstr>Les effets d’une taxe à la consommation sur l’équilibre</vt:lpstr>
      <vt:lpstr>Les effets d’une taxe à la consommation sur l’équilibre</vt:lpstr>
      <vt:lpstr>Les effets d’une taxe à la consommation sur l’équilibre</vt:lpstr>
      <vt:lpstr>Les effets d’une taxe à la consommation sur l’équilibre</vt:lpstr>
      <vt:lpstr>Les effets d’une taxe à la consommation sur l’équilibre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François</dc:creator>
  <cp:lastModifiedBy>François Debesson</cp:lastModifiedBy>
  <cp:revision>218</cp:revision>
  <dcterms:created xsi:type="dcterms:W3CDTF">2010-10-25T12:57:40Z</dcterms:created>
  <dcterms:modified xsi:type="dcterms:W3CDTF">2019-09-13T15:30:56Z</dcterms:modified>
</cp:coreProperties>
</file>