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1" r:id="rId2"/>
    <p:sldId id="429" r:id="rId3"/>
    <p:sldId id="382" r:id="rId4"/>
    <p:sldId id="384" r:id="rId5"/>
    <p:sldId id="451" r:id="rId6"/>
    <p:sldId id="452" r:id="rId7"/>
    <p:sldId id="386" r:id="rId8"/>
    <p:sldId id="430" r:id="rId9"/>
    <p:sldId id="431" r:id="rId10"/>
    <p:sldId id="432" r:id="rId11"/>
    <p:sldId id="433" r:id="rId12"/>
    <p:sldId id="434" r:id="rId13"/>
    <p:sldId id="437" r:id="rId14"/>
    <p:sldId id="435" r:id="rId15"/>
    <p:sldId id="436" r:id="rId16"/>
    <p:sldId id="438" r:id="rId17"/>
    <p:sldId id="439" r:id="rId18"/>
    <p:sldId id="440" r:id="rId19"/>
    <p:sldId id="441" r:id="rId20"/>
    <p:sldId id="442" r:id="rId21"/>
    <p:sldId id="443" r:id="rId22"/>
    <p:sldId id="444" r:id="rId23"/>
    <p:sldId id="445" r:id="rId24"/>
    <p:sldId id="446" r:id="rId25"/>
    <p:sldId id="447" r:id="rId26"/>
    <p:sldId id="448" r:id="rId27"/>
    <p:sldId id="415" r:id="rId28"/>
    <p:sldId id="449" r:id="rId29"/>
    <p:sldId id="450" r:id="rId30"/>
    <p:sldId id="393" r:id="rId31"/>
    <p:sldId id="398"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61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2F6"/>
    <a:srgbClr val="CDACE6"/>
    <a:srgbClr val="E8D9F3"/>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7" autoAdjust="0"/>
    <p:restoredTop sz="95439" autoAdjust="0"/>
  </p:normalViewPr>
  <p:slideViewPr>
    <p:cSldViewPr showGuides="1">
      <p:cViewPr>
        <p:scale>
          <a:sx n="60" d="100"/>
          <a:sy n="60" d="100"/>
        </p:scale>
        <p:origin x="-816" y="-18"/>
      </p:cViewPr>
      <p:guideLst>
        <p:guide orient="horz" pos="2614"/>
        <p:guide pos="3840"/>
      </p:guideLst>
    </p:cSldViewPr>
  </p:slideViewPr>
  <p:notesTextViewPr>
    <p:cViewPr>
      <p:scale>
        <a:sx n="3" d="2"/>
        <a:sy n="3" d="2"/>
      </p:scale>
      <p:origin x="0" y="0"/>
    </p:cViewPr>
  </p:notesTextViewPr>
  <p:sorterViewPr>
    <p:cViewPr>
      <p:scale>
        <a:sx n="55" d="100"/>
        <a:sy n="55"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2F7262A-309C-4110-8BFC-C57D187EE0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063A322-BC0A-4BD2-8841-7934858B3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A6FAFA82-E7C2-463F-B44D-71E29ABDB172}"/>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5" name="Espace réservé du pied de page 4">
            <a:extLst>
              <a:ext uri="{FF2B5EF4-FFF2-40B4-BE49-F238E27FC236}">
                <a16:creationId xmlns:a16="http://schemas.microsoft.com/office/drawing/2014/main" xmlns="" id="{6AAB2BFC-B1DB-4CF5-BC34-DB0BC5E40CA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06C5EA82-3DA3-4A03-B86F-89932B20E3F5}"/>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316076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71001A-DE9D-404B-919A-CE9014BA0D6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8177E57F-1888-490B-A8A7-C596293D21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90AD4FD-6C86-4119-A392-329CE97C67BF}"/>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5" name="Espace réservé du pied de page 4">
            <a:extLst>
              <a:ext uri="{FF2B5EF4-FFF2-40B4-BE49-F238E27FC236}">
                <a16:creationId xmlns:a16="http://schemas.microsoft.com/office/drawing/2014/main" xmlns="" id="{BCEAD2F7-0619-48A7-AC30-2F536F8888A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E3F22F49-6134-43C1-836D-C8780E736782}"/>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433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E70E9B07-F472-4D3F-BDEF-62CB975208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6BC97879-5921-4D00-9C08-D3908453C99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E514030-65EE-4324-AB7D-8997684DEE5D}"/>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5" name="Espace réservé du pied de page 4">
            <a:extLst>
              <a:ext uri="{FF2B5EF4-FFF2-40B4-BE49-F238E27FC236}">
                <a16:creationId xmlns:a16="http://schemas.microsoft.com/office/drawing/2014/main" xmlns="" id="{E1E08E2F-FD4D-4A26-B05A-A0305E0D4CC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E05C27DF-72C0-4F85-A015-77293AA7303E}"/>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56337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903876-027B-43C2-8739-8EDDD6DFAC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22C7C05-24C1-4F47-8F4F-5453010292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40D9712-D805-4703-9FA7-34F0CF3D6196}"/>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5" name="Espace réservé du pied de page 4">
            <a:extLst>
              <a:ext uri="{FF2B5EF4-FFF2-40B4-BE49-F238E27FC236}">
                <a16:creationId xmlns:a16="http://schemas.microsoft.com/office/drawing/2014/main" xmlns="" id="{7D390B33-4B99-464E-A9A7-0A50BF8A3C1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7F629F1C-AA06-454B-B732-FE24D5D12686}"/>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411087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89CCC0-096C-4E65-9589-4EAA6CDAB5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0DDAF8E-3105-47B1-9A60-692E96249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A5C9D8B3-A49B-4D1F-8EEE-9CFC80441C86}"/>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5" name="Espace réservé du pied de page 4">
            <a:extLst>
              <a:ext uri="{FF2B5EF4-FFF2-40B4-BE49-F238E27FC236}">
                <a16:creationId xmlns:a16="http://schemas.microsoft.com/office/drawing/2014/main" xmlns="" id="{DC1B76A5-8DEF-4C46-B636-F6D9E722767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xmlns="" id="{B7705377-D01E-40D7-9244-D84C4E7F795E}"/>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36248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6279F7-808C-4330-957C-519C1302E1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E277426-5FAA-444C-B139-C2C1E0062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901AFBBB-1F93-48C2-933B-DF2FDB1EB2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8182C71A-6C8B-48F1-8AFB-E4050B19D535}"/>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6" name="Espace réservé du pied de page 5">
            <a:extLst>
              <a:ext uri="{FF2B5EF4-FFF2-40B4-BE49-F238E27FC236}">
                <a16:creationId xmlns:a16="http://schemas.microsoft.com/office/drawing/2014/main" xmlns="" id="{B1284A33-45A0-46FB-B041-2A829A5915C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xmlns="" id="{337CA5E8-4A42-4BB0-9B64-FC9127C423A2}"/>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31030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7A3E52-A138-48E1-B829-EB99A2E0846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41ADBA3-5310-4D81-865C-BA414BD31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E204EE2-DC9A-4044-B910-1EAEF1C6608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3D2DD860-F5A2-4AF7-9952-726628250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5CD51DFC-A049-4F8B-8850-CA6F8A92DA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25B94F81-4920-4156-A45A-5900A5B90259}"/>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8" name="Espace réservé du pied de page 7">
            <a:extLst>
              <a:ext uri="{FF2B5EF4-FFF2-40B4-BE49-F238E27FC236}">
                <a16:creationId xmlns:a16="http://schemas.microsoft.com/office/drawing/2014/main" xmlns="" id="{225A9CAE-1FEA-4E15-B77F-DDFDB9043504}"/>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xmlns="" id="{A1C122AD-4712-4654-9524-55E7ECDCBF77}"/>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57359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1B48EC-237C-4D58-8A9C-22A791D41C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2BC77FC6-EBDF-4569-8207-D25B712F8845}"/>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4" name="Espace réservé du pied de page 3">
            <a:extLst>
              <a:ext uri="{FF2B5EF4-FFF2-40B4-BE49-F238E27FC236}">
                <a16:creationId xmlns:a16="http://schemas.microsoft.com/office/drawing/2014/main" xmlns="" id="{26AB4F3E-95E4-4899-BC90-7DE11DD6F8AF}"/>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xmlns="" id="{CFCFAB30-4E60-4267-97F7-6EB49C69D7DD}"/>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323520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794A354D-D75C-42B4-8E1B-60EB0B2FD776}"/>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3" name="Espace réservé du pied de page 2">
            <a:extLst>
              <a:ext uri="{FF2B5EF4-FFF2-40B4-BE49-F238E27FC236}">
                <a16:creationId xmlns:a16="http://schemas.microsoft.com/office/drawing/2014/main" xmlns="" id="{B8DF29D6-FE1A-4CA1-A2C5-BBDAE1B33B63}"/>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xmlns="" id="{0885EED2-3646-4E39-887A-9CDFD97AD80A}"/>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83807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FDFD364-0EF0-4746-ABE2-8CCEF6D810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8949A7CC-B70F-4383-A46B-3EDB28EA0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12E6892A-EA8F-49B1-9B79-00DA87673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9FF2971-DF2B-45B2-81AB-0C178038B5A7}"/>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6" name="Espace réservé du pied de page 5">
            <a:extLst>
              <a:ext uri="{FF2B5EF4-FFF2-40B4-BE49-F238E27FC236}">
                <a16:creationId xmlns:a16="http://schemas.microsoft.com/office/drawing/2014/main" xmlns="" id="{C953353D-677D-4B0D-81C8-2952BD7935E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xmlns="" id="{9B359C68-6E74-4B31-BD97-D53ADEE44D39}"/>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09116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89F4D5-E206-4135-AC76-B98CE08A0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136A89E5-3A76-48CC-B42F-0FEA61B8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xmlns="" id="{E8FF17A7-C186-4A9F-9907-C873C82C3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501E682B-476D-4A8C-88DC-FCC8489CEDB4}"/>
              </a:ext>
            </a:extLst>
          </p:cNvPr>
          <p:cNvSpPr>
            <a:spLocks noGrp="1"/>
          </p:cNvSpPr>
          <p:nvPr>
            <p:ph type="dt" sz="half" idx="10"/>
          </p:nvPr>
        </p:nvSpPr>
        <p:spPr/>
        <p:txBody>
          <a:bodyPr/>
          <a:lstStyle/>
          <a:p>
            <a:fld id="{DC394D37-D1E6-490C-9D5F-99CF5CD89B0D}" type="datetimeFigureOut">
              <a:rPr lang="fr-FR" smtClean="0"/>
              <a:t>10/05/2019</a:t>
            </a:fld>
            <a:endParaRPr lang="fr-FR" dirty="0"/>
          </a:p>
        </p:txBody>
      </p:sp>
      <p:sp>
        <p:nvSpPr>
          <p:cNvPr id="6" name="Espace réservé du pied de page 5">
            <a:extLst>
              <a:ext uri="{FF2B5EF4-FFF2-40B4-BE49-F238E27FC236}">
                <a16:creationId xmlns:a16="http://schemas.microsoft.com/office/drawing/2014/main" xmlns="" id="{31149C68-8796-4D32-BCC7-FAAFF7DAD41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xmlns="" id="{D9FCB114-4A6A-4B54-B701-E8C5E53A4BBF}"/>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14445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1A4DC3E8-9DF7-4EB3-AB8D-61CF58FF2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0D3AF18A-A7B3-4927-8AED-A11E08E1F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21E3768-C682-4948-AA4B-0C59D3491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4D37-D1E6-490C-9D5F-99CF5CD89B0D}" type="datetimeFigureOut">
              <a:rPr lang="fr-FR" smtClean="0"/>
              <a:t>10/05/2019</a:t>
            </a:fld>
            <a:endParaRPr lang="fr-FR" dirty="0"/>
          </a:p>
        </p:txBody>
      </p:sp>
      <p:sp>
        <p:nvSpPr>
          <p:cNvPr id="5" name="Espace réservé du pied de page 4">
            <a:extLst>
              <a:ext uri="{FF2B5EF4-FFF2-40B4-BE49-F238E27FC236}">
                <a16:creationId xmlns:a16="http://schemas.microsoft.com/office/drawing/2014/main" xmlns="" id="{FD4B23CB-8A6F-4492-A10F-A83C97079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xmlns="" id="{D8DFAD21-5FEE-4579-B536-69B7A1AF1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B5CD7-D76F-42FB-BA9E-DC2198D39462}" type="slidenum">
              <a:rPr lang="fr-FR" smtClean="0"/>
              <a:t>‹N°›</a:t>
            </a:fld>
            <a:endParaRPr lang="fr-FR" dirty="0"/>
          </a:p>
        </p:txBody>
      </p:sp>
    </p:spTree>
    <p:extLst>
      <p:ext uri="{BB962C8B-B14F-4D97-AF65-F5344CB8AC3E}">
        <p14:creationId xmlns:p14="http://schemas.microsoft.com/office/powerpoint/2010/main" val="389956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1.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0.xml"/><Relationship Id="rId7"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hyperlink" Target="https://lyon2017.wordpress.com/2017/05/16/campagne-presidentielle-2017-lhegemonie-mediatique/" TargetMode="External"/><Relationship Id="rId5" Type="http://schemas.openxmlformats.org/officeDocument/2006/relationships/tags" Target="../tags/tag72.xml"/><Relationship Id="rId10" Type="http://schemas.openxmlformats.org/officeDocument/2006/relationships/hyperlink" Target="http://www.europarl.europa.eu/" TargetMode="External"/><Relationship Id="rId4" Type="http://schemas.openxmlformats.org/officeDocument/2006/relationships/tags" Target="../tags/tag71.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s://www.cairn.info/revue-politix-2012-4-page-99.htm" TargetMode="External"/><Relationship Id="rId3" Type="http://schemas.openxmlformats.org/officeDocument/2006/relationships/tags" Target="../tags/tag76.xml"/><Relationship Id="rId7"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_rels/slide14.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8.xml"/><Relationship Id="rId7"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hyperlink" Target="https://www.interieur.gouv.fr/Elections/Les-resultats/Presidentielles/elecresult__presidentielle-2017/(path)/presidentielle-2017/FE.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insee.fr/fr/statistiques/3138704" TargetMode="External"/><Relationship Id="rId3" Type="http://schemas.openxmlformats.org/officeDocument/2006/relationships/tags" Target="../tags/tag94.xml"/><Relationship Id="rId7"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slideLayout" Target="../slideLayouts/slideLayout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hyperlink" Target="https://hal-sciencespo.archives-ouvertes.fr/file/index/docid/1022076/filename/enquete-1133-5-les-variables-lourdes-en-sociologie-electorale.pdf" TargetMode="External"/><Relationship Id="rId3" Type="http://schemas.openxmlformats.org/officeDocument/2006/relationships/tags" Target="../tags/tag113.xml"/><Relationship Id="rId7" Type="http://schemas.openxmlformats.org/officeDocument/2006/relationships/slideLayout" Target="../slideLayouts/slideLayout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8" Type="http://schemas.openxmlformats.org/officeDocument/2006/relationships/hyperlink" Target="https://www.ipsos.com/sites/default/files/files-fr-fr/doc_associe/ipsos-sopra-steria_sociologie-des-electorats_23-avril-2017-21h.pdf" TargetMode="External"/><Relationship Id="rId3" Type="http://schemas.openxmlformats.org/officeDocument/2006/relationships/tags" Target="../tags/tag119.xml"/><Relationship Id="rId7"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s/_rels/slide21.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s>
</file>

<file path=ppt/slides/_rels/slide22.xml.rels><?xml version="1.0" encoding="UTF-8" standalone="yes"?>
<Relationships xmlns="http://schemas.openxmlformats.org/package/2006/relationships"><Relationship Id="rId8" Type="http://schemas.openxmlformats.org/officeDocument/2006/relationships/hyperlink" Target="https://www.cairn.info/revue-pouvoirs-2007-1-page-17.htm" TargetMode="External"/><Relationship Id="rId3" Type="http://schemas.openxmlformats.org/officeDocument/2006/relationships/tags" Target="../tags/tag131.xml"/><Relationship Id="rId7"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slideLayout" Target="../slideLayouts/slideLayout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hyperlink" Target="https://www.sciencespo.fr/research/cogito/home/les-media-font-ils-les-elections/" TargetMode="External"/><Relationship Id="rId3" Type="http://schemas.openxmlformats.org/officeDocument/2006/relationships/tags" Target="../tags/tag150.xml"/><Relationship Id="rId7"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s>
</file>

<file path=ppt/slides/_rels/slide26.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slideLayout" Target="../slideLayouts/slideLayout1.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s>
</file>

<file path=ppt/slides/_rels/slide27.xml.rels><?xml version="1.0" encoding="UTF-8" standalone="yes"?>
<Relationships xmlns="http://schemas.openxmlformats.org/package/2006/relationships"><Relationship Id="rId8" Type="http://schemas.openxmlformats.org/officeDocument/2006/relationships/hyperlink" Target="https://www.cairn.info/revue-francaise-de-sociologie-2016-1-page-17.htm" TargetMode="External"/><Relationship Id="rId3" Type="http://schemas.openxmlformats.org/officeDocument/2006/relationships/tags" Target="../tags/tag162.xml"/><Relationship Id="rId7" Type="http://schemas.openxmlformats.org/officeDocument/2006/relationships/slideLayout" Target="../slideLayouts/slideLayout1.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hyperlink" Target="https://msuweb.montclair.edu/~lebelp/PSC643IntPolEcon/DownsEcThDemocJPE1957.pdf" TargetMode="External"/><Relationship Id="rId5" Type="http://schemas.openxmlformats.org/officeDocument/2006/relationships/tags" Target="../tags/tag164.xml"/><Relationship Id="rId10" Type="http://schemas.openxmlformats.org/officeDocument/2006/relationships/hyperlink" Target="https://www.cairn.info/revue-politix-2012-4-page-99.htm" TargetMode="External"/><Relationship Id="rId4" Type="http://schemas.openxmlformats.org/officeDocument/2006/relationships/tags" Target="../tags/tag163.xml"/><Relationship Id="rId9" Type="http://schemas.openxmlformats.org/officeDocument/2006/relationships/hyperlink" Target="http://chairecitoyennete.com/toujours-pas-de-chrysanthemes-pour-les-variables-lourdes-de-la-participation-electoral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persee.fr/doc/rfsoc_0035-2969_1988_num_29_3_2536" TargetMode="External"/><Relationship Id="rId3" Type="http://schemas.openxmlformats.org/officeDocument/2006/relationships/tags" Target="../tags/tag168.xml"/><Relationship Id="rId7" Type="http://schemas.openxmlformats.org/officeDocument/2006/relationships/slideLayout" Target="../slideLayouts/slideLayout1.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hyperlink" Target="https://spire.sciencespo.fr/hdl:/2441/7o52iohb7k6srk09naa88gop3/resources/1985-01-michelat-25e2-2588-25bcon-determinations-socio-economiques.pdf" TargetMode="External"/><Relationship Id="rId5" Type="http://schemas.openxmlformats.org/officeDocument/2006/relationships/tags" Target="../tags/tag170.xml"/><Relationship Id="rId10" Type="http://schemas.openxmlformats.org/officeDocument/2006/relationships/hyperlink" Target="https://revue-pouvoirs.fr/IMG/pdf/120Pouvoirs_p43-55_L_abstention.pdf" TargetMode="External"/><Relationship Id="rId4" Type="http://schemas.openxmlformats.org/officeDocument/2006/relationships/tags" Target="../tags/tag169.xml"/><Relationship Id="rId9" Type="http://schemas.openxmlformats.org/officeDocument/2006/relationships/hyperlink" Target="https://journals.openedition.org/enquete/1133"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cairn.info/revue-francaise-de-science-politique-2004-4-page-533.htm" TargetMode="External"/><Relationship Id="rId3" Type="http://schemas.openxmlformats.org/officeDocument/2006/relationships/tags" Target="../tags/tag174.xml"/><Relationship Id="rId7"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9" Type="http://schemas.openxmlformats.org/officeDocument/2006/relationships/hyperlink" Target="https://www.cairn.info/revue-parlements2-2014-2-page-159.htm"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ee.fr/fr/statistiques/3573992" TargetMode="External"/><Relationship Id="rId3" Type="http://schemas.openxmlformats.org/officeDocument/2006/relationships/tags" Target="../tags/tag180.xml"/><Relationship Id="rId7" Type="http://schemas.openxmlformats.org/officeDocument/2006/relationships/slideLayout" Target="../slideLayouts/slideLayout1.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hyperlink" Target="http://ses.ens-lyon.fr/" TargetMode="External"/><Relationship Id="rId5" Type="http://schemas.openxmlformats.org/officeDocument/2006/relationships/tags" Target="../tags/tag182.xml"/><Relationship Id="rId10" Type="http://schemas.openxmlformats.org/officeDocument/2006/relationships/hyperlink" Target="https://www.insee.fr/fr/statistiques/3138704" TargetMode="External"/><Relationship Id="rId4" Type="http://schemas.openxmlformats.org/officeDocument/2006/relationships/tags" Target="../tags/tag181.xml"/><Relationship Id="rId9" Type="http://schemas.openxmlformats.org/officeDocument/2006/relationships/hyperlink" Target="https://www.insee.fr/fr/statistiques/3540007"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prepabl.fr/IMG/pdf/Socio_Lyon_2016_non-participation.pdf" TargetMode="External"/><Relationship Id="rId3" Type="http://schemas.openxmlformats.org/officeDocument/2006/relationships/tags" Target="../tags/tag186.xml"/><Relationship Id="rId7" Type="http://schemas.openxmlformats.org/officeDocument/2006/relationships/slideLayout" Target="../slideLayouts/slideLayout1.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s/_rels/slide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8" Type="http://schemas.openxmlformats.org/officeDocument/2006/relationships/hyperlink" Target="https://www.interieur.gouv.fr/Elections/Les-resultats/Presidentielles/elecresult__presidentielle-2017/(path)/presidentielle-2017/FE.html" TargetMode="External"/><Relationship Id="rId3" Type="http://schemas.openxmlformats.org/officeDocument/2006/relationships/tags" Target="../tags/tag40.xml"/><Relationship Id="rId7"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8.xml.rels><?xml version="1.0" encoding="UTF-8" standalone="yes"?>
<Relationships xmlns="http://schemas.openxmlformats.org/package/2006/relationships"><Relationship Id="rId8" Type="http://schemas.openxmlformats.org/officeDocument/2006/relationships/hyperlink" Target="https://www.insee.fr/fr/statistiques/1281060" TargetMode="External"/><Relationship Id="rId3" Type="http://schemas.openxmlformats.org/officeDocument/2006/relationships/tags" Target="../tags/tag46.xml"/><Relationship Id="rId7"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www.insee.fr/fr/statistiques/1281060" TargetMode="External"/><Relationship Id="rId3" Type="http://schemas.openxmlformats.org/officeDocument/2006/relationships/tags" Target="../tags/tag52.xml"/><Relationship Id="rId7"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6851272-9B66-47F3-BAE5-E2FEA3E59654}"/>
              </a:ext>
            </a:extLst>
          </p:cNvPr>
          <p:cNvSpPr/>
          <p:nvPr>
            <p:custDataLst>
              <p:tags r:id="rId1"/>
            </p:custDataLst>
          </p:nvPr>
        </p:nvSpPr>
        <p:spPr>
          <a:xfrm>
            <a:off x="1055943" y="1951479"/>
            <a:ext cx="11070123" cy="707886"/>
          </a:xfrm>
          <a:prstGeom prst="rect">
            <a:avLst/>
          </a:prstGeom>
        </p:spPr>
        <p:txBody>
          <a:bodyPr wrap="square">
            <a:spAutoFit/>
          </a:bodyPr>
          <a:lstStyle/>
          <a:p>
            <a:r>
              <a:rPr lang="fr-FR" sz="4000" b="1" dirty="0">
                <a:solidFill>
                  <a:srgbClr val="7030A0"/>
                </a:solidFill>
                <a:latin typeface="Arial" panose="020B0604020202020204" pitchFamily="34" charset="0"/>
                <a:cs typeface="Arial" panose="020B0604020202020204" pitchFamily="34" charset="0"/>
              </a:rPr>
              <a:t>Voter : une affaire individuelle ou collective ?</a:t>
            </a:r>
          </a:p>
        </p:txBody>
      </p:sp>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2"/>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3"/>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76851272-9B66-47F3-BAE5-E2FEA3E59654}"/>
              </a:ext>
            </a:extLst>
          </p:cNvPr>
          <p:cNvSpPr/>
          <p:nvPr>
            <p:custDataLst>
              <p:tags r:id="rId6"/>
            </p:custDataLst>
          </p:nvPr>
        </p:nvSpPr>
        <p:spPr>
          <a:xfrm>
            <a:off x="2990964" y="3830764"/>
            <a:ext cx="7200080" cy="707886"/>
          </a:xfrm>
          <a:prstGeom prst="rect">
            <a:avLst/>
          </a:prstGeom>
        </p:spPr>
        <p:txBody>
          <a:bodyPr wrap="square">
            <a:spAutoFit/>
          </a:bodyPr>
          <a:lstStyle/>
          <a:p>
            <a:r>
              <a:rPr lang="fr-FR" sz="2000" b="1" dirty="0" smtClean="0">
                <a:solidFill>
                  <a:srgbClr val="FF0000"/>
                </a:solidFill>
                <a:latin typeface="Arial" panose="020B0604020202020204" pitchFamily="34" charset="0"/>
                <a:cs typeface="Arial" panose="020B0604020202020204" pitchFamily="34" charset="0"/>
              </a:rPr>
              <a:t>L’un des deux nouveaux items de science politique du programme de première , transposition didactique .</a:t>
            </a:r>
            <a:endParaRPr lang="fr-F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39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174499" y="278965"/>
            <a:ext cx="9847382" cy="1723549"/>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aux</a:t>
            </a:r>
          </a:p>
          <a:p>
            <a:pPr>
              <a:spcBef>
                <a:spcPts val="600"/>
              </a:spcBef>
            </a:pPr>
            <a:r>
              <a:rPr lang="fr-FR" sz="2400" b="1" dirty="0">
                <a:solidFill>
                  <a:srgbClr val="7030A0"/>
                </a:solidFill>
                <a:latin typeface="Arial" panose="020B0604020202020204" pitchFamily="34" charset="0"/>
                <a:cs typeface="Arial" panose="020B0604020202020204" pitchFamily="34" charset="0"/>
              </a:rPr>
              <a:t>élections.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495291" y="2002514"/>
            <a:ext cx="11676062" cy="1123384"/>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2 : être </a:t>
            </a:r>
            <a:r>
              <a:rPr lang="fr-FR" sz="2000" dirty="0">
                <a:solidFill>
                  <a:srgbClr val="7030A0"/>
                </a:solidFill>
                <a:latin typeface="Arial" panose="020B0604020202020204" pitchFamily="34" charset="0"/>
                <a:cs typeface="Arial" panose="020B0604020202020204" pitchFamily="34" charset="0"/>
              </a:rPr>
              <a:t>capable de montrer que le vote est une norme sociale qui s’est construite progressivement et qui est intériorisée par le processus de socialisation.</a:t>
            </a:r>
            <a:endParaRPr lang="fr-FR" sz="2000" dirty="0" smtClean="0">
              <a:solidFill>
                <a:srgbClr val="7030A0"/>
              </a:solidFill>
              <a:latin typeface="Arial" panose="020B0604020202020204" pitchFamily="34" charset="0"/>
              <a:cs typeface="Arial" panose="020B0604020202020204" pitchFamily="34" charset="0"/>
            </a:endParaRPr>
          </a:p>
          <a:p>
            <a:pPr marL="2338388">
              <a:spcBef>
                <a:spcPts val="600"/>
              </a:spcBef>
              <a:buClr>
                <a:srgbClr val="7030A0"/>
              </a:buClr>
            </a:pPr>
            <a:r>
              <a:rPr lang="fr-FR" sz="2200" dirty="0">
                <a:latin typeface="Arial" panose="020B0604020202020204" pitchFamily="34" charset="0"/>
                <a:cs typeface="Arial" panose="020B0604020202020204" pitchFamily="34" charset="0"/>
              </a:rPr>
              <a:t>Quelques repères de la construction du droit de vote</a:t>
            </a:r>
          </a:p>
        </p:txBody>
      </p:sp>
      <p:graphicFrame>
        <p:nvGraphicFramePr>
          <p:cNvPr id="4" name="Tableau 3"/>
          <p:cNvGraphicFramePr>
            <a:graphicFrameLocks noGrp="1"/>
          </p:cNvGraphicFramePr>
          <p:nvPr>
            <p:extLst>
              <p:ext uri="{D42A27DB-BD31-4B8C-83A1-F6EECF244321}">
                <p14:modId xmlns:p14="http://schemas.microsoft.com/office/powerpoint/2010/main" val="3874079716"/>
              </p:ext>
            </p:extLst>
          </p:nvPr>
        </p:nvGraphicFramePr>
        <p:xfrm>
          <a:off x="1400610" y="3204115"/>
          <a:ext cx="10178357" cy="2804160"/>
        </p:xfrm>
        <a:graphic>
          <a:graphicData uri="http://schemas.openxmlformats.org/drawingml/2006/table">
            <a:tbl>
              <a:tblPr firstRow="1" firstCol="1" bandRow="1"/>
              <a:tblGrid>
                <a:gridCol w="745972"/>
                <a:gridCol w="9432385"/>
              </a:tblGrid>
              <a:tr h="0">
                <a:tc>
                  <a:txBody>
                    <a:bodyPr/>
                    <a:lstStyle/>
                    <a:p>
                      <a:pPr>
                        <a:lnSpc>
                          <a:spcPct val="115000"/>
                        </a:lnSpc>
                        <a:spcAft>
                          <a:spcPts val="0"/>
                        </a:spcAft>
                      </a:pPr>
                      <a:r>
                        <a:rPr lang="fr-FR" sz="1600" dirty="0">
                          <a:effectLst/>
                          <a:latin typeface="Arial" panose="020B0604020202020204" pitchFamily="34" charset="0"/>
                          <a:ea typeface="Calibri"/>
                          <a:cs typeface="Arial" panose="020B0604020202020204" pitchFamily="34" charset="0"/>
                        </a:rPr>
                        <a:t>1791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La Monarchie constitutionnelle adopte un suffrage censitaire masculin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1848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La République adopte un suffrage masculin sans condition de revenu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1944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Suffrage universel, adoption du droit de vote des femmes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1945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Droit de vote accordé aux militaires de carrière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1946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effectLst/>
                          <a:latin typeface="Arial" panose="020B0604020202020204" pitchFamily="34" charset="0"/>
                          <a:ea typeface="Calibri"/>
                          <a:cs typeface="Arial" panose="020B0604020202020204" pitchFamily="34" charset="0"/>
                        </a:rPr>
                        <a:t>Droit de vote accordé aux français d’outre-mer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1974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Abaissement de l’âge du droit de vote de 21 ans à 18 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1992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Droit de vote accordé aux résidents étrangers de pays membres de l’U.E. aux élections européennes et municipales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160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effectLst/>
                          <a:latin typeface="Arial" panose="020B0604020202020204" pitchFamily="34" charset="0"/>
                          <a:ea typeface="Calibri"/>
                          <a:cs typeface="Arial" panose="020B0604020202020204" pitchFamily="34" charset="0"/>
                        </a:rPr>
                        <a:t>Quelques revendications récurrentes pour l’évolution du droit de vote : abaissement de l’âge du droit de vote à 16 ans, droit de vote des étrangers, obligation de voter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9087298" y="3125898"/>
            <a:ext cx="2759357" cy="1477328"/>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La construction sociale du </a:t>
            </a:r>
            <a:r>
              <a:rPr lang="fr-FR" dirty="0" smtClean="0">
                <a:latin typeface="Arial" panose="020B0604020202020204" pitchFamily="34" charset="0"/>
                <a:cs typeface="Arial" panose="020B0604020202020204" pitchFamily="34" charset="0"/>
              </a:rPr>
              <a:t>vote</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montre notamment un </a:t>
            </a:r>
            <a:r>
              <a:rPr lang="fr-FR" dirty="0">
                <a:latin typeface="Arial" panose="020B0604020202020204" pitchFamily="34" charset="0"/>
                <a:cs typeface="Arial" panose="020B0604020202020204" pitchFamily="34" charset="0"/>
              </a:rPr>
              <a:t>processus d’universalisation.</a:t>
            </a:r>
          </a:p>
          <a:p>
            <a:endParaRPr lang="fr-FR" dirty="0"/>
          </a:p>
        </p:txBody>
      </p:sp>
      <p:sp>
        <p:nvSpPr>
          <p:cNvPr id="14" name="ZoneTexte 13"/>
          <p:cNvSpPr txBox="1"/>
          <p:nvPr/>
        </p:nvSpPr>
        <p:spPr>
          <a:xfrm>
            <a:off x="11565735" y="4233894"/>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14828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3" grpId="1" animBg="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277273"/>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t>
            </a:r>
            <a:r>
              <a:rPr lang="fr-FR" sz="2400" b="1" dirty="0" smtClean="0">
                <a:solidFill>
                  <a:srgbClr val="7030A0"/>
                </a:solidFill>
                <a:latin typeface="Arial" panose="020B0604020202020204" pitchFamily="34" charset="0"/>
                <a:cs typeface="Arial" panose="020B0604020202020204" pitchFamily="34" charset="0"/>
              </a:rPr>
              <a:t>aux élections</a:t>
            </a:r>
            <a:r>
              <a:rPr lang="fr-FR" sz="2400" b="1" dirty="0">
                <a:solidFill>
                  <a:srgbClr val="7030A0"/>
                </a:solidFill>
                <a:latin typeface="Arial" panose="020B0604020202020204" pitchFamily="34" charset="0"/>
                <a:cs typeface="Arial" panose="020B0604020202020204" pitchFamily="34" charset="0"/>
              </a:rPr>
              <a:t>.</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479395" y="1556238"/>
            <a:ext cx="11676062" cy="707886"/>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2 : être </a:t>
            </a:r>
            <a:r>
              <a:rPr lang="fr-FR" sz="2000" dirty="0">
                <a:solidFill>
                  <a:srgbClr val="7030A0"/>
                </a:solidFill>
                <a:latin typeface="Arial" panose="020B0604020202020204" pitchFamily="34" charset="0"/>
                <a:cs typeface="Arial" panose="020B0604020202020204" pitchFamily="34" charset="0"/>
              </a:rPr>
              <a:t>capable de montrer que le vote est une norme sociale qui s’est construite progressivement et qui est intériorisée par le processus de socialisation</a:t>
            </a:r>
            <a:r>
              <a:rPr lang="fr-FR" sz="2000" dirty="0" smtClean="0">
                <a:solidFill>
                  <a:srgbClr val="7030A0"/>
                </a:solidFill>
                <a:latin typeface="Arial" panose="020B0604020202020204" pitchFamily="34" charset="0"/>
                <a:cs typeface="Arial" panose="020B0604020202020204" pitchFamily="34" charset="0"/>
              </a:rPr>
              <a:t>.</a:t>
            </a:r>
          </a:p>
        </p:txBody>
      </p:sp>
      <p:sp>
        <p:nvSpPr>
          <p:cNvPr id="2" name="ZoneTexte 1"/>
          <p:cNvSpPr txBox="1"/>
          <p:nvPr/>
        </p:nvSpPr>
        <p:spPr>
          <a:xfrm>
            <a:off x="777943" y="2257652"/>
            <a:ext cx="10980122" cy="4524315"/>
          </a:xfrm>
          <a:prstGeom prst="rect">
            <a:avLst/>
          </a:prstGeom>
          <a:noFill/>
        </p:spPr>
        <p:txBody>
          <a:bodyPr wrap="square" rtlCol="0">
            <a:spAutoFit/>
          </a:bodyPr>
          <a:lstStyle/>
          <a:p>
            <a:pPr algn="just"/>
            <a:r>
              <a:rPr lang="fr-FR" sz="1600" b="1" dirty="0">
                <a:latin typeface="Arial" panose="020B0604020202020204" pitchFamily="34" charset="0"/>
                <a:cs typeface="Arial" panose="020B0604020202020204" pitchFamily="34" charset="0"/>
              </a:rPr>
              <a:t>[La famille] reste un vecteur efficace dans la transmission </a:t>
            </a:r>
            <a:r>
              <a:rPr lang="fr-FR" sz="1600" dirty="0">
                <a:latin typeface="Arial" panose="020B0604020202020204" pitchFamily="34" charset="0"/>
                <a:cs typeface="Arial" panose="020B0604020202020204" pitchFamily="34" charset="0"/>
              </a:rPr>
              <a:t>des choix idéologiques et un creuset indéniable de l’identité politique des individus. Et cette transmission se fait d’autant mieux lorsque les choix des parents sont visibles et homogènes. Chaque famille n’a pas nécessairement les mêmes capacités à organiser une transmission, et la socialisation politique peut emprunter des chemins de traverse. Celle-ci peut </a:t>
            </a:r>
            <a:r>
              <a:rPr lang="fr-FR" sz="1600" b="1" dirty="0">
                <a:latin typeface="Arial" panose="020B0604020202020204" pitchFamily="34" charset="0"/>
                <a:cs typeface="Arial" panose="020B0604020202020204" pitchFamily="34" charset="0"/>
              </a:rPr>
              <a:t>se construire dans des logiques d’opposition et de réaction, ou encore au travers de références non explicitement politiques</a:t>
            </a:r>
            <a:r>
              <a:rPr lang="fr-FR" sz="1600" dirty="0">
                <a:latin typeface="Arial" panose="020B0604020202020204" pitchFamily="34" charset="0"/>
                <a:cs typeface="Arial" panose="020B0604020202020204" pitchFamily="34" charset="0"/>
              </a:rPr>
              <a:t>. Mais la famille fournit les premiers repères ou les premières absences de repères et, par là même, joue un rôle décisif sur la formation des choix ultérieurs. Quatre Français sur dix (41 %) s’inscrivent dans la continuité des choix de gauche ou de droite de leurs parents. Si l’on rajoute ceux qui reconnaissent une filiation apolitique, et refusent donc comme leurs parents de se classer entre la gauche et la droite, ce sont alors les deux tiers des Français (65 %) qui se présentent comme des héritiers politiques. Les cas de vraies ruptures restent marginaux. Seuls 8 % des Français ont changé de camp politique par rapport à leurs deux parents, passant à gauche alors qu’ils ont deux parents à droite (le cas le plus fréquent), ou passant à droite alors que leurs deux parents sont à gauche. […]</a:t>
            </a:r>
          </a:p>
          <a:p>
            <a:pPr algn="just"/>
            <a:r>
              <a:rPr lang="fr-FR" sz="1600" b="1" dirty="0">
                <a:latin typeface="Arial" panose="020B0604020202020204" pitchFamily="34" charset="0"/>
                <a:cs typeface="Arial" panose="020B0604020202020204" pitchFamily="34" charset="0"/>
              </a:rPr>
              <a:t>Mais c'est dans la confrontation avec les autres, et notamment avec les pairs, que les premiers héritages, que [la famille comme l'école] peuvent porter, vont être par la suite validés ou non. </a:t>
            </a:r>
            <a:r>
              <a:rPr lang="fr-FR" sz="1600" dirty="0">
                <a:latin typeface="Arial" panose="020B0604020202020204" pitchFamily="34" charset="0"/>
                <a:cs typeface="Arial" panose="020B0604020202020204" pitchFamily="34" charset="0"/>
              </a:rPr>
              <a:t>Des expériences directes vont mettre à l'épreuve les choix politiques antérieurs ou introduire de nouveaux schèmes identitaires. La politisation se construit dans un processus à la fois cumulatif et sans cesse renégocié.</a:t>
            </a:r>
          </a:p>
          <a:p>
            <a:pPr marL="1349375" algn="just"/>
            <a:r>
              <a:rPr lang="fr-FR" sz="1600" dirty="0">
                <a:latin typeface="Arial" panose="020B0604020202020204" pitchFamily="34" charset="0"/>
                <a:cs typeface="Arial" panose="020B0604020202020204" pitchFamily="34" charset="0"/>
              </a:rPr>
              <a:t>Anne </a:t>
            </a:r>
            <a:r>
              <a:rPr lang="fr-FR" sz="1600" dirty="0" err="1">
                <a:latin typeface="Arial" panose="020B0604020202020204" pitchFamily="34" charset="0"/>
                <a:cs typeface="Arial" panose="020B0604020202020204" pitchFamily="34" charset="0"/>
              </a:rPr>
              <a:t>Muxel</a:t>
            </a:r>
            <a:r>
              <a:rPr lang="fr-FR" sz="1600" dirty="0">
                <a:latin typeface="Arial" panose="020B0604020202020204" pitchFamily="34" charset="0"/>
                <a:cs typeface="Arial" panose="020B0604020202020204" pitchFamily="34" charset="0"/>
              </a:rPr>
              <a:t>, « Les temporalités et les instances de la socialisation politique », Cahiers français, n° 350, La Documentation Française, mai-juin 2009</a:t>
            </a:r>
          </a:p>
        </p:txBody>
      </p:sp>
      <p:sp>
        <p:nvSpPr>
          <p:cNvPr id="12"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1955954" y="2798993"/>
            <a:ext cx="7380082" cy="3139321"/>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L’électeur rationnel devrait ne pas participer car les coûts sont supérieurs à l’utilité du bulletin individuel (Anthony Downs).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a:t>
            </a:r>
            <a:r>
              <a:rPr lang="fr-FR" dirty="0">
                <a:latin typeface="Arial" panose="020B0604020202020204" pitchFamily="34" charset="0"/>
                <a:cs typeface="Arial" panose="020B0604020202020204" pitchFamily="34" charset="0"/>
              </a:rPr>
              <a:t>participation vient alors plus du respect d’une norme que de l’utilité du comportement.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socialisation et le contrôle social expliquent alors le comportement de participation (ou de non participation). Les rôles de différentes instances de socialisation sont travaillés : la famille, le groupe de pairs, les médias, les pouvoirs publics…</a:t>
            </a:r>
          </a:p>
          <a:p>
            <a:r>
              <a:rPr lang="fr-FR" dirty="0" smtClean="0">
                <a:latin typeface="Arial" panose="020B0604020202020204" pitchFamily="34" charset="0"/>
                <a:cs typeface="Arial" panose="020B0604020202020204" pitchFamily="34" charset="0"/>
              </a:rPr>
              <a:t>La question du </a:t>
            </a:r>
            <a:r>
              <a:rPr lang="fr-FR" dirty="0">
                <a:latin typeface="Arial" panose="020B0604020202020204" pitchFamily="34" charset="0"/>
                <a:cs typeface="Arial" panose="020B0604020202020204" pitchFamily="34" charset="0"/>
              </a:rPr>
              <a:t>vote obligatoire </a:t>
            </a:r>
            <a:r>
              <a:rPr lang="fr-FR" dirty="0" smtClean="0">
                <a:latin typeface="Arial" panose="020B0604020202020204" pitchFamily="34" charset="0"/>
                <a:cs typeface="Arial" panose="020B0604020202020204" pitchFamily="34" charset="0"/>
              </a:rPr>
              <a:t>peut être aussi abordée comme un moyen de faire face à la non participation. </a:t>
            </a:r>
            <a:endParaRPr lang="fr-FR" dirty="0">
              <a:latin typeface="Arial" panose="020B0604020202020204" pitchFamily="34" charset="0"/>
              <a:cs typeface="Arial" panose="020B0604020202020204" pitchFamily="34" charset="0"/>
            </a:endParaRPr>
          </a:p>
          <a:p>
            <a:endParaRPr lang="fr-FR" dirty="0"/>
          </a:p>
        </p:txBody>
      </p:sp>
      <p:sp>
        <p:nvSpPr>
          <p:cNvPr id="13" name="ZoneTexte 12"/>
          <p:cNvSpPr txBox="1"/>
          <p:nvPr/>
        </p:nvSpPr>
        <p:spPr>
          <a:xfrm>
            <a:off x="9021033" y="5582883"/>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906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2" grpId="1" animBg="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277273"/>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t>
            </a:r>
            <a:r>
              <a:rPr lang="fr-FR" sz="2400" b="1" dirty="0" smtClean="0">
                <a:solidFill>
                  <a:srgbClr val="7030A0"/>
                </a:solidFill>
                <a:latin typeface="Arial" panose="020B0604020202020204" pitchFamily="34" charset="0"/>
                <a:cs typeface="Arial" panose="020B0604020202020204" pitchFamily="34" charset="0"/>
              </a:rPr>
              <a:t>aux élections</a:t>
            </a:r>
            <a:r>
              <a:rPr lang="fr-FR" sz="2400" b="1" dirty="0">
                <a:solidFill>
                  <a:srgbClr val="7030A0"/>
                </a:solidFill>
                <a:latin typeface="Arial" panose="020B0604020202020204" pitchFamily="34" charset="0"/>
                <a:cs typeface="Arial" panose="020B0604020202020204" pitchFamily="34" charset="0"/>
              </a:rPr>
              <a:t>.</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479395" y="1556238"/>
            <a:ext cx="11676062" cy="707886"/>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2 : être </a:t>
            </a:r>
            <a:r>
              <a:rPr lang="fr-FR" sz="2000" dirty="0">
                <a:solidFill>
                  <a:srgbClr val="7030A0"/>
                </a:solidFill>
                <a:latin typeface="Arial" panose="020B0604020202020204" pitchFamily="34" charset="0"/>
                <a:cs typeface="Arial" panose="020B0604020202020204" pitchFamily="34" charset="0"/>
              </a:rPr>
              <a:t>capable de montrer que le vote est une norme sociale qui s’est construite progressivement et qui est intériorisée par le processus de socialisation</a:t>
            </a:r>
            <a:r>
              <a:rPr lang="fr-FR" sz="2000" dirty="0" smtClean="0">
                <a:solidFill>
                  <a:srgbClr val="7030A0"/>
                </a:solidFill>
                <a:latin typeface="Arial" panose="020B0604020202020204" pitchFamily="34" charset="0"/>
                <a:cs typeface="Arial" panose="020B0604020202020204" pitchFamily="34" charset="0"/>
              </a:rPr>
              <a:t>.</a:t>
            </a: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3981" y="2658698"/>
            <a:ext cx="4552018" cy="234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7182" y="3812987"/>
            <a:ext cx="4883805" cy="276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400609" y="2242029"/>
            <a:ext cx="5395695" cy="369332"/>
          </a:xfrm>
          <a:prstGeom prst="rect">
            <a:avLst/>
          </a:prstGeom>
          <a:noFill/>
        </p:spPr>
        <p:txBody>
          <a:bodyPr wrap="square" rtlCol="0">
            <a:spAutoFit/>
          </a:bodyPr>
          <a:lstStyle/>
          <a:p>
            <a:r>
              <a:rPr lang="fr-FR" dirty="0" smtClean="0"/>
              <a:t>Campagne </a:t>
            </a:r>
            <a:r>
              <a:rPr lang="fr-FR" dirty="0"/>
              <a:t>de sensibilisation du Parlement européen</a:t>
            </a:r>
          </a:p>
        </p:txBody>
      </p:sp>
      <p:sp>
        <p:nvSpPr>
          <p:cNvPr id="12" name="Zone de texte 13"/>
          <p:cNvSpPr txBox="1"/>
          <p:nvPr/>
        </p:nvSpPr>
        <p:spPr>
          <a:xfrm>
            <a:off x="1362870" y="5002829"/>
            <a:ext cx="2367119" cy="5219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fr-FR" sz="1200" dirty="0">
                <a:effectLst/>
                <a:ea typeface="Calibri"/>
                <a:cs typeface="Times New Roman"/>
              </a:rPr>
              <a:t>Source : </a:t>
            </a:r>
            <a:r>
              <a:rPr lang="fr-FR" sz="1200" u="sng" dirty="0">
                <a:solidFill>
                  <a:srgbClr val="0000FF"/>
                </a:solidFill>
                <a:effectLst/>
                <a:ea typeface="Calibri"/>
                <a:cs typeface="Times New Roman"/>
                <a:hlinkClick r:id="rId10"/>
              </a:rPr>
              <a:t>http://www.europarl.europa.eu</a:t>
            </a:r>
            <a:endParaRPr lang="fr-FR" sz="1200" dirty="0">
              <a:effectLst/>
              <a:ea typeface="Calibri"/>
              <a:cs typeface="Times New Roman"/>
            </a:endParaRPr>
          </a:p>
          <a:p>
            <a:pPr>
              <a:lnSpc>
                <a:spcPct val="115000"/>
              </a:lnSpc>
              <a:spcAft>
                <a:spcPts val="1000"/>
              </a:spcAft>
            </a:pPr>
            <a:r>
              <a:rPr lang="fr-FR" sz="1100" dirty="0">
                <a:effectLst/>
                <a:ea typeface="Calibri"/>
                <a:cs typeface="Times New Roman"/>
              </a:rPr>
              <a:t> </a:t>
            </a:r>
          </a:p>
        </p:txBody>
      </p:sp>
      <p:sp>
        <p:nvSpPr>
          <p:cNvPr id="13" name="ZoneTexte 12"/>
          <p:cNvSpPr txBox="1"/>
          <p:nvPr/>
        </p:nvSpPr>
        <p:spPr>
          <a:xfrm>
            <a:off x="6450960" y="3126642"/>
            <a:ext cx="5395695" cy="646331"/>
          </a:xfrm>
          <a:prstGeom prst="rect">
            <a:avLst/>
          </a:prstGeom>
          <a:noFill/>
        </p:spPr>
        <p:txBody>
          <a:bodyPr wrap="square" rtlCol="0">
            <a:spAutoFit/>
          </a:bodyPr>
          <a:lstStyle/>
          <a:p>
            <a:r>
              <a:rPr lang="fr-FR" dirty="0" smtClean="0"/>
              <a:t>Quelques </a:t>
            </a:r>
            <a:r>
              <a:rPr lang="fr-FR" dirty="0"/>
              <a:t>couvertures de magazines avant les élections présidentielles de 2017</a:t>
            </a:r>
          </a:p>
        </p:txBody>
      </p:sp>
      <p:sp>
        <p:nvSpPr>
          <p:cNvPr id="15" name="Zone de texte 14"/>
          <p:cNvSpPr txBox="1"/>
          <p:nvPr/>
        </p:nvSpPr>
        <p:spPr>
          <a:xfrm>
            <a:off x="4431389" y="5961256"/>
            <a:ext cx="2364915" cy="5219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2400"/>
              </a:spcAft>
            </a:pPr>
            <a:r>
              <a:rPr lang="fr-FR" sz="1200" dirty="0">
                <a:effectLst/>
                <a:ea typeface="Calibri"/>
                <a:cs typeface="Times New Roman"/>
              </a:rPr>
              <a:t>Source : </a:t>
            </a:r>
            <a:r>
              <a:rPr lang="fr-FR" sz="1200" u="sng" dirty="0">
                <a:solidFill>
                  <a:srgbClr val="0000FF"/>
                </a:solidFill>
                <a:effectLst/>
                <a:ea typeface="Calibri"/>
                <a:cs typeface="Times New Roman"/>
                <a:hlinkClick r:id="rId11"/>
              </a:rPr>
              <a:t>https://lyon2017.wordpress.com</a:t>
            </a:r>
            <a:endParaRPr lang="fr-FR" sz="1200" dirty="0">
              <a:effectLst/>
              <a:ea typeface="Calibri"/>
              <a:cs typeface="Times New Roman"/>
            </a:endParaRPr>
          </a:p>
          <a:p>
            <a:pPr>
              <a:lnSpc>
                <a:spcPct val="115000"/>
              </a:lnSpc>
              <a:spcAft>
                <a:spcPts val="1000"/>
              </a:spcAft>
            </a:pPr>
            <a:r>
              <a:rPr lang="fr-FR" sz="1100" dirty="0">
                <a:effectLst/>
                <a:ea typeface="Calibri"/>
                <a:cs typeface="Times New Roman"/>
              </a:rPr>
              <a:t> </a:t>
            </a:r>
          </a:p>
        </p:txBody>
      </p:sp>
    </p:spTree>
    <p:extLst>
      <p:ext uri="{BB962C8B-B14F-4D97-AF65-F5344CB8AC3E}">
        <p14:creationId xmlns:p14="http://schemas.microsoft.com/office/powerpoint/2010/main" val="241061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277273"/>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t>
            </a:r>
            <a:r>
              <a:rPr lang="fr-FR" sz="2400" b="1" dirty="0" smtClean="0">
                <a:solidFill>
                  <a:srgbClr val="7030A0"/>
                </a:solidFill>
                <a:latin typeface="Arial" panose="020B0604020202020204" pitchFamily="34" charset="0"/>
                <a:cs typeface="Arial" panose="020B0604020202020204" pitchFamily="34" charset="0"/>
              </a:rPr>
              <a:t>aux élections</a:t>
            </a:r>
            <a:r>
              <a:rPr lang="fr-FR" sz="2400" b="1" dirty="0">
                <a:solidFill>
                  <a:srgbClr val="7030A0"/>
                </a:solidFill>
                <a:latin typeface="Arial" panose="020B0604020202020204" pitchFamily="34" charset="0"/>
                <a:cs typeface="Arial" panose="020B0604020202020204" pitchFamily="34" charset="0"/>
              </a:rPr>
              <a:t>.</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479395" y="1556238"/>
            <a:ext cx="11676062" cy="707886"/>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2 : être </a:t>
            </a:r>
            <a:r>
              <a:rPr lang="fr-FR" sz="2000" dirty="0">
                <a:solidFill>
                  <a:srgbClr val="7030A0"/>
                </a:solidFill>
                <a:latin typeface="Arial" panose="020B0604020202020204" pitchFamily="34" charset="0"/>
                <a:cs typeface="Arial" panose="020B0604020202020204" pitchFamily="34" charset="0"/>
              </a:rPr>
              <a:t>capable de montrer que le vote est une norme sociale qui s’est construite progressivement et qui est intériorisée par le processus de socialisation</a:t>
            </a:r>
            <a:r>
              <a:rPr lang="fr-FR" sz="2000" dirty="0" smtClean="0">
                <a:solidFill>
                  <a:srgbClr val="7030A0"/>
                </a:solidFill>
                <a:latin typeface="Arial" panose="020B0604020202020204" pitchFamily="34" charset="0"/>
                <a:cs typeface="Arial" panose="020B0604020202020204" pitchFamily="34" charset="0"/>
              </a:rPr>
              <a:t>.</a:t>
            </a:r>
          </a:p>
        </p:txBody>
      </p:sp>
      <p:sp>
        <p:nvSpPr>
          <p:cNvPr id="2" name="ZoneTexte 1"/>
          <p:cNvSpPr txBox="1"/>
          <p:nvPr/>
        </p:nvSpPr>
        <p:spPr>
          <a:xfrm>
            <a:off x="777943" y="2438989"/>
            <a:ext cx="10980122" cy="2308324"/>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 </a:t>
            </a:r>
            <a:r>
              <a:rPr lang="fr-FR" sz="1600" b="1" dirty="0">
                <a:latin typeface="Arial" panose="020B0604020202020204" pitchFamily="34" charset="0"/>
                <a:cs typeface="Arial" panose="020B0604020202020204" pitchFamily="34" charset="0"/>
              </a:rPr>
              <a:t>Quand tout le monde discute des élections à venir, qu’il n’est pas possible d’allumer la télévision ou d’écouter la radio sans en entendre parler</a:t>
            </a:r>
            <a:r>
              <a:rPr lang="fr-FR" sz="1600" dirty="0">
                <a:latin typeface="Arial" panose="020B0604020202020204" pitchFamily="34" charset="0"/>
                <a:cs typeface="Arial" panose="020B0604020202020204" pitchFamily="34" charset="0"/>
              </a:rPr>
              <a:t>, quand elles acquièrent une place centrale dans les discussions des déjeuners de cantines d’entreprises, quand les citoyens politisés a minima y puisent des sujets de conversation, alors </a:t>
            </a:r>
            <a:r>
              <a:rPr lang="fr-FR" sz="1600" b="1" dirty="0">
                <a:latin typeface="Arial" panose="020B0604020202020204" pitchFamily="34" charset="0"/>
                <a:cs typeface="Arial" panose="020B0604020202020204" pitchFamily="34" charset="0"/>
              </a:rPr>
              <a:t>la campagne est susceptible d’affecter jusqu’à ceux qui s’intéressent le moins à la politique en conjoncture ordinaire</a:t>
            </a:r>
            <a:r>
              <a:rPr lang="fr-FR" sz="1600" dirty="0">
                <a:latin typeface="Arial" panose="020B0604020202020204" pitchFamily="34" charset="0"/>
                <a:cs typeface="Arial" panose="020B0604020202020204" pitchFamily="34" charset="0"/>
              </a:rPr>
              <a:t>. Une telle campagne redonne en outre de la vigueur à la norme civique dominante qui associe la figure du bon citoyen à une implication dans la vie de la cité. Il est, dans un tel contexte, plus difficile d’échapper aux micro-pressions à la participation.</a:t>
            </a:r>
          </a:p>
          <a:p>
            <a:pPr marL="2517775" algn="just"/>
            <a:r>
              <a:rPr lang="fr-FR" sz="1600" dirty="0">
                <a:latin typeface="Arial" panose="020B0604020202020204" pitchFamily="34" charset="0"/>
                <a:cs typeface="Arial" panose="020B0604020202020204" pitchFamily="34" charset="0"/>
              </a:rPr>
              <a:t>Braconnier, </a:t>
            </a:r>
            <a:r>
              <a:rPr lang="fr-FR" sz="1600" dirty="0" smtClean="0">
                <a:latin typeface="Arial" panose="020B0604020202020204" pitchFamily="34" charset="0"/>
                <a:cs typeface="Arial" panose="020B0604020202020204" pitchFamily="34" charset="0"/>
              </a:rPr>
              <a:t>Céline, </a:t>
            </a:r>
            <a:r>
              <a:rPr lang="fr-FR" sz="1600" dirty="0" smtClean="0">
                <a:latin typeface="Arial" panose="020B0604020202020204" pitchFamily="34" charset="0"/>
                <a:cs typeface="Arial" panose="020B0604020202020204" pitchFamily="34" charset="0"/>
                <a:hlinkClick r:id="rId8"/>
              </a:rPr>
              <a:t>Ce </a:t>
            </a:r>
            <a:r>
              <a:rPr lang="fr-FR" sz="1600" dirty="0">
                <a:latin typeface="Arial" panose="020B0604020202020204" pitchFamily="34" charset="0"/>
                <a:cs typeface="Arial" panose="020B0604020202020204" pitchFamily="34" charset="0"/>
                <a:hlinkClick r:id="rId8"/>
              </a:rPr>
              <a:t>que le terrain peut faire à l'analyse des </a:t>
            </a:r>
            <a:r>
              <a:rPr lang="fr-FR" sz="1600" dirty="0" smtClean="0">
                <a:latin typeface="Arial" panose="020B0604020202020204" pitchFamily="34" charset="0"/>
                <a:cs typeface="Arial" panose="020B0604020202020204" pitchFamily="34" charset="0"/>
                <a:hlinkClick r:id="rId8"/>
              </a:rPr>
              <a:t>votes</a:t>
            </a:r>
            <a:r>
              <a:rPr lang="fr-FR" sz="1600" dirty="0" smtClean="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Politix</a:t>
            </a:r>
            <a:r>
              <a:rPr lang="fr-FR" sz="1600" dirty="0">
                <a:latin typeface="Arial" panose="020B0604020202020204" pitchFamily="34" charset="0"/>
                <a:cs typeface="Arial" panose="020B0604020202020204" pitchFamily="34" charset="0"/>
              </a:rPr>
              <a:t>, vol. 100, no. 4, 2012, pp. 99-112.</a:t>
            </a:r>
          </a:p>
        </p:txBody>
      </p:sp>
    </p:spTree>
    <p:extLst>
      <p:ext uri="{BB962C8B-B14F-4D97-AF65-F5344CB8AC3E}">
        <p14:creationId xmlns:p14="http://schemas.microsoft.com/office/powerpoint/2010/main" val="3098505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277273"/>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t>
            </a:r>
            <a:r>
              <a:rPr lang="fr-FR" sz="2400" b="1" dirty="0" smtClean="0">
                <a:solidFill>
                  <a:srgbClr val="7030A0"/>
                </a:solidFill>
                <a:latin typeface="Arial" panose="020B0604020202020204" pitchFamily="34" charset="0"/>
                <a:cs typeface="Arial" panose="020B0604020202020204" pitchFamily="34" charset="0"/>
              </a:rPr>
              <a:t>aux élections</a:t>
            </a:r>
            <a:r>
              <a:rPr lang="fr-FR" sz="2400" b="1" dirty="0">
                <a:solidFill>
                  <a:srgbClr val="7030A0"/>
                </a:solidFill>
                <a:latin typeface="Arial" panose="020B0604020202020204" pitchFamily="34" charset="0"/>
                <a:cs typeface="Arial" panose="020B0604020202020204" pitchFamily="34" charset="0"/>
              </a:rPr>
              <a:t>.</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479395" y="1556238"/>
            <a:ext cx="11676062" cy="707886"/>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2 : être </a:t>
            </a:r>
            <a:r>
              <a:rPr lang="fr-FR" sz="2000" dirty="0">
                <a:solidFill>
                  <a:srgbClr val="7030A0"/>
                </a:solidFill>
                <a:latin typeface="Arial" panose="020B0604020202020204" pitchFamily="34" charset="0"/>
                <a:cs typeface="Arial" panose="020B0604020202020204" pitchFamily="34" charset="0"/>
              </a:rPr>
              <a:t>capable de montrer que le vote est une norme sociale qui s’est construite progressivement et qui est intériorisée par le processus de socialisation</a:t>
            </a:r>
            <a:r>
              <a:rPr lang="fr-FR" sz="2000" dirty="0" smtClean="0">
                <a:solidFill>
                  <a:srgbClr val="7030A0"/>
                </a:solidFill>
                <a:latin typeface="Arial" panose="020B0604020202020204" pitchFamily="34" charset="0"/>
                <a:cs typeface="Arial" panose="020B0604020202020204" pitchFamily="34" charset="0"/>
              </a:rPr>
              <a:t>.</a:t>
            </a:r>
          </a:p>
        </p:txBody>
      </p:sp>
      <p:sp>
        <p:nvSpPr>
          <p:cNvPr id="2" name="ZoneTexte 1"/>
          <p:cNvSpPr txBox="1"/>
          <p:nvPr/>
        </p:nvSpPr>
        <p:spPr>
          <a:xfrm>
            <a:off x="777943" y="2438989"/>
            <a:ext cx="10980122" cy="2308324"/>
          </a:xfrm>
          <a:prstGeom prst="rect">
            <a:avLst/>
          </a:prstGeom>
          <a:noFill/>
        </p:spPr>
        <p:txBody>
          <a:bodyPr wrap="square" rtlCol="0">
            <a:spAutoFit/>
          </a:bodyPr>
          <a:lstStyle/>
          <a:p>
            <a:pPr algn="just"/>
            <a:r>
              <a:rPr lang="fr-FR" sz="1600" b="1" dirty="0" smtClean="0">
                <a:latin typeface="Arial" panose="020B0604020202020204" pitchFamily="34" charset="0"/>
                <a:cs typeface="Arial" panose="020B0604020202020204" pitchFamily="34" charset="0"/>
              </a:rPr>
              <a:t>Le </a:t>
            </a:r>
            <a:r>
              <a:rPr lang="fr-FR" sz="1600" b="1" dirty="0">
                <a:latin typeface="Arial" panose="020B0604020202020204" pitchFamily="34" charset="0"/>
                <a:cs typeface="Arial" panose="020B0604020202020204" pitchFamily="34" charset="0"/>
              </a:rPr>
              <a:t>vote obligatoire est aujourd'hui présenté comme un moyen de lutter contre  l'abstention, considérée comme un mal démocratique. </a:t>
            </a:r>
            <a:r>
              <a:rPr lang="fr-FR" sz="1600" dirty="0">
                <a:latin typeface="Arial" panose="020B0604020202020204" pitchFamily="34" charset="0"/>
                <a:cs typeface="Arial" panose="020B0604020202020204" pitchFamily="34" charset="0"/>
              </a:rPr>
              <a:t>Dans certains États (Belgique,  Australie, Autriche, Brésil…) le vote est obligatoire et ne pas voter peut exposer à des  sanctions. De fait, le vote obligatoire a des effets sur le niveau d'abstention : en  Belgique, le taux de participation a longtemps dépassé les 90 ; au Brésil, le vote  obligatoire se traduit par un équilibre entre le taux de participation des personnes  intéressées par la politique et celui de celles qui ne le sont pas</a:t>
            </a:r>
            <a:r>
              <a:rPr lang="fr-FR" sz="1600" dirty="0" smtClean="0">
                <a:latin typeface="Arial" panose="020B0604020202020204" pitchFamily="34" charset="0"/>
                <a:cs typeface="Arial" panose="020B0604020202020204" pitchFamily="34" charset="0"/>
              </a:rPr>
              <a:t>.</a:t>
            </a:r>
          </a:p>
          <a:p>
            <a:pPr algn="just"/>
            <a:endParaRPr lang="fr-FR" sz="1600" dirty="0">
              <a:latin typeface="Arial" panose="020B0604020202020204" pitchFamily="34" charset="0"/>
              <a:cs typeface="Arial" panose="020B0604020202020204" pitchFamily="34" charset="0"/>
            </a:endParaRPr>
          </a:p>
          <a:p>
            <a:pPr marL="900113" algn="just"/>
            <a:r>
              <a:rPr lang="fr-FR" sz="1600" dirty="0">
                <a:latin typeface="Arial" panose="020B0604020202020204" pitchFamily="34" charset="0"/>
                <a:cs typeface="Arial" panose="020B0604020202020204" pitchFamily="34" charset="0"/>
              </a:rPr>
              <a:t>Céline Braconnier, Jean-Yves </a:t>
            </a:r>
            <a:r>
              <a:rPr lang="fr-FR" sz="1600" dirty="0" err="1">
                <a:latin typeface="Arial" panose="020B0604020202020204" pitchFamily="34" charset="0"/>
                <a:cs typeface="Arial" panose="020B0604020202020204" pitchFamily="34" charset="0"/>
              </a:rPr>
              <a:t>Dormagen</a:t>
            </a:r>
            <a:r>
              <a:rPr lang="fr-FR" sz="1600" dirty="0">
                <a:latin typeface="Arial" panose="020B0604020202020204" pitchFamily="34" charset="0"/>
                <a:cs typeface="Arial" panose="020B0604020202020204" pitchFamily="34" charset="0"/>
              </a:rPr>
              <a:t>, et Daniella de Castro Rocha. « Quand les milieux populaires se rendent aux urnes. Mobilisation  électorale dans un quartier pauvre de Brasilia », Revue française de science politique, </a:t>
            </a:r>
            <a:r>
              <a:rPr lang="fr-FR" sz="1600" dirty="0" smtClean="0">
                <a:latin typeface="Arial" panose="020B0604020202020204" pitchFamily="34" charset="0"/>
                <a:cs typeface="Arial" panose="020B0604020202020204" pitchFamily="34" charset="0"/>
              </a:rPr>
              <a:t>vol.63</a:t>
            </a:r>
            <a:r>
              <a:rPr lang="fr-FR" sz="1600" dirty="0">
                <a:latin typeface="Arial" panose="020B0604020202020204" pitchFamily="34" charset="0"/>
                <a:cs typeface="Arial" panose="020B0604020202020204" pitchFamily="34" charset="0"/>
              </a:rPr>
              <a:t>, no. 3, 2013, pp. 487-518.</a:t>
            </a:r>
          </a:p>
        </p:txBody>
      </p:sp>
    </p:spTree>
    <p:extLst>
      <p:ext uri="{BB962C8B-B14F-4D97-AF65-F5344CB8AC3E}">
        <p14:creationId xmlns:p14="http://schemas.microsoft.com/office/powerpoint/2010/main" val="319475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277273"/>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t>
            </a:r>
            <a:r>
              <a:rPr lang="fr-FR" sz="2400" b="1" dirty="0" smtClean="0">
                <a:solidFill>
                  <a:srgbClr val="7030A0"/>
                </a:solidFill>
                <a:latin typeface="Arial" panose="020B0604020202020204" pitchFamily="34" charset="0"/>
                <a:cs typeface="Arial" panose="020B0604020202020204" pitchFamily="34" charset="0"/>
              </a:rPr>
              <a:t>aux élections</a:t>
            </a:r>
            <a:r>
              <a:rPr lang="fr-FR" sz="2400" b="1" dirty="0">
                <a:solidFill>
                  <a:srgbClr val="7030A0"/>
                </a:solidFill>
                <a:latin typeface="Arial" panose="020B0604020202020204" pitchFamily="34" charset="0"/>
                <a:cs typeface="Arial" panose="020B0604020202020204" pitchFamily="34" charset="0"/>
              </a:rPr>
              <a:t>.</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479395" y="1556238"/>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3</a:t>
            </a:r>
            <a:r>
              <a:rPr lang="fr-FR" sz="2000" dirty="0" smtClean="0">
                <a:solidFill>
                  <a:srgbClr val="7030A0"/>
                </a:solidFill>
                <a:latin typeface="Arial" panose="020B0604020202020204" pitchFamily="34" charset="0"/>
                <a:cs typeface="Arial" panose="020B0604020202020204" pitchFamily="34" charset="0"/>
              </a:rPr>
              <a:t> : </a:t>
            </a:r>
            <a:r>
              <a:rPr lang="fr-FR" sz="2000" dirty="0">
                <a:solidFill>
                  <a:srgbClr val="7030A0"/>
                </a:solidFill>
                <a:latin typeface="Arial" panose="020B0604020202020204" pitchFamily="34" charset="0"/>
                <a:cs typeface="Arial" panose="020B0604020202020204" pitchFamily="34" charset="0"/>
              </a:rPr>
              <a:t>être capable de caractériser la hausse de </a:t>
            </a:r>
            <a:r>
              <a:rPr lang="fr-FR" sz="2000" dirty="0" smtClean="0">
                <a:solidFill>
                  <a:srgbClr val="7030A0"/>
                </a:solidFill>
                <a:latin typeface="Arial" panose="020B0604020202020204" pitchFamily="34" charset="0"/>
                <a:cs typeface="Arial" panose="020B0604020202020204" pitchFamily="34" charset="0"/>
              </a:rPr>
              <a:t>l’abstention.</a:t>
            </a:r>
          </a:p>
        </p:txBody>
      </p:sp>
      <p:sp>
        <p:nvSpPr>
          <p:cNvPr id="2" name="ZoneTexte 1"/>
          <p:cNvSpPr txBox="1"/>
          <p:nvPr/>
        </p:nvSpPr>
        <p:spPr>
          <a:xfrm>
            <a:off x="777943" y="1999709"/>
            <a:ext cx="10980122" cy="338554"/>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Taux </a:t>
            </a:r>
            <a:r>
              <a:rPr lang="fr-FR" sz="1600" dirty="0">
                <a:latin typeface="Arial" panose="020B0604020202020204" pitchFamily="34" charset="0"/>
                <a:cs typeface="Arial" panose="020B0604020202020204" pitchFamily="34" charset="0"/>
              </a:rPr>
              <a:t>d’abstention aux élections présidentielles, législatives et municipales entre 1995 et 2017 (en %)</a:t>
            </a: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4417" y="2438989"/>
            <a:ext cx="6816179" cy="409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458293" y="3185625"/>
            <a:ext cx="2120675" cy="1200329"/>
          </a:xfrm>
          <a:prstGeom prst="rect">
            <a:avLst/>
          </a:prstGeom>
        </p:spPr>
        <p:txBody>
          <a:bodyPr wrap="square">
            <a:spAutoFit/>
          </a:bodyPr>
          <a:lstStyle/>
          <a:p>
            <a:r>
              <a:rPr lang="fr-FR" dirty="0"/>
              <a:t>Source : d’après les données du </a:t>
            </a:r>
            <a:r>
              <a:rPr lang="fr-FR" dirty="0">
                <a:hlinkClick r:id="rId9"/>
              </a:rPr>
              <a:t>ministère de </a:t>
            </a:r>
            <a:r>
              <a:rPr lang="fr-FR" dirty="0" smtClean="0">
                <a:hlinkClick r:id="rId9"/>
              </a:rPr>
              <a:t>l’intérieur</a:t>
            </a:r>
            <a:endParaRPr lang="fr-FR" dirty="0"/>
          </a:p>
        </p:txBody>
      </p:sp>
      <p:sp>
        <p:nvSpPr>
          <p:cNvPr id="13"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9087298" y="3125898"/>
            <a:ext cx="2759357" cy="3139321"/>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latin typeface="Arial" panose="020B0604020202020204" pitchFamily="34" charset="0"/>
                <a:cs typeface="Arial" panose="020B0604020202020204" pitchFamily="34" charset="0"/>
              </a:rPr>
              <a:t>Les données permettent de constater la progression de l’abstention.</a:t>
            </a:r>
          </a:p>
          <a:p>
            <a:r>
              <a:rPr lang="fr-FR" dirty="0" smtClean="0">
                <a:latin typeface="Arial" panose="020B0604020202020204" pitchFamily="34" charset="0"/>
                <a:cs typeface="Arial" panose="020B0604020202020204" pitchFamily="34" charset="0"/>
              </a:rPr>
              <a:t>Il est important aussi de remarquer que le taux d’abstention est plus ou moins élevé en fonction du type d’élection (variable contextuelle)</a:t>
            </a:r>
            <a:endParaRPr lang="fr-FR" dirty="0">
              <a:latin typeface="Arial" panose="020B0604020202020204" pitchFamily="34" charset="0"/>
              <a:cs typeface="Arial" panose="020B0604020202020204" pitchFamily="34" charset="0"/>
            </a:endParaRPr>
          </a:p>
          <a:p>
            <a:endParaRPr lang="fr-FR" dirty="0"/>
          </a:p>
        </p:txBody>
      </p:sp>
      <p:sp>
        <p:nvSpPr>
          <p:cNvPr id="14" name="ZoneTexte 13"/>
          <p:cNvSpPr txBox="1"/>
          <p:nvPr/>
        </p:nvSpPr>
        <p:spPr>
          <a:xfrm>
            <a:off x="11548322" y="5909477"/>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29425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3" grpId="1" animBg="1"/>
      <p:bldP spid="14" grpId="0"/>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277273"/>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t>
            </a:r>
            <a:r>
              <a:rPr lang="fr-FR" sz="2400" b="1" dirty="0" smtClean="0">
                <a:solidFill>
                  <a:srgbClr val="7030A0"/>
                </a:solidFill>
                <a:latin typeface="Arial" panose="020B0604020202020204" pitchFamily="34" charset="0"/>
                <a:cs typeface="Arial" panose="020B0604020202020204" pitchFamily="34" charset="0"/>
              </a:rPr>
              <a:t>aux élections</a:t>
            </a:r>
            <a:r>
              <a:rPr lang="fr-FR" sz="2400" b="1" dirty="0">
                <a:solidFill>
                  <a:srgbClr val="7030A0"/>
                </a:solidFill>
                <a:latin typeface="Arial" panose="020B0604020202020204" pitchFamily="34" charset="0"/>
                <a:cs typeface="Arial" panose="020B0604020202020204" pitchFamily="34" charset="0"/>
              </a:rPr>
              <a:t>.</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479395" y="1556238"/>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3</a:t>
            </a:r>
            <a:r>
              <a:rPr lang="fr-FR" sz="2000" dirty="0" smtClean="0">
                <a:solidFill>
                  <a:srgbClr val="7030A0"/>
                </a:solidFill>
                <a:latin typeface="Arial" panose="020B0604020202020204" pitchFamily="34" charset="0"/>
                <a:cs typeface="Arial" panose="020B0604020202020204" pitchFamily="34" charset="0"/>
              </a:rPr>
              <a:t> : </a:t>
            </a:r>
            <a:r>
              <a:rPr lang="fr-FR" sz="2000" dirty="0">
                <a:solidFill>
                  <a:srgbClr val="7030A0"/>
                </a:solidFill>
                <a:latin typeface="Arial" panose="020B0604020202020204" pitchFamily="34" charset="0"/>
                <a:cs typeface="Arial" panose="020B0604020202020204" pitchFamily="34" charset="0"/>
              </a:rPr>
              <a:t>être capable de caractériser la hausse de </a:t>
            </a:r>
            <a:r>
              <a:rPr lang="fr-FR" sz="2000" dirty="0" smtClean="0">
                <a:solidFill>
                  <a:srgbClr val="7030A0"/>
                </a:solidFill>
                <a:latin typeface="Arial" panose="020B0604020202020204" pitchFamily="34" charset="0"/>
                <a:cs typeface="Arial" panose="020B0604020202020204" pitchFamily="34" charset="0"/>
              </a:rPr>
              <a:t>l’abstention.</a:t>
            </a:r>
          </a:p>
        </p:txBody>
      </p:sp>
      <p:sp>
        <p:nvSpPr>
          <p:cNvPr id="2" name="ZoneTexte 1"/>
          <p:cNvSpPr txBox="1"/>
          <p:nvPr/>
        </p:nvSpPr>
        <p:spPr>
          <a:xfrm>
            <a:off x="3755974" y="2044477"/>
            <a:ext cx="3760476" cy="338554"/>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La </a:t>
            </a:r>
            <a:r>
              <a:rPr lang="fr-FR" sz="1600" dirty="0">
                <a:latin typeface="Arial" panose="020B0604020202020204" pitchFamily="34" charset="0"/>
                <a:cs typeface="Arial" panose="020B0604020202020204" pitchFamily="34" charset="0"/>
              </a:rPr>
              <a:t>participation aux scrutins de 2017</a:t>
            </a:r>
          </a:p>
        </p:txBody>
      </p:sp>
      <p:sp>
        <p:nvSpPr>
          <p:cNvPr id="3" name="Rectangle 2"/>
          <p:cNvSpPr/>
          <p:nvPr/>
        </p:nvSpPr>
        <p:spPr>
          <a:xfrm>
            <a:off x="9458293" y="3185625"/>
            <a:ext cx="2120675" cy="2308324"/>
          </a:xfrm>
          <a:prstGeom prst="rect">
            <a:avLst/>
          </a:prstGeom>
        </p:spPr>
        <p:txBody>
          <a:bodyPr wrap="square">
            <a:spAutoFit/>
          </a:bodyPr>
          <a:lstStyle/>
          <a:p>
            <a:r>
              <a:rPr lang="fr-FR" dirty="0"/>
              <a:t>Source : </a:t>
            </a:r>
            <a:r>
              <a:rPr lang="fr-FR" dirty="0">
                <a:hlinkClick r:id="rId8"/>
              </a:rPr>
              <a:t>Élections présidentielle et législatives de 2017 : neuf inscrits sur dix ont voté à au moins un tour de scrutin</a:t>
            </a:r>
            <a:r>
              <a:rPr lang="fr-FR" dirty="0"/>
              <a:t>, Insee Première n° 1670, 19/10/2017</a:t>
            </a:r>
          </a:p>
        </p:txBody>
      </p:sp>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5958" y="2338263"/>
            <a:ext cx="6319039" cy="411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8819194" y="3185625"/>
            <a:ext cx="2759357" cy="2939266"/>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Il n’y a pas nécessairement de stabilité de la participation/abstention (vote intermittent</a:t>
            </a:r>
            <a:r>
              <a:rPr lang="fr-FR" dirty="0" smtClean="0">
                <a:latin typeface="Arial" panose="020B0604020202020204" pitchFamily="34" charset="0"/>
                <a:cs typeface="Arial" panose="020B0604020202020204" pitchFamily="34" charset="0"/>
              </a:rPr>
              <a:t>).</a:t>
            </a:r>
          </a:p>
          <a:p>
            <a:pPr>
              <a:spcBef>
                <a:spcPts val="600"/>
              </a:spcBef>
              <a:buClr>
                <a:srgbClr val="7030A0"/>
              </a:buClr>
            </a:pPr>
            <a:r>
              <a:rPr lang="fr-FR" dirty="0" smtClean="0">
                <a:latin typeface="Arial" panose="020B0604020202020204" pitchFamily="34" charset="0"/>
                <a:cs typeface="Arial" panose="020B0604020202020204" pitchFamily="34" charset="0"/>
              </a:rPr>
              <a:t>35,5 % des inscrits ont voté aux 2 tours de la présidentielle et des législatives de 2017.</a:t>
            </a:r>
            <a:endParaRPr lang="fr-FR" dirty="0">
              <a:latin typeface="Arial" panose="020B0604020202020204" pitchFamily="34" charset="0"/>
              <a:cs typeface="Arial" panose="020B0604020202020204" pitchFamily="34" charset="0"/>
            </a:endParaRPr>
          </a:p>
          <a:p>
            <a:endParaRPr lang="fr-FR" dirty="0"/>
          </a:p>
        </p:txBody>
      </p:sp>
      <p:sp>
        <p:nvSpPr>
          <p:cNvPr id="16" name="ZoneTexte 15"/>
          <p:cNvSpPr txBox="1"/>
          <p:nvPr/>
        </p:nvSpPr>
        <p:spPr>
          <a:xfrm>
            <a:off x="11263965" y="5755559"/>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2919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5" grpId="1" animBg="1"/>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2</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participation électorale est liée à divers facteurs  inégalement partagés au sein de la population (degré d’intégration  sociale, intérêt pour la politique, sentiment de compétence politique) et de  variables contextuelles (perception des enjeux de l’élection, types  d’élection).</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873886" y="2258987"/>
            <a:ext cx="10980122" cy="4401205"/>
          </a:xfrm>
          <a:prstGeom prst="rect">
            <a:avLst/>
          </a:prstGeom>
          <a:noFill/>
        </p:spPr>
        <p:txBody>
          <a:bodyPr wrap="square" rtlCol="0">
            <a:spAutoFit/>
          </a:bodyPr>
          <a:lstStyle/>
          <a:p>
            <a:pPr algn="just"/>
            <a:r>
              <a:rPr lang="fr-FR" sz="1400" dirty="0">
                <a:latin typeface="Arial" panose="020B0604020202020204" pitchFamily="34" charset="0"/>
                <a:cs typeface="Arial" panose="020B0604020202020204" pitchFamily="34" charset="0"/>
              </a:rPr>
              <a:t>On peut, à la suite de Anne </a:t>
            </a:r>
            <a:r>
              <a:rPr lang="fr-FR" sz="1400" dirty="0" err="1">
                <a:latin typeface="Arial" panose="020B0604020202020204" pitchFamily="34" charset="0"/>
                <a:cs typeface="Arial" panose="020B0604020202020204" pitchFamily="34" charset="0"/>
              </a:rPr>
              <a:t>Muxel</a:t>
            </a:r>
            <a:r>
              <a:rPr lang="fr-FR" sz="1400" dirty="0">
                <a:latin typeface="Arial" panose="020B0604020202020204" pitchFamily="34" charset="0"/>
                <a:cs typeface="Arial" panose="020B0604020202020204" pitchFamily="34" charset="0"/>
              </a:rPr>
              <a:t> et Jérôme </a:t>
            </a:r>
            <a:r>
              <a:rPr lang="fr-FR" sz="1400" dirty="0" err="1">
                <a:latin typeface="Arial" panose="020B0604020202020204" pitchFamily="34" charset="0"/>
                <a:cs typeface="Arial" panose="020B0604020202020204" pitchFamily="34" charset="0"/>
              </a:rPr>
              <a:t>Jaffré</a:t>
            </a:r>
            <a:r>
              <a:rPr lang="fr-FR" sz="1400" dirty="0">
                <a:latin typeface="Arial" panose="020B0604020202020204" pitchFamily="34" charset="0"/>
                <a:cs typeface="Arial" panose="020B0604020202020204" pitchFamily="34" charset="0"/>
              </a:rPr>
              <a:t>, non plus seulement distinguer </a:t>
            </a:r>
            <a:r>
              <a:rPr lang="fr-FR" sz="1400" b="1" dirty="0">
                <a:latin typeface="Arial" panose="020B0604020202020204" pitchFamily="34" charset="0"/>
                <a:cs typeface="Arial" panose="020B0604020202020204" pitchFamily="34" charset="0"/>
              </a:rPr>
              <a:t>l'abstention sociale de l'abstention politique</a:t>
            </a:r>
            <a:r>
              <a:rPr lang="fr-FR" sz="1400" dirty="0">
                <a:latin typeface="Arial" panose="020B0604020202020204" pitchFamily="34" charset="0"/>
                <a:cs typeface="Arial" panose="020B0604020202020204" pitchFamily="34" charset="0"/>
              </a:rPr>
              <a:t>, mais, en se basant à la fois sur des caractéristiques sociologiques et le rapport à la politique, définir l'abstention "hors du jeu politique" et l'abstention "dans le jeu politique".</a:t>
            </a:r>
          </a:p>
          <a:p>
            <a:pPr algn="just"/>
            <a:r>
              <a:rPr lang="fr-FR" sz="1400" b="1" dirty="0">
                <a:latin typeface="Arial" panose="020B0604020202020204" pitchFamily="34" charset="0"/>
                <a:cs typeface="Arial" panose="020B0604020202020204" pitchFamily="34" charset="0"/>
              </a:rPr>
              <a:t>Les abstentionnistes "hors du jeu politique", </a:t>
            </a:r>
            <a:r>
              <a:rPr lang="fr-FR" sz="1400" dirty="0">
                <a:latin typeface="Arial" panose="020B0604020202020204" pitchFamily="34" charset="0"/>
                <a:cs typeface="Arial" panose="020B0604020202020204" pitchFamily="34" charset="0"/>
              </a:rPr>
              <a:t>se distinguent par un retrait de la politique et une certaine apathie. Ils sont plus nombreux chez les femmes, au sein des populations urbaines, populaires, faiblement instruites, en difficulté d'insertion sociale. Ils ne se reconnaissent pas dans le jeu politique, se sentent incompétents. Surtout, ils sont davantage porteurs d'un refus et d'une contestation de la société telle qu'elle est, d'une référence à l'ordre et à un certain </a:t>
            </a:r>
            <a:r>
              <a:rPr lang="fr-FR" sz="1400" dirty="0" err="1">
                <a:latin typeface="Arial" panose="020B0604020202020204" pitchFamily="34" charset="0"/>
                <a:cs typeface="Arial" panose="020B0604020202020204" pitchFamily="34" charset="0"/>
              </a:rPr>
              <a:t>anti-étatisme</a:t>
            </a:r>
            <a:r>
              <a:rPr lang="fr-FR" sz="1400" dirty="0">
                <a:latin typeface="Arial" panose="020B0604020202020204" pitchFamily="34" charset="0"/>
                <a:cs typeface="Arial" panose="020B0604020202020204" pitchFamily="34" charset="0"/>
              </a:rPr>
              <a:t>. Préoccupés par leurs importants problèmes individuels, ils sont plutôt fermés aux autres, aux étrangers comme au voisinage, et adhèrent particulièrement peu à l'action collective, et ce, même s'ils se disent plus que les autres favorables à un changement complet de société. Globalement, les " hors-jeu " sont des contestataires qui peuvent être sensibles au populisme d'extrême droite, s'inscrivant dans une logique de refus des systèmes politique et social.</a:t>
            </a:r>
          </a:p>
          <a:p>
            <a:pPr algn="just"/>
            <a:r>
              <a:rPr lang="fr-FR" sz="1400" b="1" dirty="0">
                <a:latin typeface="Arial" panose="020B0604020202020204" pitchFamily="34" charset="0"/>
                <a:cs typeface="Arial" panose="020B0604020202020204" pitchFamily="34" charset="0"/>
              </a:rPr>
              <a:t>Les abstentionnistes "dans le jeu politique". </a:t>
            </a:r>
            <a:r>
              <a:rPr lang="fr-FR" sz="1400" dirty="0">
                <a:latin typeface="Arial" panose="020B0604020202020204" pitchFamily="34" charset="0"/>
                <a:cs typeface="Arial" panose="020B0604020202020204" pitchFamily="34" charset="0"/>
              </a:rPr>
              <a:t>« Souvent jeunes, diplômés et plutôt favorisés quant aux conditions de leur insertion sociale, ils s'abstiennent sans qu'il s'agisse d'une désaffection politique et se remettent à voter dès qu'ils peuvent à nouveau se reconnaître dans l'offre électorale proposée. Leur abstention est le plus souvent intermittente », précise Anne </a:t>
            </a:r>
            <a:r>
              <a:rPr lang="fr-FR" sz="1400" dirty="0" err="1">
                <a:latin typeface="Arial" panose="020B0604020202020204" pitchFamily="34" charset="0"/>
                <a:cs typeface="Arial" panose="020B0604020202020204" pitchFamily="34" charset="0"/>
              </a:rPr>
              <a:t>Muxel</a:t>
            </a:r>
            <a:r>
              <a:rPr lang="fr-FR" sz="1400" dirty="0">
                <a:latin typeface="Arial" panose="020B0604020202020204" pitchFamily="34" charset="0"/>
                <a:cs typeface="Arial" panose="020B0604020202020204" pitchFamily="34" charset="0"/>
              </a:rPr>
              <a:t>. Lors de l'élection présidentielle de 2002, les "dans le jeu" représentaient les  deux tiers des abstentionnistes, soit 18,7 % des inscrits, contre 12,5% en 1995. Les abstentionnistes "hors-jeu" formaient pour leur part 8,5 % des inscrits en 2002, en hausse de 0,5 % par rapport à 1995. « La poussée différentielle des usages de l'abstention signe une volonté de sanction politique, la généralisation d'un malaise par rapport aux programmes et aux candidats », estime Anne </a:t>
            </a:r>
            <a:r>
              <a:rPr lang="fr-FR" sz="1400" dirty="0" err="1">
                <a:latin typeface="Arial" panose="020B0604020202020204" pitchFamily="34" charset="0"/>
                <a:cs typeface="Arial" panose="020B0604020202020204" pitchFamily="34" charset="0"/>
              </a:rPr>
              <a:t>Muxel</a:t>
            </a:r>
            <a:r>
              <a:rPr lang="fr-FR" sz="1400" dirty="0">
                <a:latin typeface="Arial" panose="020B0604020202020204" pitchFamily="34" charset="0"/>
                <a:cs typeface="Arial" panose="020B0604020202020204" pitchFamily="34" charset="0"/>
              </a:rPr>
              <a:t>. Ces abstentionnistes "dans le jeu" se classent plutôt à gauche : en 2002, 62 % d'entre eux se déclaraient mécontents de la présence de Jean-Marie Le Pen au second tour, contre seulement 41% des " hors-jeu", plus indifférents, mais aussi plus ouverts aux idées du Front national.</a:t>
            </a:r>
          </a:p>
          <a:p>
            <a:pPr marL="1798638" algn="just"/>
            <a:r>
              <a:rPr lang="fr-FR" sz="1400" dirty="0">
                <a:latin typeface="Arial" panose="020B0604020202020204" pitchFamily="34" charset="0"/>
                <a:cs typeface="Arial" panose="020B0604020202020204" pitchFamily="34" charset="0"/>
              </a:rPr>
              <a:t>Source : lemonde.fr, publié le 27 octobre 2004 à 11h45 - Mis à jour le 18 mars 2010 à 13h45</a:t>
            </a:r>
          </a:p>
        </p:txBody>
      </p: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825918"/>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4 : </a:t>
            </a:r>
            <a:r>
              <a:rPr lang="fr-FR" sz="2000" dirty="0">
                <a:solidFill>
                  <a:srgbClr val="7030A0"/>
                </a:solidFill>
                <a:latin typeface="Arial" panose="020B0604020202020204" pitchFamily="34" charset="0"/>
                <a:cs typeface="Arial" panose="020B0604020202020204" pitchFamily="34" charset="0"/>
              </a:rPr>
              <a:t>être capable </a:t>
            </a:r>
            <a:r>
              <a:rPr lang="fr-FR" sz="2000" dirty="0" smtClean="0">
                <a:solidFill>
                  <a:srgbClr val="7030A0"/>
                </a:solidFill>
                <a:latin typeface="Arial" panose="020B0604020202020204" pitchFamily="34" charset="0"/>
                <a:cs typeface="Arial" panose="020B0604020202020204" pitchFamily="34" charset="0"/>
              </a:rPr>
              <a:t>de présenter les causes de la participation ou de l’abstention.</a:t>
            </a:r>
          </a:p>
        </p:txBody>
      </p:sp>
      <p:sp>
        <p:nvSpPr>
          <p:cNvPr id="13"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4835986" y="3830764"/>
            <a:ext cx="6742981" cy="2339102"/>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Une multitude d’explications de la participation/abstention :</a:t>
            </a:r>
          </a:p>
          <a:p>
            <a:pPr>
              <a:spcBef>
                <a:spcPts val="600"/>
              </a:spcBef>
              <a:buClr>
                <a:srgbClr val="7030A0"/>
              </a:buClr>
            </a:pPr>
            <a:r>
              <a:rPr lang="fr-FR" dirty="0" smtClean="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rPr>
              <a:t>rôle de variables lourdes (âge, diplôme</a:t>
            </a: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p>
            <a:pPr>
              <a:spcBef>
                <a:spcPts val="600"/>
              </a:spcBef>
              <a:buClr>
                <a:srgbClr val="7030A0"/>
              </a:buClr>
            </a:pPr>
            <a:r>
              <a:rPr lang="fr-FR" dirty="0" smtClean="0">
                <a:latin typeface="Arial" panose="020B0604020202020204" pitchFamily="34" charset="0"/>
                <a:cs typeface="Arial" panose="020B0604020202020204" pitchFamily="34" charset="0"/>
              </a:rPr>
              <a:t>- L’intégration sociale, </a:t>
            </a:r>
            <a:endParaRPr lang="fr-FR" dirty="0">
              <a:latin typeface="Arial" panose="020B0604020202020204" pitchFamily="34" charset="0"/>
              <a:cs typeface="Arial" panose="020B0604020202020204" pitchFamily="34" charset="0"/>
            </a:endParaRPr>
          </a:p>
          <a:p>
            <a:pPr>
              <a:spcBef>
                <a:spcPts val="600"/>
              </a:spcBef>
              <a:buClr>
                <a:srgbClr val="7030A0"/>
              </a:buClr>
            </a:pPr>
            <a:r>
              <a:rPr lang="fr-FR" dirty="0" smtClean="0">
                <a:latin typeface="Arial" panose="020B0604020202020204" pitchFamily="34" charset="0"/>
                <a:cs typeface="Arial" panose="020B0604020202020204" pitchFamily="34" charset="0"/>
              </a:rPr>
              <a:t>- L’abstention </a:t>
            </a:r>
            <a:r>
              <a:rPr lang="fr-FR" dirty="0">
                <a:latin typeface="Arial" panose="020B0604020202020204" pitchFamily="34" charset="0"/>
                <a:cs typeface="Arial" panose="020B0604020202020204" pitchFamily="34" charset="0"/>
              </a:rPr>
              <a:t>dans le jeu/hors </a:t>
            </a:r>
            <a:r>
              <a:rPr lang="fr-FR" dirty="0" smtClean="0">
                <a:latin typeface="Arial" panose="020B0604020202020204" pitchFamily="34" charset="0"/>
                <a:cs typeface="Arial" panose="020B0604020202020204" pitchFamily="34" charset="0"/>
              </a:rPr>
              <a:t>jeu,</a:t>
            </a:r>
            <a:endParaRPr lang="fr-FR" dirty="0">
              <a:latin typeface="Arial" panose="020B0604020202020204" pitchFamily="34" charset="0"/>
              <a:cs typeface="Arial" panose="020B0604020202020204" pitchFamily="34" charset="0"/>
            </a:endParaRPr>
          </a:p>
          <a:p>
            <a:pPr>
              <a:spcBef>
                <a:spcPts val="600"/>
              </a:spcBef>
              <a:buClr>
                <a:srgbClr val="7030A0"/>
              </a:buClr>
            </a:pPr>
            <a:r>
              <a:rPr lang="fr-FR" dirty="0" smtClean="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rPr>
              <a:t>contexte (le type </a:t>
            </a:r>
            <a:r>
              <a:rPr lang="fr-FR" dirty="0" smtClean="0">
                <a:latin typeface="Arial" panose="020B0604020202020204" pitchFamily="34" charset="0"/>
                <a:cs typeface="Arial" panose="020B0604020202020204" pitchFamily="34" charset="0"/>
              </a:rPr>
              <a:t>d’élection, la perception des enjeux, la succession d’élections…).</a:t>
            </a:r>
            <a:endParaRPr lang="fr-FR" dirty="0">
              <a:latin typeface="Arial" panose="020B0604020202020204" pitchFamily="34" charset="0"/>
              <a:cs typeface="Arial" panose="020B0604020202020204" pitchFamily="34" charset="0"/>
            </a:endParaRPr>
          </a:p>
          <a:p>
            <a:endParaRPr lang="fr-FR" dirty="0"/>
          </a:p>
        </p:txBody>
      </p:sp>
      <p:sp>
        <p:nvSpPr>
          <p:cNvPr id="14" name="ZoneTexte 13"/>
          <p:cNvSpPr txBox="1"/>
          <p:nvPr/>
        </p:nvSpPr>
        <p:spPr>
          <a:xfrm>
            <a:off x="11257547" y="5800534"/>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14665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3" grpId="1" animBg="1"/>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2</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participation électorale est liée à divers facteurs  inégalement partagés au sein de la population (degré d’intégration  sociale, intérêt pour la politique, sentiment de compétence politique) et de  variables contextuelles (perception des enjeux de l’élection, types  d’élection).</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825918"/>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4 : </a:t>
            </a:r>
            <a:r>
              <a:rPr lang="fr-FR" sz="2000" dirty="0">
                <a:solidFill>
                  <a:srgbClr val="7030A0"/>
                </a:solidFill>
                <a:latin typeface="Arial" panose="020B0604020202020204" pitchFamily="34" charset="0"/>
                <a:cs typeface="Arial" panose="020B0604020202020204" pitchFamily="34" charset="0"/>
              </a:rPr>
              <a:t>être capable </a:t>
            </a:r>
            <a:r>
              <a:rPr lang="fr-FR" sz="2000" dirty="0" smtClean="0">
                <a:solidFill>
                  <a:srgbClr val="7030A0"/>
                </a:solidFill>
                <a:latin typeface="Arial" panose="020B0604020202020204" pitchFamily="34" charset="0"/>
                <a:cs typeface="Arial" panose="020B0604020202020204" pitchFamily="34" charset="0"/>
              </a:rPr>
              <a:t>de présenter les causes de la participation ou de l’abstention.</a:t>
            </a:r>
          </a:p>
        </p:txBody>
      </p:sp>
      <p:pic>
        <p:nvPicPr>
          <p:cNvPr id="81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459038"/>
            <a:ext cx="109855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xmlns="" id="{67BF7DAF-49F4-4F57-90BE-622207C202DC}"/>
              </a:ext>
            </a:extLst>
          </p:cNvPr>
          <p:cNvSpPr/>
          <p:nvPr>
            <p:custDataLst>
              <p:tags r:id="rId7"/>
            </p:custDataLst>
          </p:nvPr>
        </p:nvSpPr>
        <p:spPr>
          <a:xfrm>
            <a:off x="4715311" y="4779015"/>
            <a:ext cx="6386368" cy="369332"/>
          </a:xfrm>
          <a:prstGeom prst="rect">
            <a:avLst/>
          </a:prstGeom>
        </p:spPr>
        <p:txBody>
          <a:bodyPr wrap="square">
            <a:spAutoFit/>
          </a:bodyPr>
          <a:lstStyle/>
          <a:p>
            <a:pPr algn="r" fontAlgn="base"/>
            <a:r>
              <a:rPr lang="fr-FR" dirty="0">
                <a:latin typeface="Arial" panose="020B0604020202020204" pitchFamily="34" charset="0"/>
                <a:cs typeface="Arial" panose="020B0604020202020204" pitchFamily="34" charset="0"/>
              </a:rPr>
              <a:t>Source : </a:t>
            </a:r>
            <a:r>
              <a:rPr lang="fr-FR" spc="-10" dirty="0">
                <a:latin typeface="Carlito"/>
                <a:cs typeface="Carlito"/>
              </a:rPr>
              <a:t>Anne-Cécile Douillet, </a:t>
            </a:r>
            <a:r>
              <a:rPr lang="fr-FR" i="1" spc="-5" dirty="0">
                <a:latin typeface="Carlito"/>
                <a:cs typeface="Carlito"/>
              </a:rPr>
              <a:t>Sociologie Politique</a:t>
            </a:r>
            <a:r>
              <a:rPr lang="fr-FR" spc="-5" dirty="0">
                <a:latin typeface="Carlito"/>
                <a:cs typeface="Carlito"/>
              </a:rPr>
              <a:t>,</a:t>
            </a:r>
            <a:r>
              <a:rPr lang="fr-FR" dirty="0">
                <a:latin typeface="Carlito"/>
                <a:cs typeface="Carlito"/>
              </a:rPr>
              <a:t> 2017.</a:t>
            </a:r>
            <a:endParaRPr lang="fr-FR"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547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369606"/>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3 </a:t>
            </a:r>
            <a:r>
              <a:rPr lang="fr-FR" b="1" dirty="0">
                <a:solidFill>
                  <a:srgbClr val="7030A0"/>
                </a:solidFill>
                <a:latin typeface="Arial" panose="020B0604020202020204" pitchFamily="34" charset="0"/>
                <a:cs typeface="Arial" panose="020B0604020202020204" pitchFamily="34" charset="0"/>
              </a:rPr>
              <a:t>– Comprendre que le vote est à la fois un acte individuel (expression de  préférences en fonction d’un contexte et d’une offre électorale) et un acte  collectif (expression d’appartenances sociales).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17688" y="2231138"/>
            <a:ext cx="11374613" cy="4493538"/>
          </a:xfrm>
          <a:prstGeom prst="rect">
            <a:avLst/>
          </a:prstGeom>
          <a:noFill/>
        </p:spPr>
        <p:txBody>
          <a:bodyPr wrap="square" rtlCol="0">
            <a:spAutoFit/>
          </a:bodyPr>
          <a:lstStyle/>
          <a:p>
            <a:pPr algn="just"/>
            <a:r>
              <a:rPr lang="fr-FR" sz="1300" dirty="0">
                <a:latin typeface="Arial" panose="020B0604020202020204" pitchFamily="34" charset="0"/>
                <a:cs typeface="Arial" panose="020B0604020202020204" pitchFamily="34" charset="0"/>
              </a:rPr>
              <a:t>Retracer les controverses qui se sont développées depuis une trentaine d’années dans l’explication du comportement électoral donne effectivement parfois le sentiment que l’existence de paradigmes concurrents rend compte de façon assez parlante du débat qui a eu lieu. […]. Le premier, appelons-le « modèle sociologique », est associé aux travaux pionniers du sociologue </a:t>
            </a:r>
            <a:r>
              <a:rPr lang="fr-FR" sz="1300" b="1" dirty="0">
                <a:latin typeface="Arial" panose="020B0604020202020204" pitchFamily="34" charset="0"/>
                <a:cs typeface="Arial" panose="020B0604020202020204" pitchFamily="34" charset="0"/>
              </a:rPr>
              <a:t>Paul Lazarsfeld et de son équipe, à l’Université de Columbia. </a:t>
            </a:r>
            <a:r>
              <a:rPr lang="fr-FR" sz="1300" dirty="0">
                <a:latin typeface="Arial" panose="020B0604020202020204" pitchFamily="34" charset="0"/>
                <a:cs typeface="Arial" panose="020B0604020202020204" pitchFamily="34" charset="0"/>
              </a:rPr>
              <a:t>Lors de l’élection présidentielle de 1940, qui oppose le républicain </a:t>
            </a:r>
            <a:r>
              <a:rPr lang="fr-FR" sz="1300" dirty="0" err="1">
                <a:latin typeface="Arial" panose="020B0604020202020204" pitchFamily="34" charset="0"/>
                <a:cs typeface="Arial" panose="020B0604020202020204" pitchFamily="34" charset="0"/>
              </a:rPr>
              <a:t>Willkie</a:t>
            </a:r>
            <a:r>
              <a:rPr lang="fr-FR" sz="1300" dirty="0">
                <a:latin typeface="Arial" panose="020B0604020202020204" pitchFamily="34" charset="0"/>
                <a:cs typeface="Arial" panose="020B0604020202020204" pitchFamily="34" charset="0"/>
              </a:rPr>
              <a:t> au démocrate Roosevelt, ils se proposent d’étudier l’effet de la campagne sur les choix électoraux. Un panel représentatif des habitants d’un comté de l’Ohio est interrogé tout au long de celle-ci à sept reprises. À leur grande surprise, la campagne n’a eu qu’un effet limité sur leurs choix politiques. Les électeurs se sont en majorité décidés bien avant la campagne et sont restés fidèles à leur choix initial, leurs orientations politiques sont stables et conformes aux normes de leur milieu familial, social et culturel. Inversement, </a:t>
            </a:r>
            <a:r>
              <a:rPr lang="fr-FR" sz="1300" b="1" dirty="0">
                <a:latin typeface="Arial" panose="020B0604020202020204" pitchFamily="34" charset="0"/>
                <a:cs typeface="Arial" panose="020B0604020202020204" pitchFamily="34" charset="0"/>
              </a:rPr>
              <a:t>la connaissance des groupes auxquels appartiennent les individus permet de prédire leur vote, comme le montre un indice de prédisposition politique combinant le statut social, la religion et le lieu de résidence</a:t>
            </a:r>
            <a:r>
              <a:rPr lang="fr-FR" sz="1300" dirty="0">
                <a:latin typeface="Arial" panose="020B0604020202020204" pitchFamily="34" charset="0"/>
                <a:cs typeface="Arial" panose="020B0604020202020204" pitchFamily="34" charset="0"/>
              </a:rPr>
              <a:t>. Les électeurs ruraux, protestants et aisés votent dans la proportion de trois sur quatre pour le candidat républicain, tandis que les électeurs urbains, catholiques et socialement défavorisés votent dans la même proportion pour le candidat démocrate. […]</a:t>
            </a:r>
          </a:p>
          <a:p>
            <a:pPr algn="just"/>
            <a:r>
              <a:rPr lang="fr-FR" sz="1300" dirty="0">
                <a:latin typeface="Arial" panose="020B0604020202020204" pitchFamily="34" charset="0"/>
                <a:cs typeface="Arial" panose="020B0604020202020204" pitchFamily="34" charset="0"/>
              </a:rPr>
              <a:t>Ce déterminisme social est sévèrement critiqué par les chercheurs du Survey </a:t>
            </a:r>
            <a:r>
              <a:rPr lang="fr-FR" sz="1300" dirty="0" err="1">
                <a:latin typeface="Arial" panose="020B0604020202020204" pitchFamily="34" charset="0"/>
                <a:cs typeface="Arial" panose="020B0604020202020204" pitchFamily="34" charset="0"/>
              </a:rPr>
              <a:t>Research</a:t>
            </a:r>
            <a:r>
              <a:rPr lang="fr-FR" sz="1300" dirty="0">
                <a:latin typeface="Arial" panose="020B0604020202020204" pitchFamily="34" charset="0"/>
                <a:cs typeface="Arial" panose="020B0604020202020204" pitchFamily="34" charset="0"/>
              </a:rPr>
              <a:t> Center de </a:t>
            </a:r>
            <a:r>
              <a:rPr lang="fr-FR" sz="1300" b="1" dirty="0">
                <a:latin typeface="Arial" panose="020B0604020202020204" pitchFamily="34" charset="0"/>
                <a:cs typeface="Arial" panose="020B0604020202020204" pitchFamily="34" charset="0"/>
              </a:rPr>
              <a:t>l’Université du Michigan</a:t>
            </a:r>
            <a:r>
              <a:rPr lang="fr-FR" sz="1300" dirty="0">
                <a:latin typeface="Arial" panose="020B0604020202020204" pitchFamily="34" charset="0"/>
                <a:cs typeface="Arial" panose="020B0604020202020204" pitchFamily="34" charset="0"/>
              </a:rPr>
              <a:t> qui font l’hypothèse d’un second modèle « psycho-politique ». Pour eux, le vote est d’abord un acte politique, commandé par la perception qu’ont les électeurs des principaux objets politiques. Ils s’appuient pour le démontrer sur les enquêtes nationales menées au SRC à partir de 1948 à l’occasion de chaque élection présidentielle, auprès d’échantillons représentatifs de la population en âge de voter, interrogés avant et après l’élection. Le comportement électoral est analysé comme la résultante d’un champ de forces psychologiques, qu’ils mesurent au plus près de l’élection considérée, en s’attachant surtout à explorer les attitudes des électeurs à l’égard des candidats, des partis et des programmes. </a:t>
            </a:r>
            <a:r>
              <a:rPr lang="fr-FR" sz="1300" b="1" dirty="0">
                <a:latin typeface="Arial" panose="020B0604020202020204" pitchFamily="34" charset="0"/>
                <a:cs typeface="Arial" panose="020B0604020202020204" pitchFamily="34" charset="0"/>
              </a:rPr>
              <a:t>La variable-clé du vote à leurs yeux est « l’identification partisane », attachement affectif et durable de l’électeur à un des deux grands partis qui structurent la vie politique américaine</a:t>
            </a:r>
            <a:r>
              <a:rPr lang="fr-FR" sz="1300" dirty="0">
                <a:latin typeface="Arial" panose="020B0604020202020204" pitchFamily="34" charset="0"/>
                <a:cs typeface="Arial" panose="020B0604020202020204" pitchFamily="34" charset="0"/>
              </a:rPr>
              <a:t>. Elle fonctionne comme un écran perceptif, filtrant la vision du monde des électeurs. […] </a:t>
            </a:r>
            <a:r>
              <a:rPr lang="fr-FR" sz="1300" b="1" dirty="0">
                <a:latin typeface="Arial" panose="020B0604020202020204" pitchFamily="34" charset="0"/>
                <a:cs typeface="Arial" panose="020B0604020202020204" pitchFamily="34" charset="0"/>
              </a:rPr>
              <a:t>Celle-ci, généralement forgée dès l’enfance et transmise par les parents, renforcée par le milieu social et professionnel, confère une grande stabilité aux choix électoraux</a:t>
            </a:r>
            <a:r>
              <a:rPr lang="fr-FR" sz="1300" dirty="0">
                <a:latin typeface="Arial" panose="020B0604020202020204" pitchFamily="34" charset="0"/>
                <a:cs typeface="Arial" panose="020B0604020202020204" pitchFamily="34" charset="0"/>
              </a:rPr>
              <a:t>. La mobilité est un phénomène marginal, qui caractérise surtout les électeurs les moins instruits, les moins intégrés socialement et politiquement</a:t>
            </a:r>
            <a:r>
              <a:rPr lang="fr-FR" sz="1300" dirty="0" smtClean="0">
                <a:latin typeface="Arial" panose="020B0604020202020204" pitchFamily="34" charset="0"/>
                <a:cs typeface="Arial" panose="020B0604020202020204" pitchFamily="34" charset="0"/>
              </a:rPr>
              <a:t>.</a:t>
            </a:r>
          </a:p>
          <a:p>
            <a:pPr algn="just"/>
            <a:r>
              <a:rPr lang="fr-FR" sz="1300" dirty="0" err="1">
                <a:latin typeface="Arial" panose="020B0604020202020204" pitchFamily="34" charset="0"/>
                <a:cs typeface="Arial" panose="020B0604020202020204" pitchFamily="34" charset="0"/>
              </a:rPr>
              <a:t>Nonna</a:t>
            </a:r>
            <a:r>
              <a:rPr lang="fr-FR" sz="1300" dirty="0">
                <a:latin typeface="Arial" panose="020B0604020202020204" pitchFamily="34" charset="0"/>
                <a:cs typeface="Arial" panose="020B0604020202020204" pitchFamily="34" charset="0"/>
              </a:rPr>
              <a:t> Mayer, Daniel Boy, </a:t>
            </a:r>
            <a:r>
              <a:rPr lang="fr-FR" sz="1300" dirty="0">
                <a:latin typeface="Arial" panose="020B0604020202020204" pitchFamily="34" charset="0"/>
                <a:cs typeface="Arial" panose="020B0604020202020204" pitchFamily="34" charset="0"/>
                <a:hlinkClick r:id="rId8"/>
              </a:rPr>
              <a:t>Les ” variables lourdes ” en sociologie électorale</a:t>
            </a:r>
            <a:r>
              <a:rPr lang="fr-FR" sz="1300" dirty="0">
                <a:latin typeface="Arial" panose="020B0604020202020204" pitchFamily="34" charset="0"/>
                <a:cs typeface="Arial" panose="020B0604020202020204" pitchFamily="34" charset="0"/>
              </a:rPr>
              <a:t>. Enquête, anthropologie, histoire, sociologie, 2008, pp.109-122.</a:t>
            </a:r>
          </a:p>
        </p:txBody>
      </p: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551101"/>
            <a:ext cx="11676062" cy="707886"/>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5 </a:t>
            </a:r>
            <a:r>
              <a:rPr lang="fr-FR" sz="2000" dirty="0">
                <a:solidFill>
                  <a:srgbClr val="7030A0"/>
                </a:solidFill>
                <a:latin typeface="Arial" panose="020B0604020202020204" pitchFamily="34" charset="0"/>
                <a:cs typeface="Arial" panose="020B0604020202020204" pitchFamily="34" charset="0"/>
              </a:rPr>
              <a:t>: être capable de montrer que les valeurs et le milieu social conduisent à une certaine stabilité du vote.</a:t>
            </a:r>
            <a:endParaRPr lang="fr-FR" sz="2000" dirty="0" smtClean="0">
              <a:solidFill>
                <a:srgbClr val="7030A0"/>
              </a:solidFill>
              <a:latin typeface="Arial" panose="020B0604020202020204" pitchFamily="34" charset="0"/>
              <a:cs typeface="Arial" panose="020B0604020202020204" pitchFamily="34" charset="0"/>
            </a:endParaRPr>
          </a:p>
        </p:txBody>
      </p:sp>
      <p:sp>
        <p:nvSpPr>
          <p:cNvPr id="12"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2131283" y="3144150"/>
            <a:ext cx="8014762" cy="2185214"/>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Les aspects « collectifs » et les déterminants classiques de la stabilité du vote </a:t>
            </a:r>
            <a:r>
              <a:rPr lang="fr-FR" dirty="0" smtClean="0">
                <a:latin typeface="Arial" panose="020B0604020202020204" pitchFamily="34" charset="0"/>
                <a:cs typeface="Arial" panose="020B0604020202020204" pitchFamily="34" charset="0"/>
              </a:rPr>
              <a:t>semblent </a:t>
            </a:r>
            <a:r>
              <a:rPr lang="fr-FR" dirty="0">
                <a:latin typeface="Arial" panose="020B0604020202020204" pitchFamily="34" charset="0"/>
                <a:cs typeface="Arial" panose="020B0604020202020204" pitchFamily="34" charset="0"/>
              </a:rPr>
              <a:t>en déclin face à une plus grande </a:t>
            </a:r>
            <a:r>
              <a:rPr lang="fr-FR" dirty="0" smtClean="0">
                <a:latin typeface="Arial" panose="020B0604020202020204" pitchFamily="34" charset="0"/>
                <a:cs typeface="Arial" panose="020B0604020202020204" pitchFamily="34" charset="0"/>
              </a:rPr>
              <a:t>volatilité et à des déterminants plus individuels et contextuels, toutefois </a:t>
            </a:r>
            <a:r>
              <a:rPr lang="fr-FR" dirty="0">
                <a:latin typeface="Arial" panose="020B0604020202020204" pitchFamily="34" charset="0"/>
                <a:cs typeface="Arial" panose="020B0604020202020204" pitchFamily="34" charset="0"/>
              </a:rPr>
              <a:t>la complémentarité des paradigmes classiques demeure porteuse </a:t>
            </a:r>
            <a:r>
              <a:rPr lang="fr-FR" dirty="0" smtClean="0">
                <a:latin typeface="Arial" panose="020B0604020202020204" pitchFamily="34" charset="0"/>
                <a:cs typeface="Arial" panose="020B0604020202020204" pitchFamily="34" charset="0"/>
              </a:rPr>
              <a:t>d’explication :</a:t>
            </a:r>
            <a:endParaRPr lang="fr-FR" dirty="0">
              <a:latin typeface="Arial" panose="020B0604020202020204" pitchFamily="34" charset="0"/>
              <a:cs typeface="Arial" panose="020B0604020202020204" pitchFamily="34" charset="0"/>
            </a:endParaRPr>
          </a:p>
          <a:p>
            <a:pPr>
              <a:spcBef>
                <a:spcPts val="600"/>
              </a:spcBef>
              <a:buClr>
                <a:srgbClr val="7030A0"/>
              </a:buClr>
            </a:pPr>
            <a:r>
              <a:rPr lang="fr-FR" dirty="0" smtClean="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rPr>
              <a:t>poids du milieu social (Université de Columbia)</a:t>
            </a:r>
          </a:p>
          <a:p>
            <a:pPr>
              <a:spcBef>
                <a:spcPts val="600"/>
              </a:spcBef>
              <a:buClr>
                <a:srgbClr val="7030A0"/>
              </a:buClr>
            </a:pPr>
            <a:r>
              <a:rPr lang="fr-FR" dirty="0" smtClean="0">
                <a:latin typeface="Arial" panose="020B0604020202020204" pitchFamily="34" charset="0"/>
                <a:cs typeface="Arial" panose="020B0604020202020204" pitchFamily="34" charset="0"/>
              </a:rPr>
              <a:t>- L’identification </a:t>
            </a:r>
            <a:r>
              <a:rPr lang="fr-FR" dirty="0">
                <a:latin typeface="Arial" panose="020B0604020202020204" pitchFamily="34" charset="0"/>
                <a:cs typeface="Arial" panose="020B0604020202020204" pitchFamily="34" charset="0"/>
              </a:rPr>
              <a:t>partisane (Université du Michigan)</a:t>
            </a:r>
          </a:p>
          <a:p>
            <a:endParaRPr lang="fr-FR" dirty="0"/>
          </a:p>
        </p:txBody>
      </p:sp>
      <p:sp>
        <p:nvSpPr>
          <p:cNvPr id="13" name="ZoneTexte 12"/>
          <p:cNvSpPr txBox="1"/>
          <p:nvPr/>
        </p:nvSpPr>
        <p:spPr>
          <a:xfrm>
            <a:off x="9831042" y="4960032"/>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23255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2" grpId="1" animBg="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124000" y="447307"/>
            <a:ext cx="9949339" cy="461665"/>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Voter : une  affaire  individuelle ou  collective ?</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31DB2A22-C9A5-4B7A-BB49-00E0CC4C071A}"/>
              </a:ext>
            </a:extLst>
          </p:cNvPr>
          <p:cNvSpPr/>
          <p:nvPr>
            <p:custDataLst>
              <p:tags r:id="rId6"/>
            </p:custDataLst>
          </p:nvPr>
        </p:nvSpPr>
        <p:spPr>
          <a:xfrm>
            <a:off x="875942" y="1437318"/>
            <a:ext cx="11223535" cy="1646605"/>
          </a:xfrm>
          <a:prstGeom prst="rect">
            <a:avLst/>
          </a:prstGeom>
          <a:noFill/>
        </p:spPr>
        <p:txBody>
          <a:bodyPr wrap="square">
            <a:spAutoFit/>
          </a:bodyPr>
          <a:lstStyle/>
          <a:p>
            <a:pPr>
              <a:spcBef>
                <a:spcPts val="600"/>
              </a:spcBef>
              <a:buClr>
                <a:srgbClr val="7030A0"/>
              </a:buClr>
            </a:pPr>
            <a:r>
              <a:rPr lang="fr-FR" sz="2400" dirty="0">
                <a:solidFill>
                  <a:srgbClr val="7030A0"/>
                </a:solidFill>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Problématique </a:t>
            </a:r>
            <a:r>
              <a:rPr lang="fr-FR" sz="2400" dirty="0" smtClean="0">
                <a:latin typeface="Arial" panose="020B0604020202020204" pitchFamily="34" charset="0"/>
                <a:cs typeface="Arial" panose="020B0604020202020204" pitchFamily="34" charset="0"/>
              </a:rPr>
              <a:t>générale</a:t>
            </a:r>
          </a:p>
          <a:p>
            <a:pPr marL="541338">
              <a:spcBef>
                <a:spcPts val="600"/>
              </a:spcBef>
              <a:buClr>
                <a:srgbClr val="7030A0"/>
              </a:buClr>
            </a:pPr>
            <a:r>
              <a:rPr lang="fr-FR" sz="2400" dirty="0" smtClean="0">
                <a:latin typeface="Arial" panose="020B0604020202020204" pitchFamily="34" charset="0"/>
                <a:cs typeface="Arial" panose="020B0604020202020204" pitchFamily="34" charset="0"/>
              </a:rPr>
              <a:t>Le vote (comme le non-vote) s’explique par des ressorts individuels, mais qui s’inscrivent dans des dynamiques sociales et sont donc sensibles à un certain nombre de variables socialement situées.</a:t>
            </a:r>
            <a:endParaRPr lang="fr-FR" sz="2400" dirty="0">
              <a:latin typeface="Arial" panose="020B0604020202020204" pitchFamily="34" charset="0"/>
              <a:cs typeface="Arial" panose="020B0604020202020204" pitchFamily="34" charset="0"/>
            </a:endParaRPr>
          </a:p>
        </p:txBody>
      </p:sp>
      <p:sp>
        <p:nvSpPr>
          <p:cNvPr id="10"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1955954" y="3338999"/>
            <a:ext cx="8370094" cy="2031325"/>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solidFill>
                  <a:srgbClr val="7030A0"/>
                </a:solidFill>
              </a:rPr>
              <a:t>De manière sous-jacente, il apparaît que : </a:t>
            </a:r>
            <a:endParaRPr lang="fr-FR" b="1" dirty="0">
              <a:solidFill>
                <a:srgbClr val="7030A0"/>
              </a:solidFill>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 L’affaiblissement </a:t>
            </a:r>
            <a:r>
              <a:rPr lang="fr-FR" dirty="0">
                <a:latin typeface="Arial" panose="020B0604020202020204" pitchFamily="34" charset="0"/>
                <a:cs typeface="Arial" panose="020B0604020202020204" pitchFamily="34" charset="0"/>
              </a:rPr>
              <a:t>des variables lourdes reflèterait un renforcement des aspects « individuels » aux dépens des aspects « collectifs ». </a:t>
            </a: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 On </a:t>
            </a:r>
            <a:r>
              <a:rPr lang="fr-FR" dirty="0">
                <a:latin typeface="Arial" panose="020B0604020202020204" pitchFamily="34" charset="0"/>
                <a:cs typeface="Arial" panose="020B0604020202020204" pitchFamily="34" charset="0"/>
              </a:rPr>
              <a:t>note que l’analyse du vote est plutôt centrée sur l’explication de sa volatilité. </a:t>
            </a:r>
            <a:r>
              <a:rPr lang="fr-FR" dirty="0" smtClean="0">
                <a:latin typeface="Arial" panose="020B0604020202020204" pitchFamily="34" charset="0"/>
                <a:cs typeface="Arial" panose="020B0604020202020204" pitchFamily="34" charset="0"/>
              </a:rPr>
              <a:t>- Les </a:t>
            </a:r>
            <a:r>
              <a:rPr lang="fr-FR" dirty="0">
                <a:latin typeface="Arial" panose="020B0604020202020204" pitchFamily="34" charset="0"/>
                <a:cs typeface="Arial" panose="020B0604020202020204" pitchFamily="34" charset="0"/>
              </a:rPr>
              <a:t>déterminants classiques du vote sont évoqués </a:t>
            </a:r>
            <a:r>
              <a:rPr lang="fr-FR" dirty="0" smtClean="0">
                <a:latin typeface="Arial" panose="020B0604020202020204" pitchFamily="34" charset="0"/>
                <a:cs typeface="Arial" panose="020B0604020202020204" pitchFamily="34" charset="0"/>
              </a:rPr>
              <a:t>essentiellement pour </a:t>
            </a:r>
            <a:r>
              <a:rPr lang="fr-FR" dirty="0">
                <a:latin typeface="Arial" panose="020B0604020202020204" pitchFamily="34" charset="0"/>
                <a:cs typeface="Arial" panose="020B0604020202020204" pitchFamily="34" charset="0"/>
              </a:rPr>
              <a:t>en signaler le déclin.</a:t>
            </a:r>
          </a:p>
          <a:p>
            <a:endParaRPr lang="fr-FR" dirty="0"/>
          </a:p>
        </p:txBody>
      </p:sp>
      <p:sp>
        <p:nvSpPr>
          <p:cNvPr id="3" name="ZoneTexte 2"/>
          <p:cNvSpPr txBox="1"/>
          <p:nvPr/>
        </p:nvSpPr>
        <p:spPr>
          <a:xfrm>
            <a:off x="9992608" y="5000992"/>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175403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p:bldP spid="10" grpId="1" animBg="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369606"/>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3 </a:t>
            </a:r>
            <a:r>
              <a:rPr lang="fr-FR" b="1" dirty="0">
                <a:solidFill>
                  <a:srgbClr val="7030A0"/>
                </a:solidFill>
                <a:latin typeface="Arial" panose="020B0604020202020204" pitchFamily="34" charset="0"/>
                <a:cs typeface="Arial" panose="020B0604020202020204" pitchFamily="34" charset="0"/>
              </a:rPr>
              <a:t>– Comprendre que le vote est à la fois un acte individuel (expression de  préférences en fonction d’un contexte et d’une offre électorale) et un acte  collectif (expression d’appartenances sociales).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1363054" y="1591297"/>
            <a:ext cx="3276579" cy="1631216"/>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a:t>
            </a:r>
            <a:r>
              <a:rPr lang="fr-FR" sz="2000" dirty="0" smtClean="0">
                <a:solidFill>
                  <a:srgbClr val="7030A0"/>
                </a:solidFill>
                <a:latin typeface="Arial" panose="020B0604020202020204" pitchFamily="34" charset="0"/>
                <a:cs typeface="Arial" panose="020B0604020202020204" pitchFamily="34" charset="0"/>
              </a:rPr>
              <a:t>5 </a:t>
            </a:r>
            <a:r>
              <a:rPr lang="fr-FR" sz="2000" dirty="0">
                <a:solidFill>
                  <a:srgbClr val="7030A0"/>
                </a:solidFill>
                <a:latin typeface="Arial" panose="020B0604020202020204" pitchFamily="34" charset="0"/>
                <a:cs typeface="Arial" panose="020B0604020202020204" pitchFamily="34" charset="0"/>
              </a:rPr>
              <a:t>: être capable de montrer que les valeurs et le milieu social conduisent à une certaine stabilité du vote.</a:t>
            </a:r>
            <a:endParaRPr lang="fr-FR" sz="2000" dirty="0" smtClean="0">
              <a:solidFill>
                <a:srgbClr val="7030A0"/>
              </a:solidFill>
              <a:latin typeface="Arial" panose="020B0604020202020204" pitchFamily="34" charset="0"/>
              <a:cs typeface="Arial" panose="020B0604020202020204"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1230898632"/>
              </p:ext>
            </p:extLst>
          </p:nvPr>
        </p:nvGraphicFramePr>
        <p:xfrm>
          <a:off x="4857276" y="1448978"/>
          <a:ext cx="6721692" cy="5213192"/>
        </p:xfrm>
        <a:graphic>
          <a:graphicData uri="http://schemas.openxmlformats.org/drawingml/2006/table">
            <a:tbl>
              <a:tblPr/>
              <a:tblGrid>
                <a:gridCol w="665514"/>
                <a:gridCol w="665514"/>
                <a:gridCol w="665514"/>
                <a:gridCol w="665514"/>
                <a:gridCol w="665514"/>
                <a:gridCol w="66552"/>
                <a:gridCol w="665514"/>
                <a:gridCol w="665514"/>
                <a:gridCol w="665514"/>
                <a:gridCol w="665514"/>
                <a:gridCol w="665514"/>
              </a:tblGrid>
              <a:tr h="483291">
                <a:tc>
                  <a:txBody>
                    <a:bodyPr/>
                    <a:lstStyle/>
                    <a:p>
                      <a:pPr algn="l" fontAlgn="ctr"/>
                      <a:r>
                        <a:rPr lang="fr-FR" sz="1000" b="0" i="0" u="none" strike="noStrike">
                          <a:solidFill>
                            <a:srgbClr val="000000"/>
                          </a:solidFill>
                          <a:effectLst/>
                          <a:latin typeface="Calibri"/>
                        </a:rPr>
                        <a:t>En % de chaque catégorie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Mélenchon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Macron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Fillon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Le Pen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1000" b="0" i="0" u="none" strike="noStrike">
                          <a:solidFill>
                            <a:srgbClr val="000000"/>
                          </a:solidFill>
                          <a:effectLst/>
                          <a:latin typeface="Calibri"/>
                        </a:rPr>
                        <a:t>En % de chaque catégorie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Mélenchon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Macron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Fillon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Le Pen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8">
                <a:tc>
                  <a:txBody>
                    <a:bodyPr/>
                    <a:lstStyle/>
                    <a:p>
                      <a:pPr algn="l" fontAlgn="ctr"/>
                      <a:r>
                        <a:rPr lang="fr-FR" sz="1000" b="0" i="0" u="none" strike="noStrike">
                          <a:solidFill>
                            <a:srgbClr val="000000"/>
                          </a:solidFill>
                          <a:effectLst/>
                          <a:latin typeface="Calibri"/>
                        </a:rPr>
                        <a:t>ENSEMBLE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23,7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ENSEMBLE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23,7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8">
                <a:tc>
                  <a:txBody>
                    <a:bodyPr/>
                    <a:lstStyle/>
                    <a:p>
                      <a:pPr algn="l" fontAlgn="ctr"/>
                      <a:r>
                        <a:rPr lang="fr-FR" sz="1000" b="0" i="0" u="none" strike="noStrike">
                          <a:solidFill>
                            <a:srgbClr val="000000"/>
                          </a:solidFill>
                          <a:effectLst/>
                          <a:latin typeface="Calibri"/>
                        </a:rPr>
                        <a:t>Sexe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Profession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66378">
                <a:tc>
                  <a:txBody>
                    <a:bodyPr/>
                    <a:lstStyle/>
                    <a:p>
                      <a:pPr algn="l" fontAlgn="ctr"/>
                      <a:r>
                        <a:rPr lang="fr-FR" sz="1000" b="0" i="0" u="none" strike="noStrike">
                          <a:solidFill>
                            <a:srgbClr val="000000"/>
                          </a:solidFill>
                          <a:effectLst/>
                          <a:latin typeface="Calibri"/>
                        </a:rPr>
                        <a:t>Homme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Cadre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1">
                <a:tc>
                  <a:txBody>
                    <a:bodyPr/>
                    <a:lstStyle/>
                    <a:p>
                      <a:pPr algn="l" fontAlgn="ctr"/>
                      <a:r>
                        <a:rPr lang="fr-FR" sz="1000" b="0" i="0" u="none" strike="noStrike">
                          <a:solidFill>
                            <a:srgbClr val="000000"/>
                          </a:solidFill>
                          <a:effectLst/>
                          <a:latin typeface="Calibri"/>
                        </a:rPr>
                        <a:t>Femme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Profession intermédiaire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8">
                <a:tc>
                  <a:txBody>
                    <a:bodyPr/>
                    <a:lstStyle/>
                    <a:p>
                      <a:pPr algn="l" fontAlgn="ctr"/>
                      <a:r>
                        <a:rPr lang="fr-FR" sz="1000" b="0" i="0" u="none" strike="noStrike">
                          <a:solidFill>
                            <a:srgbClr val="000000"/>
                          </a:solidFill>
                          <a:effectLst/>
                          <a:latin typeface="Calibri"/>
                        </a:rPr>
                        <a:t>Âge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Employé</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8">
                <a:tc>
                  <a:txBody>
                    <a:bodyPr/>
                    <a:lstStyle/>
                    <a:p>
                      <a:pPr algn="l" fontAlgn="ctr"/>
                      <a:r>
                        <a:rPr lang="fr-FR" sz="1000" b="0" i="0" u="none" strike="noStrike">
                          <a:solidFill>
                            <a:srgbClr val="000000"/>
                          </a:solidFill>
                          <a:effectLst/>
                          <a:latin typeface="Calibri"/>
                        </a:rPr>
                        <a:t>18-24 ans</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Ouvrier</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8">
                <a:tc>
                  <a:txBody>
                    <a:bodyPr/>
                    <a:lstStyle/>
                    <a:p>
                      <a:pPr algn="l" fontAlgn="ctr"/>
                      <a:r>
                        <a:rPr lang="fr-FR" sz="1000" b="0" i="0" u="none" strike="noStrike">
                          <a:solidFill>
                            <a:srgbClr val="000000"/>
                          </a:solidFill>
                          <a:effectLst/>
                          <a:latin typeface="Calibri"/>
                        </a:rPr>
                        <a:t>25-34 ans</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Retraité</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8">
                <a:tc>
                  <a:txBody>
                    <a:bodyPr/>
                    <a:lstStyle/>
                    <a:p>
                      <a:pPr algn="l" fontAlgn="ctr"/>
                      <a:r>
                        <a:rPr lang="fr-FR" sz="1000" b="0" i="0" u="none" strike="noStrike">
                          <a:solidFill>
                            <a:srgbClr val="000000"/>
                          </a:solidFill>
                          <a:effectLst/>
                          <a:latin typeface="Calibri"/>
                        </a:rPr>
                        <a:t>35-49 ans</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Statut</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66378">
                <a:tc>
                  <a:txBody>
                    <a:bodyPr/>
                    <a:lstStyle/>
                    <a:p>
                      <a:pPr algn="l" fontAlgn="ctr"/>
                      <a:r>
                        <a:rPr lang="fr-FR" sz="1000" b="0" i="0" u="none" strike="noStrike">
                          <a:solidFill>
                            <a:srgbClr val="000000"/>
                          </a:solidFill>
                          <a:effectLst/>
                          <a:latin typeface="Calibri"/>
                        </a:rPr>
                        <a:t>50-59 ans</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Salarié</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834">
                <a:tc>
                  <a:txBody>
                    <a:bodyPr/>
                    <a:lstStyle/>
                    <a:p>
                      <a:pPr algn="l" fontAlgn="ctr"/>
                      <a:r>
                        <a:rPr lang="fr-FR" sz="1000" b="0" i="0" u="none" strike="noStrike">
                          <a:solidFill>
                            <a:srgbClr val="000000"/>
                          </a:solidFill>
                          <a:effectLst/>
                          <a:latin typeface="Calibri"/>
                        </a:rPr>
                        <a:t>60-69 ans</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À votre compte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834">
                <a:tc>
                  <a:txBody>
                    <a:bodyPr/>
                    <a:lstStyle/>
                    <a:p>
                      <a:pPr algn="l" fontAlgn="ctr"/>
                      <a:r>
                        <a:rPr lang="fr-FR" sz="1000" b="0" i="0" u="none" strike="noStrike">
                          <a:solidFill>
                            <a:srgbClr val="000000"/>
                          </a:solidFill>
                          <a:effectLst/>
                          <a:latin typeface="Calibri"/>
                        </a:rPr>
                        <a:t>70 ans et plus</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45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Au chômage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1">
                <a:tc>
                  <a:txBody>
                    <a:bodyPr/>
                    <a:lstStyle/>
                    <a:p>
                      <a:pPr algn="l" fontAlgn="ctr"/>
                      <a:r>
                        <a:rPr lang="fr-FR" sz="1000" b="0" i="0" u="none" strike="noStrike">
                          <a:solidFill>
                            <a:srgbClr val="000000"/>
                          </a:solidFill>
                          <a:effectLst/>
                          <a:latin typeface="Calibri"/>
                        </a:rPr>
                        <a:t>Religion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Dernier diplôme obtenu</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fr-FR" sz="1000" b="0" i="0" u="none" strike="noStrike">
                          <a:solidFill>
                            <a:srgbClr val="000000"/>
                          </a:solidFill>
                          <a:effectLst/>
                          <a:latin typeface="Calibri"/>
                        </a:rPr>
                        <a:t> </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24834">
                <a:tc>
                  <a:txBody>
                    <a:bodyPr/>
                    <a:lstStyle/>
                    <a:p>
                      <a:pPr algn="l" fontAlgn="ctr"/>
                      <a:r>
                        <a:rPr lang="fr-FR" sz="1000" b="0" i="0" u="none" strike="noStrike">
                          <a:solidFill>
                            <a:srgbClr val="000000"/>
                          </a:solidFill>
                          <a:effectLst/>
                          <a:latin typeface="Calibri"/>
                        </a:rPr>
                        <a:t>Catholique</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Inférieur au bac</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91">
                <a:tc>
                  <a:txBody>
                    <a:bodyPr/>
                    <a:lstStyle/>
                    <a:p>
                      <a:pPr algn="l" fontAlgn="ctr"/>
                      <a:r>
                        <a:rPr lang="fr-FR" sz="1000" b="0" i="1" u="none" strike="noStrike">
                          <a:solidFill>
                            <a:srgbClr val="000000"/>
                          </a:solidFill>
                          <a:effectLst/>
                          <a:latin typeface="Calibri"/>
                        </a:rPr>
                        <a:t>Dont pratiquant régulier</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51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Baccalauréat</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834">
                <a:tc>
                  <a:txBody>
                    <a:bodyPr/>
                    <a:lstStyle/>
                    <a:p>
                      <a:pPr algn="l" fontAlgn="ctr"/>
                      <a:r>
                        <a:rPr lang="fr-FR" sz="1000" b="0" i="1" u="none" strike="noStrike">
                          <a:solidFill>
                            <a:srgbClr val="000000"/>
                          </a:solidFill>
                          <a:effectLst/>
                          <a:latin typeface="Calibri"/>
                        </a:rPr>
                        <a:t>Dont non pratiquant</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Bac +2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26</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22</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834">
                <a:tc>
                  <a:txBody>
                    <a:bodyPr/>
                    <a:lstStyle/>
                    <a:p>
                      <a:pPr algn="l" fontAlgn="ctr"/>
                      <a:r>
                        <a:rPr lang="fr-FR" sz="1000" b="0" i="0" u="none" strike="noStrike">
                          <a:solidFill>
                            <a:srgbClr val="000000"/>
                          </a:solidFill>
                          <a:effectLst/>
                          <a:latin typeface="Calibri"/>
                        </a:rPr>
                        <a:t>Autre religion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21</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15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solidFill>
                            <a:srgbClr val="000000"/>
                          </a:solidFill>
                          <a:effectLst/>
                          <a:latin typeface="Calibri"/>
                        </a:rPr>
                        <a:t>Au moins Bac +3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30</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24</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9</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834">
                <a:tc>
                  <a:txBody>
                    <a:bodyPr/>
                    <a:lstStyle/>
                    <a:p>
                      <a:pPr algn="l" fontAlgn="ctr"/>
                      <a:r>
                        <a:rPr lang="fr-FR" sz="1000" b="0" i="0" u="none" strike="noStrike">
                          <a:solidFill>
                            <a:srgbClr val="000000"/>
                          </a:solidFill>
                          <a:effectLst/>
                          <a:latin typeface="Calibri"/>
                        </a:rPr>
                        <a:t>Sans religion</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28</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25</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7</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Calibri"/>
                        </a:rPr>
                        <a:t>23</a:t>
                      </a:r>
                    </a:p>
                  </a:txBody>
                  <a:tcPr marL="6613" marR="6613" marT="66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a:rPr>
                        <a:t> </a:t>
                      </a:r>
                    </a:p>
                  </a:txBody>
                  <a:tcPr marL="6613" marR="6613" marT="66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a:endParaRPr>
                    </a:p>
                  </a:txBody>
                  <a:tcPr marL="6613" marR="6613" marT="661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a:endParaRPr>
                    </a:p>
                  </a:txBody>
                  <a:tcPr marL="6613" marR="6613" marT="66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a:endParaRPr>
                    </a:p>
                  </a:txBody>
                  <a:tcPr marL="6613" marR="6613" marT="66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a:solidFill>
                          <a:srgbClr val="000000"/>
                        </a:solidFill>
                        <a:effectLst/>
                        <a:latin typeface="Calibri"/>
                      </a:endParaRPr>
                    </a:p>
                  </a:txBody>
                  <a:tcPr marL="6613" marR="6613" marT="66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000" b="0" i="0" u="none" strike="noStrike" dirty="0">
                        <a:solidFill>
                          <a:srgbClr val="000000"/>
                        </a:solidFill>
                        <a:effectLst/>
                        <a:latin typeface="Calibri"/>
                      </a:endParaRPr>
                    </a:p>
                  </a:txBody>
                  <a:tcPr marL="6613" marR="6613" marT="6613"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3" name="Rectangle 12"/>
          <p:cNvSpPr/>
          <p:nvPr/>
        </p:nvSpPr>
        <p:spPr>
          <a:xfrm>
            <a:off x="1400612" y="3429000"/>
            <a:ext cx="3314699" cy="923330"/>
          </a:xfrm>
          <a:prstGeom prst="rect">
            <a:avLst/>
          </a:prstGeom>
        </p:spPr>
        <p:txBody>
          <a:bodyPr wrap="square">
            <a:spAutoFit/>
          </a:bodyPr>
          <a:lstStyle/>
          <a:p>
            <a:r>
              <a:rPr lang="fr-FR" dirty="0" smtClean="0"/>
              <a:t>Enquête sur le 1er tour de la  </a:t>
            </a:r>
            <a:r>
              <a:rPr lang="fr-FR" dirty="0"/>
              <a:t>présidentielle de 2017,  sociologie des électorats</a:t>
            </a:r>
          </a:p>
        </p:txBody>
      </p:sp>
      <p:sp>
        <p:nvSpPr>
          <p:cNvPr id="14" name="Rectangle 13"/>
          <p:cNvSpPr/>
          <p:nvPr/>
        </p:nvSpPr>
        <p:spPr>
          <a:xfrm>
            <a:off x="1363054" y="5075007"/>
            <a:ext cx="3352257" cy="923330"/>
          </a:xfrm>
          <a:prstGeom prst="rect">
            <a:avLst/>
          </a:prstGeom>
        </p:spPr>
        <p:txBody>
          <a:bodyPr wrap="square">
            <a:spAutoFit/>
          </a:bodyPr>
          <a:lstStyle/>
          <a:p>
            <a:r>
              <a:rPr lang="fr-FR" dirty="0"/>
              <a:t>Source : </a:t>
            </a:r>
            <a:r>
              <a:rPr lang="fr-FR" dirty="0">
                <a:hlinkClick r:id="rId8"/>
              </a:rPr>
              <a:t>1er tour, sociologie des électorats et profils des abstentionnistes</a:t>
            </a:r>
            <a:r>
              <a:rPr lang="fr-FR" dirty="0"/>
              <a:t>, Ipsos </a:t>
            </a:r>
          </a:p>
        </p:txBody>
      </p:sp>
      <p:sp>
        <p:nvSpPr>
          <p:cNvPr id="15"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3395970" y="3129243"/>
            <a:ext cx="5044729" cy="923330"/>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smtClean="0">
                <a:latin typeface="Arial" panose="020B0604020202020204" pitchFamily="34" charset="0"/>
                <a:cs typeface="Arial" panose="020B0604020202020204" pitchFamily="34" charset="0"/>
              </a:rPr>
              <a:t>La confrontation des paradigmes aux données permet de montrer leur utilité et leurs limites.</a:t>
            </a:r>
            <a:endParaRPr lang="fr-FR" dirty="0">
              <a:latin typeface="Arial" panose="020B0604020202020204" pitchFamily="34" charset="0"/>
              <a:cs typeface="Arial" panose="020B0604020202020204" pitchFamily="34" charset="0"/>
            </a:endParaRPr>
          </a:p>
          <a:p>
            <a:endParaRPr lang="fr-FR" dirty="0"/>
          </a:p>
        </p:txBody>
      </p:sp>
      <p:sp>
        <p:nvSpPr>
          <p:cNvPr id="16" name="ZoneTexte 15"/>
          <p:cNvSpPr txBox="1"/>
          <p:nvPr/>
        </p:nvSpPr>
        <p:spPr>
          <a:xfrm>
            <a:off x="8125696" y="3705999"/>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88108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5" grpId="1" animBg="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4</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875942" y="2325680"/>
            <a:ext cx="11054623" cy="2585323"/>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Les formes comme les ressorts de la volatilité sont variables. </a:t>
            </a:r>
            <a:r>
              <a:rPr lang="fr-FR" b="1" dirty="0">
                <a:latin typeface="Arial" panose="020B0604020202020204" pitchFamily="34" charset="0"/>
                <a:cs typeface="Arial" panose="020B0604020202020204" pitchFamily="34" charset="0"/>
              </a:rPr>
              <a:t>C’est la mobilité entre abstention et vote qui paraît la plus significative.</a:t>
            </a:r>
          </a:p>
          <a:p>
            <a:pPr algn="just"/>
            <a:r>
              <a:rPr lang="fr-FR" b="1" dirty="0">
                <a:latin typeface="Arial" panose="020B0604020202020204" pitchFamily="34" charset="0"/>
                <a:cs typeface="Arial" panose="020B0604020202020204" pitchFamily="34" charset="0"/>
              </a:rPr>
              <a:t>Le deuxième type de volatilité la plus courante est celle interne à un camp</a:t>
            </a:r>
            <a:r>
              <a:rPr lang="fr-FR" dirty="0">
                <a:latin typeface="Arial" panose="020B0604020202020204" pitchFamily="34" charset="0"/>
                <a:cs typeface="Arial" panose="020B0604020202020204" pitchFamily="34" charset="0"/>
              </a:rPr>
              <a:t> (gauche ou droite). On reste dans sa famille politique mais on se déplace. La multiplication des partis dans les années 1980 et la fragmentation du système partisan ont eu pour effet d’accroître l’instabilité : elle est aussi un effet de l’offre. La mobilité « transgressive » (passer de gauche à droite ou inversement) est marginale. Elle ne concerne que 10 % des électeurs [depuis le début de la Ve République]. La barrière gauche/droite demeure relativement imperméable. </a:t>
            </a:r>
          </a:p>
          <a:p>
            <a:pPr marL="719138" algn="just"/>
            <a:r>
              <a:rPr lang="fr-FR" dirty="0">
                <a:latin typeface="Arial" panose="020B0604020202020204" pitchFamily="34" charset="0"/>
                <a:cs typeface="Arial" panose="020B0604020202020204" pitchFamily="34" charset="0"/>
              </a:rPr>
              <a:t>Rémi Lefebvre, leçons d’introduction à la science politique, Ellipses 2010</a:t>
            </a:r>
          </a:p>
        </p:txBody>
      </p: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925570"/>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6</a:t>
            </a:r>
            <a:r>
              <a:rPr lang="fr-FR" sz="2000" dirty="0" smtClean="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 être capable de caractériser et d’expliquer la volatilité électorale.</a:t>
            </a:r>
            <a:endParaRPr lang="fr-FR" sz="2000" dirty="0" smtClean="0">
              <a:solidFill>
                <a:srgbClr val="7030A0"/>
              </a:solidFill>
              <a:latin typeface="Arial" panose="020B0604020202020204" pitchFamily="34" charset="0"/>
              <a:cs typeface="Arial" panose="020B0604020202020204" pitchFamily="34" charset="0"/>
            </a:endParaRPr>
          </a:p>
        </p:txBody>
      </p:sp>
      <p:sp>
        <p:nvSpPr>
          <p:cNvPr id="12"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2023305" y="4869321"/>
            <a:ext cx="8014762" cy="1554272"/>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a:latin typeface="Arial" panose="020B0604020202020204" pitchFamily="34" charset="0"/>
                <a:cs typeface="Arial" panose="020B0604020202020204" pitchFamily="34" charset="0"/>
              </a:rPr>
              <a:t>L’étude de la volatilité électorale montre qu’elle est en premier lieu une mobilité entre abstention et participation, </a:t>
            </a:r>
            <a:r>
              <a:rPr lang="fr-FR" dirty="0" smtClean="0">
                <a:latin typeface="Arial" panose="020B0604020202020204" pitchFamily="34" charset="0"/>
                <a:cs typeface="Arial" panose="020B0604020202020204" pitchFamily="34" charset="0"/>
              </a:rPr>
              <a:t>et </a:t>
            </a:r>
            <a:r>
              <a:rPr lang="fr-FR" dirty="0">
                <a:latin typeface="Arial" panose="020B0604020202020204" pitchFamily="34" charset="0"/>
                <a:cs typeface="Arial" panose="020B0604020202020204" pitchFamily="34" charset="0"/>
              </a:rPr>
              <a:t>dans une moindre mesure entre les partis dans un « camp » </a:t>
            </a:r>
            <a:r>
              <a:rPr lang="fr-FR" dirty="0" smtClean="0">
                <a:latin typeface="Arial" panose="020B0604020202020204" pitchFamily="34" charset="0"/>
                <a:cs typeface="Arial" panose="020B0604020202020204" pitchFamily="34" charset="0"/>
              </a:rPr>
              <a:t>politique. </a:t>
            </a:r>
            <a:r>
              <a:rPr lang="fr-FR" dirty="0">
                <a:latin typeface="Arial" panose="020B0604020202020204" pitchFamily="34" charset="0"/>
                <a:cs typeface="Arial" panose="020B0604020202020204" pitchFamily="34" charset="0"/>
              </a:rPr>
              <a:t>R</a:t>
            </a:r>
            <a:r>
              <a:rPr lang="fr-FR" dirty="0" smtClean="0">
                <a:latin typeface="Arial" panose="020B0604020202020204" pitchFamily="34" charset="0"/>
                <a:cs typeface="Arial" panose="020B0604020202020204" pitchFamily="34" charset="0"/>
              </a:rPr>
              <a:t>arement, elle est </a:t>
            </a:r>
            <a:r>
              <a:rPr lang="fr-FR" dirty="0">
                <a:latin typeface="Arial" panose="020B0604020202020204" pitchFamily="34" charset="0"/>
                <a:cs typeface="Arial" panose="020B0604020202020204" pitchFamily="34" charset="0"/>
              </a:rPr>
              <a:t>un changement de </a:t>
            </a:r>
            <a:r>
              <a:rPr lang="fr-FR" dirty="0" smtClean="0">
                <a:latin typeface="Arial" panose="020B0604020202020204" pitchFamily="34" charset="0"/>
                <a:cs typeface="Arial" panose="020B0604020202020204" pitchFamily="34" charset="0"/>
              </a:rPr>
              <a:t>bord politique. </a:t>
            </a:r>
          </a:p>
          <a:p>
            <a:pPr>
              <a:spcBef>
                <a:spcPts val="600"/>
              </a:spcBef>
              <a:buClr>
                <a:srgbClr val="7030A0"/>
              </a:buClr>
            </a:pP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9723064" y="6027413"/>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30421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2" grpId="1" animBg="1"/>
      <p:bldP spid="13" grpId="0"/>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4</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875942" y="2325680"/>
            <a:ext cx="11054623" cy="2862322"/>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À la faveur de ces débats, un modèle plus ancien proposé par Anthony Downs se trouve remis à l’honneur. Il applique au vote le paradigme utilitariste tiré de l’économie classique. L’électeur ou l’électrice ont des préférences politiques, ils sont capables de les hiérarchiser, et de choisir l’alternative électorale qui maximise le bénéfice attendu. </a:t>
            </a:r>
            <a:r>
              <a:rPr lang="fr-FR" b="1" dirty="0">
                <a:latin typeface="Arial" panose="020B0604020202020204" pitchFamily="34" charset="0"/>
                <a:cs typeface="Arial" panose="020B0604020202020204" pitchFamily="34" charset="0"/>
              </a:rPr>
              <a:t>L’électeur ou l’électrice type ferait son choix sur le marché politique comme le consommateur</a:t>
            </a:r>
            <a:r>
              <a:rPr lang="fr-FR" dirty="0">
                <a:latin typeface="Arial" panose="020B0604020202020204" pitchFamily="34" charset="0"/>
                <a:cs typeface="Arial" panose="020B0604020202020204" pitchFamily="34" charset="0"/>
              </a:rPr>
              <a:t> qui achète une marque de lessive. Et sa perception des candidats en présence, de leurs réalisations passées et de leurs promesses futures pèserait plus sur son choix que les affiliations partisanes ou les solidarités religieuses ou confessionnelles. </a:t>
            </a:r>
            <a:r>
              <a:rPr lang="fr-FR" b="1" dirty="0">
                <a:latin typeface="Arial" panose="020B0604020202020204" pitchFamily="34" charset="0"/>
                <a:cs typeface="Arial" panose="020B0604020202020204" pitchFamily="34" charset="0"/>
              </a:rPr>
              <a:t>Ces modèles du « choix rationnel »</a:t>
            </a:r>
            <a:r>
              <a:rPr lang="fr-FR" dirty="0">
                <a:latin typeface="Arial" panose="020B0604020202020204" pitchFamily="34" charset="0"/>
                <a:cs typeface="Arial" panose="020B0604020202020204" pitchFamily="34" charset="0"/>
              </a:rPr>
              <a:t> ont connu un essor rapide aux États-Unis</a:t>
            </a:r>
            <a:r>
              <a:rPr lang="fr-FR" dirty="0" smtClean="0">
                <a:latin typeface="Arial" panose="020B0604020202020204" pitchFamily="34" charset="0"/>
                <a:cs typeface="Arial" panose="020B0604020202020204" pitchFamily="34" charset="0"/>
              </a:rPr>
              <a:t>.</a:t>
            </a:r>
          </a:p>
          <a:p>
            <a:pPr marL="539750" algn="just"/>
            <a:r>
              <a:rPr lang="fr-FR" dirty="0" err="1">
                <a:latin typeface="Arial" panose="020B0604020202020204" pitchFamily="34" charset="0"/>
                <a:cs typeface="Arial" panose="020B0604020202020204" pitchFamily="34" charset="0"/>
              </a:rPr>
              <a:t>Nonna</a:t>
            </a:r>
            <a:r>
              <a:rPr lang="fr-FR" dirty="0">
                <a:latin typeface="Arial" panose="020B0604020202020204" pitchFamily="34" charset="0"/>
                <a:cs typeface="Arial" panose="020B0604020202020204" pitchFamily="34" charset="0"/>
              </a:rPr>
              <a:t> Mayer, </a:t>
            </a:r>
            <a:r>
              <a:rPr lang="fr-FR" dirty="0">
                <a:latin typeface="Arial" panose="020B0604020202020204" pitchFamily="34" charset="0"/>
                <a:cs typeface="Arial" panose="020B0604020202020204" pitchFamily="34" charset="0"/>
                <a:hlinkClick r:id="rId8"/>
              </a:rPr>
              <a:t>Qui vote pour qui et pourquoi ? Les modèles explicatifs du choix électoral</a:t>
            </a:r>
            <a:r>
              <a:rPr lang="fr-FR" dirty="0">
                <a:latin typeface="Arial" panose="020B0604020202020204" pitchFamily="34" charset="0"/>
                <a:cs typeface="Arial" panose="020B0604020202020204" pitchFamily="34" charset="0"/>
              </a:rPr>
              <a:t>, Pouvoirs 2007/1 (n° 120), pages 17 à 27</a:t>
            </a:r>
          </a:p>
        </p:txBody>
      </p: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925570"/>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6</a:t>
            </a:r>
            <a:r>
              <a:rPr lang="fr-FR" sz="2000" dirty="0" smtClean="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 être capable de caractériser et d’expliquer la volatilité électorale.</a:t>
            </a:r>
            <a:endParaRPr lang="fr-FR" sz="2000" dirty="0" smtClean="0">
              <a:solidFill>
                <a:srgbClr val="7030A0"/>
              </a:solidFill>
              <a:latin typeface="Arial" panose="020B0604020202020204" pitchFamily="34" charset="0"/>
              <a:cs typeface="Arial" panose="020B0604020202020204" pitchFamily="34" charset="0"/>
            </a:endParaRPr>
          </a:p>
        </p:txBody>
      </p:sp>
      <p:sp>
        <p:nvSpPr>
          <p:cNvPr id="12"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965943" y="3953813"/>
            <a:ext cx="8351769" cy="2492990"/>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7030A0"/>
              </a:buClr>
            </a:pPr>
            <a:r>
              <a:rPr lang="fr-FR" dirty="0" smtClean="0">
                <a:latin typeface="Arial" panose="020B0604020202020204" pitchFamily="34" charset="0"/>
                <a:cs typeface="Arial" panose="020B0604020202020204" pitchFamily="34" charset="0"/>
              </a:rPr>
              <a:t>Les multiples analyses de la volatilité électorale sont à présenter : </a:t>
            </a:r>
            <a:endParaRPr lang="fr-FR" dirty="0">
              <a:latin typeface="Arial" panose="020B0604020202020204" pitchFamily="34" charset="0"/>
              <a:cs typeface="Arial" panose="020B0604020202020204" pitchFamily="34" charset="0"/>
            </a:endParaRPr>
          </a:p>
          <a:p>
            <a:pPr>
              <a:spcBef>
                <a:spcPts val="600"/>
              </a:spcBef>
              <a:buClr>
                <a:srgbClr val="7030A0"/>
              </a:buClr>
            </a:pPr>
            <a:r>
              <a:rPr lang="fr-FR" dirty="0" smtClean="0">
                <a:latin typeface="Arial" panose="020B0604020202020204" pitchFamily="34" charset="0"/>
                <a:cs typeface="Arial" panose="020B0604020202020204" pitchFamily="34" charset="0"/>
              </a:rPr>
              <a:t>- L’électeur rationnel, l’électeur stratège</a:t>
            </a:r>
            <a:r>
              <a:rPr lang="fr-FR" dirty="0">
                <a:latin typeface="Arial" panose="020B0604020202020204" pitchFamily="34" charset="0"/>
                <a:cs typeface="Arial" panose="020B0604020202020204" pitchFamily="34" charset="0"/>
              </a:rPr>
              <a:t>,</a:t>
            </a:r>
          </a:p>
          <a:p>
            <a:pPr>
              <a:spcBef>
                <a:spcPts val="600"/>
              </a:spcBef>
              <a:buClr>
                <a:srgbClr val="7030A0"/>
              </a:buClr>
            </a:pPr>
            <a:r>
              <a:rPr lang="fr-FR" dirty="0" smtClean="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rPr>
              <a:t>poids du contexte,</a:t>
            </a:r>
          </a:p>
          <a:p>
            <a:pPr>
              <a:spcBef>
                <a:spcPts val="600"/>
              </a:spcBef>
              <a:buClr>
                <a:srgbClr val="7030A0"/>
              </a:buClr>
            </a:pPr>
            <a:r>
              <a:rPr lang="fr-FR" dirty="0" smtClean="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rPr>
              <a:t>vote sur enjeu,</a:t>
            </a:r>
          </a:p>
          <a:p>
            <a:pPr>
              <a:spcBef>
                <a:spcPts val="600"/>
              </a:spcBef>
              <a:buClr>
                <a:srgbClr val="7030A0"/>
              </a:buClr>
            </a:pPr>
            <a:r>
              <a:rPr lang="fr-FR" dirty="0" smtClean="0">
                <a:latin typeface="Arial" panose="020B0604020202020204" pitchFamily="34" charset="0"/>
                <a:cs typeface="Arial" panose="020B0604020202020204" pitchFamily="34" charset="0"/>
              </a:rPr>
              <a:t>- Un </a:t>
            </a:r>
            <a:r>
              <a:rPr lang="fr-FR" dirty="0">
                <a:latin typeface="Arial" panose="020B0604020202020204" pitchFamily="34" charset="0"/>
                <a:cs typeface="Arial" panose="020B0604020202020204" pitchFamily="34" charset="0"/>
              </a:rPr>
              <a:t>déclin de l’identification </a:t>
            </a:r>
            <a:r>
              <a:rPr lang="fr-FR" dirty="0" smtClean="0">
                <a:latin typeface="Arial" panose="020B0604020202020204" pitchFamily="34" charset="0"/>
                <a:cs typeface="Arial" panose="020B0604020202020204" pitchFamily="34" charset="0"/>
              </a:rPr>
              <a:t>partisane, affaiblissement du clivage droite-gauche,</a:t>
            </a:r>
            <a:endParaRPr lang="fr-FR" dirty="0">
              <a:latin typeface="Arial" panose="020B0604020202020204" pitchFamily="34" charset="0"/>
              <a:cs typeface="Arial" panose="020B0604020202020204" pitchFamily="34" charset="0"/>
            </a:endParaRPr>
          </a:p>
          <a:p>
            <a:pPr>
              <a:spcBef>
                <a:spcPts val="600"/>
              </a:spcBef>
              <a:buClr>
                <a:srgbClr val="7030A0"/>
              </a:buClr>
            </a:pPr>
            <a:r>
              <a:rPr lang="fr-FR" dirty="0" smtClean="0">
                <a:latin typeface="Arial" panose="020B0604020202020204" pitchFamily="34" charset="0"/>
                <a:cs typeface="Arial" panose="020B0604020202020204" pitchFamily="34" charset="0"/>
              </a:rPr>
              <a:t>- Le </a:t>
            </a:r>
            <a:r>
              <a:rPr lang="fr-FR" dirty="0">
                <a:latin typeface="Arial" panose="020B0604020202020204" pitchFamily="34" charset="0"/>
                <a:cs typeface="Arial" panose="020B0604020202020204" pitchFamily="34" charset="0"/>
              </a:rPr>
              <a:t>rôle des </a:t>
            </a:r>
            <a:r>
              <a:rPr lang="fr-FR" dirty="0" smtClean="0">
                <a:latin typeface="Arial" panose="020B0604020202020204" pitchFamily="34" charset="0"/>
                <a:cs typeface="Arial" panose="020B0604020202020204" pitchFamily="34" charset="0"/>
              </a:rPr>
              <a:t>médias.</a:t>
            </a:r>
            <a:endParaRPr lang="fr-FR" dirty="0">
              <a:latin typeface="Arial" panose="020B0604020202020204" pitchFamily="34" charset="0"/>
              <a:cs typeface="Arial" panose="020B0604020202020204" pitchFamily="34" charset="0"/>
            </a:endParaRPr>
          </a:p>
          <a:p>
            <a:pPr>
              <a:spcBef>
                <a:spcPts val="600"/>
              </a:spcBef>
              <a:buClr>
                <a:srgbClr val="7030A0"/>
              </a:buClr>
            </a:pP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9013528" y="6066519"/>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34861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2" grpId="1" animBg="1"/>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4</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875942" y="2325680"/>
            <a:ext cx="11054623" cy="4524315"/>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Moins fréquentes, les identifications seraient ensuite beaucoup moins fortes qu'auparavant. C'est ainsi, en amont, </a:t>
            </a:r>
            <a:r>
              <a:rPr lang="fr-FR" b="1" dirty="0">
                <a:latin typeface="Arial" panose="020B0604020202020204" pitchFamily="34" charset="0"/>
                <a:cs typeface="Arial" panose="020B0604020202020204" pitchFamily="34" charset="0"/>
              </a:rPr>
              <a:t>le processus de reproduction familiale des identifications partisanes qui paraît grippé </a:t>
            </a:r>
            <a:r>
              <a:rPr lang="fr-FR" dirty="0">
                <a:latin typeface="Arial" panose="020B0604020202020204" pitchFamily="34" charset="0"/>
                <a:cs typeface="Arial" panose="020B0604020202020204" pitchFamily="34" charset="0"/>
              </a:rPr>
              <a:t>: assurée au cours des années 1950, cette reproduction devient plus aléatoire et les déterminants sociaux de l'identification démocrate ou républicaine moins prédictifs. Enfin, lorsque néanmoins elle subsiste, l'identification partisane s’avère moins prédictive du vote. Cette part croissante de votes échappant aux identifications partisanes, est analysée par les auteurs de The </a:t>
            </a:r>
            <a:r>
              <a:rPr lang="fr-FR" dirty="0" err="1">
                <a:latin typeface="Arial" panose="020B0604020202020204" pitchFamily="34" charset="0"/>
                <a:cs typeface="Arial" panose="020B0604020202020204" pitchFamily="34" charset="0"/>
              </a:rPr>
              <a:t>Changing</a:t>
            </a:r>
            <a:r>
              <a:rPr lang="fr-FR" dirty="0">
                <a:latin typeface="Arial" panose="020B0604020202020204" pitchFamily="34" charset="0"/>
                <a:cs typeface="Arial" panose="020B0604020202020204" pitchFamily="34" charset="0"/>
              </a:rPr>
              <a:t> American Voter comme un « </a:t>
            </a:r>
            <a:r>
              <a:rPr lang="fr-FR" b="1" dirty="0">
                <a:latin typeface="Arial" panose="020B0604020202020204" pitchFamily="34" charset="0"/>
                <a:cs typeface="Arial" panose="020B0604020202020204" pitchFamily="34" charset="0"/>
              </a:rPr>
              <a:t>vote sur enjeux</a:t>
            </a:r>
            <a:r>
              <a:rPr lang="fr-FR" dirty="0">
                <a:latin typeface="Arial" panose="020B0604020202020204" pitchFamily="34" charset="0"/>
                <a:cs typeface="Arial" panose="020B0604020202020204" pitchFamily="34" charset="0"/>
              </a:rPr>
              <a:t> » (issue </a:t>
            </a:r>
            <a:r>
              <a:rPr lang="fr-FR" dirty="0" err="1">
                <a:latin typeface="Arial" panose="020B0604020202020204" pitchFamily="34" charset="0"/>
                <a:cs typeface="Arial" panose="020B0604020202020204" pitchFamily="34" charset="0"/>
              </a:rPr>
              <a:t>voting</a:t>
            </a:r>
            <a:r>
              <a:rPr lang="fr-FR" dirty="0">
                <a:latin typeface="Arial" panose="020B0604020202020204" pitchFamily="34" charset="0"/>
                <a:cs typeface="Arial" panose="020B0604020202020204" pitchFamily="34" charset="0"/>
              </a:rPr>
              <a:t>). Dans cette hypothèse, le ressort du choix des électeurs réside dans la </a:t>
            </a:r>
            <a:r>
              <a:rPr lang="fr-FR" b="1" dirty="0">
                <a:latin typeface="Arial" panose="020B0604020202020204" pitchFamily="34" charset="0"/>
                <a:cs typeface="Arial" panose="020B0604020202020204" pitchFamily="34" charset="0"/>
              </a:rPr>
              <a:t>confrontation de leur position sur certains des enjeux du moment à l’offre politique </a:t>
            </a:r>
            <a:r>
              <a:rPr lang="fr-FR" dirty="0">
                <a:latin typeface="Arial" panose="020B0604020202020204" pitchFamily="34" charset="0"/>
                <a:cs typeface="Arial" panose="020B0604020202020204" pitchFamily="34" charset="0"/>
              </a:rPr>
              <a:t>(les positions des candidats et partis sur ces mêmes enjeux). Son vote n'étant plus lié par les déterminations de l’identification partisane (ou des appartenances sociales et culturelles dans la perspective de Columbia), en situation électorale, l'électeur envisagera l'ensemble de l’offre politique et, au coup par coup, se prononcera en faveur du candidat dont les positions sur le(s) enjeu(x) qui, à ce moment, lui semblent le(s) plus important(s), sont les plus proches des siennes. </a:t>
            </a:r>
            <a:r>
              <a:rPr lang="fr-FR" b="1" dirty="0">
                <a:latin typeface="Arial" panose="020B0604020202020204" pitchFamily="34" charset="0"/>
                <a:cs typeface="Arial" panose="020B0604020202020204" pitchFamily="34" charset="0"/>
              </a:rPr>
              <a:t>L’accroissement des phénomènes de mobilité électorale s`inscrit alors dans ces deux mouvements simultanés de déclin du vote partisan et d’essor du vote sur enjeu.</a:t>
            </a:r>
          </a:p>
          <a:p>
            <a:pPr marL="900113" algn="just"/>
            <a:r>
              <a:rPr lang="fr-FR" dirty="0">
                <a:latin typeface="Arial" panose="020B0604020202020204" pitchFamily="34" charset="0"/>
                <a:cs typeface="Arial" panose="020B0604020202020204" pitchFamily="34" charset="0"/>
              </a:rPr>
              <a:t>Jean-Philippe Lecomte, Sociologie Politique, </a:t>
            </a:r>
            <a:r>
              <a:rPr lang="fr-FR" dirty="0" err="1">
                <a:latin typeface="Arial" panose="020B0604020202020204" pitchFamily="34" charset="0"/>
                <a:cs typeface="Arial" panose="020B0604020202020204" pitchFamily="34" charset="0"/>
              </a:rPr>
              <a:t>Gualino</a:t>
            </a:r>
            <a:r>
              <a:rPr lang="fr-FR" dirty="0">
                <a:latin typeface="Arial" panose="020B0604020202020204" pitchFamily="34" charset="0"/>
                <a:cs typeface="Arial" panose="020B0604020202020204" pitchFamily="34" charset="0"/>
              </a:rPr>
              <a:t>, 2005</a:t>
            </a:r>
          </a:p>
        </p:txBody>
      </p: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925570"/>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6</a:t>
            </a:r>
            <a:r>
              <a:rPr lang="fr-FR" sz="2000" dirty="0" smtClean="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 être capable de caractériser et d’expliquer la volatilité électorale.</a:t>
            </a:r>
            <a:endParaRPr lang="fr-FR" sz="2000"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452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4</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925570"/>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6</a:t>
            </a:r>
            <a:r>
              <a:rPr lang="fr-FR" sz="2000" dirty="0" smtClean="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 être capable de caractériser et d’expliquer la volatilité électorale.</a:t>
            </a:r>
            <a:endParaRPr lang="fr-FR" sz="2000" dirty="0" smtClean="0">
              <a:solidFill>
                <a:srgbClr val="7030A0"/>
              </a:solidFill>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5599" y="2845887"/>
            <a:ext cx="9699106" cy="196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xmlns="" id="{67BF7DAF-49F4-4F57-90BE-622207C202DC}"/>
              </a:ext>
            </a:extLst>
          </p:cNvPr>
          <p:cNvSpPr/>
          <p:nvPr>
            <p:custDataLst>
              <p:tags r:id="rId7"/>
            </p:custDataLst>
          </p:nvPr>
        </p:nvSpPr>
        <p:spPr>
          <a:xfrm>
            <a:off x="4715311" y="4779015"/>
            <a:ext cx="6386368" cy="369332"/>
          </a:xfrm>
          <a:prstGeom prst="rect">
            <a:avLst/>
          </a:prstGeom>
        </p:spPr>
        <p:txBody>
          <a:bodyPr wrap="square">
            <a:spAutoFit/>
          </a:bodyPr>
          <a:lstStyle/>
          <a:p>
            <a:pPr algn="r" fontAlgn="base"/>
            <a:r>
              <a:rPr lang="fr-FR" dirty="0">
                <a:latin typeface="Arial" panose="020B0604020202020204" pitchFamily="34" charset="0"/>
                <a:cs typeface="Arial" panose="020B0604020202020204" pitchFamily="34" charset="0"/>
              </a:rPr>
              <a:t>Source : </a:t>
            </a:r>
            <a:r>
              <a:rPr lang="fr-FR" spc="-10" dirty="0">
                <a:latin typeface="Carlito"/>
                <a:cs typeface="Carlito"/>
              </a:rPr>
              <a:t>Anne-Cécile Douillet, </a:t>
            </a:r>
            <a:r>
              <a:rPr lang="fr-FR" i="1" spc="-5" dirty="0">
                <a:latin typeface="Carlito"/>
                <a:cs typeface="Carlito"/>
              </a:rPr>
              <a:t>Sociologie Politique</a:t>
            </a:r>
            <a:r>
              <a:rPr lang="fr-FR" spc="-5" dirty="0">
                <a:latin typeface="Carlito"/>
                <a:cs typeface="Carlito"/>
              </a:rPr>
              <a:t>,</a:t>
            </a:r>
            <a:r>
              <a:rPr lang="fr-FR" dirty="0">
                <a:latin typeface="Carlito"/>
                <a:cs typeface="Carlito"/>
              </a:rPr>
              <a:t> 2017.</a:t>
            </a:r>
            <a:endParaRPr lang="fr-FR"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979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4</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875942" y="2325680"/>
            <a:ext cx="11054623" cy="3970318"/>
          </a:xfrm>
          <a:prstGeom prst="rect">
            <a:avLst/>
          </a:prstGeom>
          <a:noFill/>
        </p:spPr>
        <p:txBody>
          <a:bodyPr wrap="square" rtlCol="0">
            <a:spAutoFit/>
          </a:bodyPr>
          <a:lstStyle/>
          <a:p>
            <a:pPr algn="just"/>
            <a:r>
              <a:rPr lang="fr-FR" sz="1400" dirty="0">
                <a:latin typeface="Arial" panose="020B0604020202020204" pitchFamily="34" charset="0"/>
                <a:cs typeface="Arial" panose="020B0604020202020204" pitchFamily="34" charset="0"/>
              </a:rPr>
              <a:t>Dans l’une de ses études,  </a:t>
            </a:r>
            <a:r>
              <a:rPr lang="fr-FR" sz="1400" dirty="0" err="1">
                <a:latin typeface="Arial" panose="020B0604020202020204" pitchFamily="34" charset="0"/>
                <a:cs typeface="Arial" panose="020B0604020202020204" pitchFamily="34" charset="0"/>
              </a:rPr>
              <a:t>Political</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Advertising</a:t>
            </a:r>
            <a:r>
              <a:rPr lang="fr-FR" sz="1400" dirty="0">
                <a:latin typeface="Arial" panose="020B0604020202020204" pitchFamily="34" charset="0"/>
                <a:cs typeface="Arial" panose="020B0604020202020204" pitchFamily="34" charset="0"/>
              </a:rPr>
              <a:t> and </a:t>
            </a:r>
            <a:r>
              <a:rPr lang="fr-FR" sz="1400" dirty="0" err="1">
                <a:latin typeface="Arial" panose="020B0604020202020204" pitchFamily="34" charset="0"/>
                <a:cs typeface="Arial" panose="020B0604020202020204" pitchFamily="34" charset="0"/>
              </a:rPr>
              <a:t>Voting</a:t>
            </a:r>
            <a:r>
              <a:rPr lang="fr-FR" sz="1400" dirty="0">
                <a:latin typeface="Arial" panose="020B0604020202020204" pitchFamily="34" charset="0"/>
                <a:cs typeface="Arial" panose="020B0604020202020204" pitchFamily="34" charset="0"/>
              </a:rPr>
              <a:t> Intention: </a:t>
            </a:r>
            <a:r>
              <a:rPr lang="fr-FR" sz="1400" dirty="0" err="1">
                <a:latin typeface="Arial" panose="020B0604020202020204" pitchFamily="34" charset="0"/>
                <a:cs typeface="Arial" panose="020B0604020202020204" pitchFamily="34" charset="0"/>
              </a:rPr>
              <a:t>Evidence</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from</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Exogenous</a:t>
            </a:r>
            <a:r>
              <a:rPr lang="fr-FR" sz="1400" dirty="0">
                <a:latin typeface="Arial" panose="020B0604020202020204" pitchFamily="34" charset="0"/>
                <a:cs typeface="Arial" panose="020B0604020202020204" pitchFamily="34" charset="0"/>
              </a:rPr>
              <a:t> Variation in </a:t>
            </a:r>
            <a:r>
              <a:rPr lang="fr-FR" sz="1400" dirty="0" err="1">
                <a:latin typeface="Arial" panose="020B0604020202020204" pitchFamily="34" charset="0"/>
                <a:cs typeface="Arial" panose="020B0604020202020204" pitchFamily="34" charset="0"/>
              </a:rPr>
              <a:t>Ads</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Viewership</a:t>
            </a:r>
            <a:r>
              <a:rPr lang="fr-FR" sz="1400" dirty="0">
                <a:latin typeface="Arial" panose="020B0604020202020204" pitchFamily="34" charset="0"/>
                <a:cs typeface="Arial" panose="020B0604020202020204" pitchFamily="34" charset="0"/>
              </a:rPr>
              <a:t>, Ruben Durante </a:t>
            </a:r>
            <a:r>
              <a:rPr lang="fr-FR" sz="1400" b="1" dirty="0">
                <a:latin typeface="Arial" panose="020B0604020202020204" pitchFamily="34" charset="0"/>
                <a:cs typeface="Arial" panose="020B0604020202020204" pitchFamily="34" charset="0"/>
              </a:rPr>
              <a:t>interroge l’impact des spots publicitaires politiques sur les intentions </a:t>
            </a:r>
            <a:r>
              <a:rPr lang="fr-FR" sz="1400" dirty="0">
                <a:latin typeface="Arial" panose="020B0604020202020204" pitchFamily="34" charset="0"/>
                <a:cs typeface="Arial" panose="020B0604020202020204" pitchFamily="34" charset="0"/>
              </a:rPr>
              <a:t>de vote lors de la campagne présidentielle mexicaine de 2012. Il démontre que si, en l’occurrence, l’impact des campagnes télévisées avait été significatif sur les intentions de vote, il était resté bref et décroissant à l’approche du scrutin. Par ailleurs, il montre que son effet avait été plus important sur les électeurs les plus diplômés et qu’il est surtout venu </a:t>
            </a:r>
            <a:r>
              <a:rPr lang="fr-FR" sz="1400" b="1" dirty="0">
                <a:latin typeface="Arial" panose="020B0604020202020204" pitchFamily="34" charset="0"/>
                <a:cs typeface="Arial" panose="020B0604020202020204" pitchFamily="34" charset="0"/>
              </a:rPr>
              <a:t>renforcer des convictions déjà acquises</a:t>
            </a:r>
            <a:r>
              <a:rPr lang="fr-FR" sz="1400" dirty="0">
                <a:latin typeface="Arial" panose="020B0604020202020204" pitchFamily="34" charset="0"/>
                <a:cs typeface="Arial" panose="020B0604020202020204" pitchFamily="34" charset="0"/>
              </a:rPr>
              <a:t>. Enfin, il souligne que ces publicités n’avaient pas apporté aux téléspectateurs une meilleure connaissance des projets politiques. […]</a:t>
            </a:r>
          </a:p>
          <a:p>
            <a:pPr algn="just"/>
            <a:r>
              <a:rPr lang="fr-FR" sz="1400" dirty="0">
                <a:latin typeface="Arial" panose="020B0604020202020204" pitchFamily="34" charset="0"/>
                <a:cs typeface="Arial" panose="020B0604020202020204" pitchFamily="34" charset="0"/>
              </a:rPr>
              <a:t>Dans une deuxième étude – The </a:t>
            </a:r>
            <a:r>
              <a:rPr lang="fr-FR" sz="1400" dirty="0" err="1">
                <a:latin typeface="Arial" panose="020B0604020202020204" pitchFamily="34" charset="0"/>
                <a:cs typeface="Arial" panose="020B0604020202020204" pitchFamily="34" charset="0"/>
              </a:rPr>
              <a:t>Political</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Legacy</a:t>
            </a:r>
            <a:r>
              <a:rPr lang="fr-FR" sz="1400" dirty="0">
                <a:latin typeface="Arial" panose="020B0604020202020204" pitchFamily="34" charset="0"/>
                <a:cs typeface="Arial" panose="020B0604020202020204" pitchFamily="34" charset="0"/>
              </a:rPr>
              <a:t> of Entertainment TV– Ruben Durante s’est penché sur l’impact électoral des chaînes télévisées du groupe Berlusconi. En s’appuyant sur les données permettant de suivre pas à pas leur implantation à travers le pays, il montre que les communes les plus précocement exposées aux chaînes de divertissement de ce groupe ont voté plus favorablement pour son propriétaire que les communes qui le furent plus tard. […] Plus précisément, il montre que l</a:t>
            </a:r>
            <a:r>
              <a:rPr lang="fr-FR" sz="1400" b="1" dirty="0">
                <a:latin typeface="Arial" panose="020B0604020202020204" pitchFamily="34" charset="0"/>
                <a:cs typeface="Arial" panose="020B0604020202020204" pitchFamily="34" charset="0"/>
              </a:rPr>
              <a:t>’exposition à un jeune âge à ces chaînes de divertissement entraîne un moindre degré de conscience civique</a:t>
            </a:r>
            <a:r>
              <a:rPr lang="fr-FR" sz="1400" dirty="0">
                <a:latin typeface="Arial" panose="020B0604020202020204" pitchFamily="34" charset="0"/>
                <a:cs typeface="Arial" panose="020B0604020202020204" pitchFamily="34" charset="0"/>
              </a:rPr>
              <a:t> et aboutit à des capacités cognitives moins élaborées. Approfondissant son examen de l’impact des médias sur la vie politique italienne, il démontre dans </a:t>
            </a:r>
            <a:r>
              <a:rPr lang="fr-FR" sz="1400" dirty="0" err="1">
                <a:latin typeface="Arial" panose="020B0604020202020204" pitchFamily="34" charset="0"/>
                <a:cs typeface="Arial" panose="020B0604020202020204" pitchFamily="34" charset="0"/>
              </a:rPr>
              <a:t>Politics</a:t>
            </a:r>
            <a:r>
              <a:rPr lang="fr-FR" sz="1400" dirty="0">
                <a:latin typeface="Arial" panose="020B0604020202020204" pitchFamily="34" charset="0"/>
                <a:cs typeface="Arial" panose="020B0604020202020204" pitchFamily="34" charset="0"/>
              </a:rPr>
              <a:t> 2.0 : the </a:t>
            </a:r>
            <a:r>
              <a:rPr lang="fr-FR" sz="1400" dirty="0" err="1">
                <a:latin typeface="Arial" panose="020B0604020202020204" pitchFamily="34" charset="0"/>
                <a:cs typeface="Arial" panose="020B0604020202020204" pitchFamily="34" charset="0"/>
              </a:rPr>
              <a:t>Multifaceted</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Effect</a:t>
            </a:r>
            <a:r>
              <a:rPr lang="fr-FR" sz="1400" dirty="0">
                <a:latin typeface="Arial" panose="020B0604020202020204" pitchFamily="34" charset="0"/>
                <a:cs typeface="Arial" panose="020B0604020202020204" pitchFamily="34" charset="0"/>
              </a:rPr>
              <a:t> of Broadband Internet on </a:t>
            </a:r>
            <a:r>
              <a:rPr lang="fr-FR" sz="1400" dirty="0" err="1">
                <a:latin typeface="Arial" panose="020B0604020202020204" pitchFamily="34" charset="0"/>
                <a:cs typeface="Arial" panose="020B0604020202020204" pitchFamily="34" charset="0"/>
              </a:rPr>
              <a:t>Political</a:t>
            </a:r>
            <a:r>
              <a:rPr lang="fr-FR" sz="1400" dirty="0">
                <a:latin typeface="Arial" panose="020B0604020202020204" pitchFamily="34" charset="0"/>
                <a:cs typeface="Arial" panose="020B0604020202020204" pitchFamily="34" charset="0"/>
              </a:rPr>
              <a:t> Participation que l’accès à internet à haut-débit y a joué un vrai rôle. Ainsi, le taux de participation aux élections nationales des électeurs votant aux extrêmes et qui se sont servi d’internet comme déversoir de leurs critiques, a été plus faible dans un premier temps. Mais, au fur et à mesure, </a:t>
            </a:r>
            <a:r>
              <a:rPr lang="fr-FR" sz="1400" b="1" dirty="0">
                <a:latin typeface="Arial" panose="020B0604020202020204" pitchFamily="34" charset="0"/>
                <a:cs typeface="Arial" panose="020B0604020202020204" pitchFamily="34" charset="0"/>
              </a:rPr>
              <a:t>la prise de parole en ligne a fait éclore une nouvelle offre politique capable de remobiliser les électeurs</a:t>
            </a:r>
            <a:r>
              <a:rPr lang="fr-FR" sz="1400" dirty="0">
                <a:latin typeface="Arial" panose="020B0604020202020204" pitchFamily="34" charset="0"/>
                <a:cs typeface="Arial" panose="020B0604020202020204" pitchFamily="34" charset="0"/>
              </a:rPr>
              <a:t> ; le meilleur exemple en étant le mouvement 5 étoiles de </a:t>
            </a:r>
            <a:r>
              <a:rPr lang="fr-FR" sz="1400" dirty="0" err="1">
                <a:latin typeface="Arial" panose="020B0604020202020204" pitchFamily="34" charset="0"/>
                <a:cs typeface="Arial" panose="020B0604020202020204" pitchFamily="34" charset="0"/>
              </a:rPr>
              <a:t>Beppe</a:t>
            </a:r>
            <a:r>
              <a:rPr lang="fr-FR" sz="1400" dirty="0">
                <a:latin typeface="Arial" panose="020B0604020202020204" pitchFamily="34" charset="0"/>
                <a:cs typeface="Arial" panose="020B0604020202020204" pitchFamily="34" charset="0"/>
              </a:rPr>
              <a:t> Grillo, partisan de la cyberdémocratie et qui s’est construit en 2008/2009 à partir de plateformes en ligne.</a:t>
            </a:r>
          </a:p>
          <a:p>
            <a:pPr marL="449263" algn="just"/>
            <a:r>
              <a:rPr lang="fr-FR" sz="1400" dirty="0">
                <a:latin typeface="Arial" panose="020B0604020202020204" pitchFamily="34" charset="0"/>
                <a:cs typeface="Arial" panose="020B0604020202020204" pitchFamily="34" charset="0"/>
              </a:rPr>
              <a:t>Source : </a:t>
            </a:r>
            <a:r>
              <a:rPr lang="fr-FR" sz="1400" dirty="0">
                <a:latin typeface="Arial" panose="020B0604020202020204" pitchFamily="34" charset="0"/>
                <a:cs typeface="Arial" panose="020B0604020202020204" pitchFamily="34" charset="0"/>
                <a:hlinkClick r:id="rId8"/>
              </a:rPr>
              <a:t>Les médias </a:t>
            </a:r>
            <a:r>
              <a:rPr lang="fr-FR" sz="1400" dirty="0" err="1">
                <a:latin typeface="Arial" panose="020B0604020202020204" pitchFamily="34" charset="0"/>
                <a:cs typeface="Arial" panose="020B0604020202020204" pitchFamily="34" charset="0"/>
                <a:hlinkClick r:id="rId8"/>
              </a:rPr>
              <a:t>font-ils</a:t>
            </a:r>
            <a:r>
              <a:rPr lang="fr-FR" sz="1400" dirty="0">
                <a:latin typeface="Arial" panose="020B0604020202020204" pitchFamily="34" charset="0"/>
                <a:cs typeface="Arial" panose="020B0604020202020204" pitchFamily="34" charset="0"/>
                <a:hlinkClick r:id="rId8"/>
              </a:rPr>
              <a:t> les élections ? </a:t>
            </a:r>
            <a:r>
              <a:rPr lang="fr-FR" sz="1400" dirty="0">
                <a:latin typeface="Arial" panose="020B0604020202020204" pitchFamily="34" charset="0"/>
                <a:cs typeface="Arial" panose="020B0604020202020204" pitchFamily="34" charset="0"/>
              </a:rPr>
              <a:t>Cogito la lettre de la recherche, </a:t>
            </a:r>
            <a:r>
              <a:rPr lang="fr-FR" sz="1400" dirty="0" err="1">
                <a:latin typeface="Arial" panose="020B0604020202020204" pitchFamily="34" charset="0"/>
                <a:cs typeface="Arial" panose="020B0604020202020204" pitchFamily="34" charset="0"/>
              </a:rPr>
              <a:t>SciencesPo</a:t>
            </a:r>
            <a:r>
              <a:rPr lang="fr-FR" sz="1400" dirty="0">
                <a:latin typeface="Arial" panose="020B0604020202020204" pitchFamily="34" charset="0"/>
                <a:cs typeface="Arial" panose="020B0604020202020204" pitchFamily="34" charset="0"/>
              </a:rPr>
              <a:t>, 27 </a:t>
            </a:r>
            <a:r>
              <a:rPr lang="fr-FR" sz="1400" dirty="0" err="1">
                <a:latin typeface="Arial" panose="020B0604020202020204" pitchFamily="34" charset="0"/>
                <a:cs typeface="Arial" panose="020B0604020202020204" pitchFamily="34" charset="0"/>
              </a:rPr>
              <a:t>fevrier</a:t>
            </a:r>
            <a:r>
              <a:rPr lang="fr-FR" sz="1400" dirty="0">
                <a:latin typeface="Arial" panose="020B0604020202020204" pitchFamily="34" charset="0"/>
                <a:cs typeface="Arial" panose="020B0604020202020204" pitchFamily="34" charset="0"/>
              </a:rPr>
              <a:t> 2017</a:t>
            </a:r>
          </a:p>
        </p:txBody>
      </p: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925570"/>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6</a:t>
            </a:r>
            <a:r>
              <a:rPr lang="fr-FR" sz="2000" dirty="0" smtClean="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 être capable de caractériser et d’expliquer la volatilité électorale.</a:t>
            </a:r>
            <a:endParaRPr lang="fr-FR" sz="2000"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840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1400612" y="278965"/>
            <a:ext cx="10791388" cy="1646605"/>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b="1" dirty="0" smtClean="0">
                <a:solidFill>
                  <a:srgbClr val="7030A0"/>
                </a:solidFill>
                <a:latin typeface="Arial" panose="020B0604020202020204" pitchFamily="34" charset="0"/>
                <a:cs typeface="Arial" panose="020B0604020202020204" pitchFamily="34" charset="0"/>
              </a:rPr>
              <a:t>Item </a:t>
            </a:r>
            <a:r>
              <a:rPr lang="fr-FR" b="1" dirty="0">
                <a:solidFill>
                  <a:srgbClr val="7030A0"/>
                </a:solidFill>
                <a:latin typeface="Arial" panose="020B0604020202020204" pitchFamily="34" charset="0"/>
                <a:cs typeface="Arial" panose="020B0604020202020204" pitchFamily="34" charset="0"/>
              </a:rPr>
              <a:t>4</a:t>
            </a:r>
            <a:r>
              <a:rPr lang="fr-FR" b="1" dirty="0" smtClean="0">
                <a:solidFill>
                  <a:srgbClr val="7030A0"/>
                </a:solidFill>
                <a:latin typeface="Arial" panose="020B0604020202020204" pitchFamily="34" charset="0"/>
                <a:cs typeface="Arial" panose="020B0604020202020204" pitchFamily="34" charset="0"/>
              </a:rPr>
              <a:t> </a:t>
            </a:r>
            <a:r>
              <a:rPr lang="fr-FR" b="1" dirty="0">
                <a:solidFill>
                  <a:srgbClr val="7030A0"/>
                </a:solidFill>
                <a:latin typeface="Arial" panose="020B0604020202020204" pitchFamily="34" charset="0"/>
                <a:cs typeface="Arial" panose="020B0604020202020204" pitchFamily="34" charset="0"/>
              </a:rPr>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875942" y="2325680"/>
            <a:ext cx="11054623" cy="4478149"/>
          </a:xfrm>
          <a:prstGeom prst="rect">
            <a:avLst/>
          </a:prstGeom>
          <a:noFill/>
        </p:spPr>
        <p:txBody>
          <a:bodyPr wrap="square" rtlCol="0">
            <a:spAutoFit/>
          </a:bodyPr>
          <a:lstStyle/>
          <a:p>
            <a:pPr algn="just"/>
            <a:r>
              <a:rPr lang="fr-FR" sz="1500" dirty="0">
                <a:latin typeface="Arial" panose="020B0604020202020204" pitchFamily="34" charset="0"/>
                <a:cs typeface="Arial" panose="020B0604020202020204" pitchFamily="34" charset="0"/>
              </a:rPr>
              <a:t>La fréquence des alternances politiques et les périodes de cohabitation ont d’abord eu pour effet de révéler que l’action gouvernementale (politiques économiques et sociales, politiques étrangère et européenne notamment) ne faisait pas l’objet de remises en causes idéologiques et qu’elle restait toujours soumises aux impératifs d’urgence et de nécessité. Malgré une certaine « dramatisation » des discours ou des échanges entre candidats lors des </a:t>
            </a:r>
            <a:r>
              <a:rPr lang="fr-FR" sz="1500" dirty="0" smtClean="0">
                <a:latin typeface="Arial" panose="020B0604020202020204" pitchFamily="34" charset="0"/>
                <a:cs typeface="Arial" panose="020B0604020202020204" pitchFamily="34" charset="0"/>
              </a:rPr>
              <a:t>campagnes électorales, </a:t>
            </a:r>
            <a:r>
              <a:rPr lang="fr-FR" sz="1500" dirty="0">
                <a:latin typeface="Arial" panose="020B0604020202020204" pitchFamily="34" charset="0"/>
                <a:cs typeface="Arial" panose="020B0604020202020204" pitchFamily="34" charset="0"/>
              </a:rPr>
              <a:t>destinée à repositionner les acteurs de part et d’autre du clivage gauche-droite, </a:t>
            </a:r>
            <a:r>
              <a:rPr lang="fr-FR" sz="1500" b="1" dirty="0">
                <a:latin typeface="Arial" panose="020B0604020202020204" pitchFamily="34" charset="0"/>
                <a:cs typeface="Arial" panose="020B0604020202020204" pitchFamily="34" charset="0"/>
              </a:rPr>
              <a:t>les électeurs se sont mis à douter des divergences proclamées</a:t>
            </a:r>
            <a:r>
              <a:rPr lang="fr-FR" sz="1500" dirty="0">
                <a:latin typeface="Arial" panose="020B0604020202020204" pitchFamily="34" charset="0"/>
                <a:cs typeface="Arial" panose="020B0604020202020204" pitchFamily="34" charset="0"/>
              </a:rPr>
              <a:t>. […]</a:t>
            </a:r>
          </a:p>
          <a:p>
            <a:pPr algn="just"/>
            <a:r>
              <a:rPr lang="fr-FR" sz="1500" dirty="0">
                <a:latin typeface="Arial" panose="020B0604020202020204" pitchFamily="34" charset="0"/>
                <a:cs typeface="Arial" panose="020B0604020202020204" pitchFamily="34" charset="0"/>
              </a:rPr>
              <a:t>La recomposition du système partisan explique également </a:t>
            </a:r>
            <a:r>
              <a:rPr lang="fr-FR" sz="1500" b="1" dirty="0">
                <a:latin typeface="Arial" panose="020B0604020202020204" pitchFamily="34" charset="0"/>
                <a:cs typeface="Arial" panose="020B0604020202020204" pitchFamily="34" charset="0"/>
              </a:rPr>
              <a:t>le sentiment d’effacement de ce clivage</a:t>
            </a:r>
            <a:r>
              <a:rPr lang="fr-FR" sz="1500" dirty="0">
                <a:latin typeface="Arial" panose="020B0604020202020204" pitchFamily="34" charset="0"/>
                <a:cs typeface="Arial" panose="020B0604020202020204" pitchFamily="34" charset="0"/>
              </a:rPr>
              <a:t>. […] Celle-ci prend la forme soit d’une tripartition des forces avec la consolidation de Front national, soit d’une division de l’électorat en cinq groupes (La République en marche, le Front national, Les Républicains, La France insoumise et les abstentionnistes) comme l’ont montré les scrutins présidentiel et législatifs de 2017 (Pascal </a:t>
            </a:r>
            <a:r>
              <a:rPr lang="fr-FR" sz="1500" dirty="0" err="1">
                <a:latin typeface="Arial" panose="020B0604020202020204" pitchFamily="34" charset="0"/>
                <a:cs typeface="Arial" panose="020B0604020202020204" pitchFamily="34" charset="0"/>
              </a:rPr>
              <a:t>Perrineau</a:t>
            </a:r>
            <a:r>
              <a:rPr lang="fr-FR" sz="1500" dirty="0">
                <a:latin typeface="Arial" panose="020B0604020202020204" pitchFamily="34" charset="0"/>
                <a:cs typeface="Arial" panose="020B0604020202020204" pitchFamily="34" charset="0"/>
              </a:rPr>
              <a:t>, Le Vote disruptif, Paris, Sciences Po Les Presses, 2017). […]</a:t>
            </a:r>
          </a:p>
          <a:p>
            <a:pPr algn="just"/>
            <a:r>
              <a:rPr lang="fr-FR" sz="1500" b="1" dirty="0">
                <a:latin typeface="Arial" panose="020B0604020202020204" pitchFamily="34" charset="0"/>
                <a:cs typeface="Arial" panose="020B0604020202020204" pitchFamily="34" charset="0"/>
              </a:rPr>
              <a:t>La thèse de l’affaiblissement de la pertinence du clivage gauche-droite</a:t>
            </a:r>
            <a:r>
              <a:rPr lang="fr-FR" sz="1500" dirty="0">
                <a:latin typeface="Arial" panose="020B0604020202020204" pitchFamily="34" charset="0"/>
                <a:cs typeface="Arial" panose="020B0604020202020204" pitchFamily="34" charset="0"/>
              </a:rPr>
              <a:t> trouve une autre partie de ses explications dans le </a:t>
            </a:r>
            <a:r>
              <a:rPr lang="fr-FR" sz="1500" b="1" dirty="0">
                <a:latin typeface="Arial" panose="020B0604020202020204" pitchFamily="34" charset="0"/>
                <a:cs typeface="Arial" panose="020B0604020202020204" pitchFamily="34" charset="0"/>
              </a:rPr>
              <a:t>brouillage idéologique </a:t>
            </a:r>
            <a:r>
              <a:rPr lang="fr-FR" sz="1500" dirty="0">
                <a:latin typeface="Arial" panose="020B0604020202020204" pitchFamily="34" charset="0"/>
                <a:cs typeface="Arial" panose="020B0604020202020204" pitchFamily="34" charset="0"/>
              </a:rPr>
              <a:t>qui semble sévir dans la société française. […] Un phénomène important de translation des idées, accompagné parfois de transfuge (le plus souvent de la gauche vers la droite) a modifié l’ordre idéologique classique : d’un côté la récupération à droite de la laïcité ou des droits de l’homme comme éléments stratégiques de lutte contre l’immigration et l’islam, de l’autre, la redécouverte opportuniste par la gauche des </a:t>
            </a:r>
            <a:r>
              <a:rPr lang="fr-FR" sz="1500" dirty="0" smtClean="0">
                <a:latin typeface="Arial" panose="020B0604020202020204" pitchFamily="34" charset="0"/>
                <a:cs typeface="Arial" panose="020B0604020202020204" pitchFamily="34" charset="0"/>
              </a:rPr>
              <a:t>questions </a:t>
            </a:r>
            <a:r>
              <a:rPr lang="fr-FR" sz="1500" dirty="0">
                <a:latin typeface="Arial" panose="020B0604020202020204" pitchFamily="34" charset="0"/>
                <a:cs typeface="Arial" panose="020B0604020202020204" pitchFamily="34" charset="0"/>
              </a:rPr>
              <a:t>d’identité, de sécurité ou de raison d’État ont contribué à fragiliser la cartographie des idées. </a:t>
            </a:r>
          </a:p>
          <a:p>
            <a:pPr marL="809625" algn="just"/>
            <a:r>
              <a:rPr lang="fr-FR" sz="1500" dirty="0">
                <a:latin typeface="Arial" panose="020B0604020202020204" pitchFamily="34" charset="0"/>
                <a:cs typeface="Arial" panose="020B0604020202020204" pitchFamily="34" charset="0"/>
              </a:rPr>
              <a:t>Michel Hastings, Le clivage gauche-droite : disparition ou renouvellement ?, La documentation française, Cahier français n°404, mai-juin 2018</a:t>
            </a:r>
          </a:p>
        </p:txBody>
      </p:sp>
      <p:sp>
        <p:nvSpPr>
          <p:cNvPr id="11" name="Rectangle 10">
            <a:extLst>
              <a:ext uri="{FF2B5EF4-FFF2-40B4-BE49-F238E27FC236}">
                <a16:creationId xmlns:a16="http://schemas.microsoft.com/office/drawing/2014/main" xmlns="" id="{FDBDCA78-E826-4B35-9EAF-8A3B6E829E70}"/>
              </a:ext>
            </a:extLst>
          </p:cNvPr>
          <p:cNvSpPr/>
          <p:nvPr>
            <p:custDataLst>
              <p:tags r:id="rId6"/>
            </p:custDataLst>
          </p:nvPr>
        </p:nvSpPr>
        <p:spPr>
          <a:xfrm>
            <a:off x="479395" y="1925570"/>
            <a:ext cx="11676062" cy="400110"/>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6</a:t>
            </a:r>
            <a:r>
              <a:rPr lang="fr-FR" sz="2000" dirty="0" smtClean="0">
                <a:solidFill>
                  <a:srgbClr val="7030A0"/>
                </a:solidFill>
                <a:latin typeface="Arial" panose="020B0604020202020204" pitchFamily="34" charset="0"/>
                <a:cs typeface="Arial" panose="020B0604020202020204" pitchFamily="34" charset="0"/>
              </a:rPr>
              <a:t> </a:t>
            </a:r>
            <a:r>
              <a:rPr lang="fr-FR" sz="2000" dirty="0">
                <a:solidFill>
                  <a:srgbClr val="7030A0"/>
                </a:solidFill>
                <a:latin typeface="Arial" panose="020B0604020202020204" pitchFamily="34" charset="0"/>
                <a:cs typeface="Arial" panose="020B0604020202020204" pitchFamily="34" charset="0"/>
              </a:rPr>
              <a:t>: être capable de caractériser et d’expliquer la volatilité électorale.</a:t>
            </a:r>
            <a:endParaRPr lang="fr-FR" sz="2000"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258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225957" y="360000"/>
            <a:ext cx="9847382" cy="461665"/>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Bibliographie</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515938" y="1268976"/>
            <a:ext cx="11676062" cy="4939814"/>
          </a:xfrm>
          <a:prstGeom prst="rect">
            <a:avLst/>
          </a:prstGeom>
          <a:noFill/>
        </p:spPr>
        <p:txBody>
          <a:bodyPr wrap="square">
            <a:spAutoFit/>
          </a:bodyPr>
          <a:lstStyle/>
          <a:p>
            <a:pPr marL="715963" indent="-179388">
              <a:spcBef>
                <a:spcPts val="600"/>
              </a:spcBef>
              <a:buClr>
                <a:srgbClr val="7030A0"/>
              </a:buClr>
              <a:buFont typeface="Arial" panose="020B0604020202020204" pitchFamily="34" charset="0"/>
              <a:buChar char="•"/>
            </a:pPr>
            <a:r>
              <a:rPr lang="fr-FR" sz="2000" dirty="0" smtClean="0">
                <a:latin typeface="Arial" panose="020B0604020202020204" pitchFamily="34" charset="0"/>
                <a:cs typeface="Arial" panose="020B0604020202020204" pitchFamily="34" charset="0"/>
              </a:rPr>
              <a:t>Paul </a:t>
            </a:r>
            <a:r>
              <a:rPr lang="fr-FR" sz="2000" dirty="0">
                <a:latin typeface="Arial" panose="020B0604020202020204" pitchFamily="34" charset="0"/>
                <a:cs typeface="Arial" panose="020B0604020202020204" pitchFamily="34" charset="0"/>
              </a:rPr>
              <a:t>Bois, « Les paysans de l'Ouest », 1971</a:t>
            </a:r>
            <a:r>
              <a:rPr lang="fr-FR" sz="2000" dirty="0" smtClean="0">
                <a:latin typeface="Arial" panose="020B0604020202020204" pitchFamily="34" charset="0"/>
                <a:cs typeface="Arial" panose="020B0604020202020204" pitchFamily="34" charset="0"/>
              </a:rPr>
              <a:t>.</a:t>
            </a: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Céline Braconnier et al. « </a:t>
            </a:r>
            <a:r>
              <a:rPr lang="fr-FR" sz="2000" dirty="0">
                <a:latin typeface="Arial" panose="020B0604020202020204" pitchFamily="34" charset="0"/>
                <a:cs typeface="Arial" panose="020B0604020202020204" pitchFamily="34" charset="0"/>
                <a:hlinkClick r:id="rId8"/>
              </a:rPr>
              <a:t>Sociologie de la mal-inscription et de ses conséquences sur la  participation électorale</a:t>
            </a:r>
            <a:r>
              <a:rPr lang="fr-FR" sz="2000" dirty="0">
                <a:latin typeface="Arial" panose="020B0604020202020204" pitchFamily="34" charset="0"/>
                <a:cs typeface="Arial" panose="020B0604020202020204" pitchFamily="34" charset="0"/>
              </a:rPr>
              <a:t> », Revue française de sociologie, vol. 57, n°1, 2016, pp. 17-44.</a:t>
            </a: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Céline Braconnier, Baptiste </a:t>
            </a:r>
            <a:r>
              <a:rPr lang="fr-FR" sz="2000" dirty="0" err="1">
                <a:latin typeface="Arial" panose="020B0604020202020204" pitchFamily="34" charset="0"/>
                <a:cs typeface="Arial" panose="020B0604020202020204" pitchFamily="34" charset="0"/>
              </a:rPr>
              <a:t>Coulmont</a:t>
            </a:r>
            <a:r>
              <a:rPr lang="fr-FR" sz="2000" dirty="0">
                <a:latin typeface="Arial" panose="020B0604020202020204" pitchFamily="34" charset="0"/>
                <a:cs typeface="Arial" panose="020B0604020202020204" pitchFamily="34" charset="0"/>
              </a:rPr>
              <a:t>, et Jean-Yves </a:t>
            </a:r>
            <a:r>
              <a:rPr lang="fr-FR" sz="2000" dirty="0" err="1">
                <a:latin typeface="Arial" panose="020B0604020202020204" pitchFamily="34" charset="0"/>
                <a:cs typeface="Arial" panose="020B0604020202020204" pitchFamily="34" charset="0"/>
              </a:rPr>
              <a:t>Dormagen</a:t>
            </a:r>
            <a:r>
              <a:rPr lang="fr-FR" sz="2000" dirty="0">
                <a:latin typeface="Arial" panose="020B0604020202020204" pitchFamily="34" charset="0"/>
                <a:cs typeface="Arial" panose="020B0604020202020204" pitchFamily="34" charset="0"/>
              </a:rPr>
              <a:t>. « </a:t>
            </a:r>
            <a:r>
              <a:rPr lang="fr-FR" sz="2000" dirty="0">
                <a:latin typeface="Arial" panose="020B0604020202020204" pitchFamily="34" charset="0"/>
                <a:cs typeface="Arial" panose="020B0604020202020204" pitchFamily="34" charset="0"/>
                <a:hlinkClick r:id="rId9"/>
              </a:rPr>
              <a:t>Toujours pas de chrysanthèmes pour les variables lourdes de la participation électorale. Chute de la participation et  augmentation des inégalités électorales au printemps 2017</a:t>
            </a:r>
            <a:r>
              <a:rPr lang="fr-FR" sz="2000" dirty="0">
                <a:latin typeface="Arial" panose="020B0604020202020204" pitchFamily="34" charset="0"/>
                <a:cs typeface="Arial" panose="020B0604020202020204" pitchFamily="34" charset="0"/>
              </a:rPr>
              <a:t> », Revue française de science  politique, vol. vol. 67, n°6, 2017, pp. 1023-1040</a:t>
            </a:r>
            <a:r>
              <a:rPr lang="fr-FR" sz="2000" dirty="0" smtClean="0">
                <a:latin typeface="Arial" panose="020B0604020202020204" pitchFamily="34" charset="0"/>
                <a:cs typeface="Arial" panose="020B0604020202020204" pitchFamily="34" charset="0"/>
              </a:rPr>
              <a:t>.</a:t>
            </a:r>
          </a:p>
          <a:p>
            <a:pPr marL="719138" indent="-177800">
              <a:spcBef>
                <a:spcPts val="600"/>
              </a:spcBef>
              <a:buClr>
                <a:srgbClr val="7030A0"/>
              </a:buClr>
              <a:buFont typeface="Arial" panose="020B0604020202020204" pitchFamily="34" charset="0"/>
              <a:buChar char="•"/>
            </a:pPr>
            <a:r>
              <a:rPr lang="fr-FR" sz="2000" dirty="0" smtClean="0">
                <a:latin typeface="Arial" panose="020B0604020202020204" pitchFamily="34" charset="0"/>
                <a:cs typeface="Arial" panose="020B0604020202020204" pitchFamily="34" charset="0"/>
              </a:rPr>
              <a:t>Céline Braconnier, </a:t>
            </a:r>
            <a:r>
              <a:rPr lang="fr-FR" sz="2000" dirty="0">
                <a:latin typeface="Arial" panose="020B0604020202020204" pitchFamily="34" charset="0"/>
                <a:cs typeface="Arial" panose="020B0604020202020204" pitchFamily="34" charset="0"/>
                <a:hlinkClick r:id="rId10"/>
              </a:rPr>
              <a:t>Ce que le terrain peut faire à l'analyse des votes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Politix</a:t>
            </a:r>
            <a:r>
              <a:rPr lang="fr-FR" sz="2000" dirty="0">
                <a:latin typeface="Arial" panose="020B0604020202020204" pitchFamily="34" charset="0"/>
                <a:cs typeface="Arial" panose="020B0604020202020204" pitchFamily="34" charset="0"/>
              </a:rPr>
              <a:t>, vol. 100, no. 4, 2012 </a:t>
            </a:r>
          </a:p>
          <a:p>
            <a:pPr marL="715963" indent="-179388">
              <a:spcBef>
                <a:spcPts val="600"/>
              </a:spcBef>
              <a:buClr>
                <a:srgbClr val="7030A0"/>
              </a:buClr>
              <a:buFont typeface="Arial" panose="020B0604020202020204" pitchFamily="34" charset="0"/>
              <a:buChar char="•"/>
            </a:pPr>
            <a:r>
              <a:rPr lang="fr-FR" sz="2000" dirty="0" smtClean="0">
                <a:latin typeface="Arial" panose="020B0604020202020204" pitchFamily="34" charset="0"/>
                <a:cs typeface="Arial" panose="020B0604020202020204" pitchFamily="34" charset="0"/>
              </a:rPr>
              <a:t>David </a:t>
            </a:r>
            <a:r>
              <a:rPr lang="fr-FR" sz="2000" dirty="0">
                <a:latin typeface="Arial" panose="020B0604020202020204" pitchFamily="34" charset="0"/>
                <a:cs typeface="Arial" panose="020B0604020202020204" pitchFamily="34" charset="0"/>
              </a:rPr>
              <a:t>Butler et Donald Stokes, « </a:t>
            </a:r>
            <a:r>
              <a:rPr lang="fr-FR" sz="2000" dirty="0" err="1">
                <a:latin typeface="Arial" panose="020B0604020202020204" pitchFamily="34" charset="0"/>
                <a:cs typeface="Arial" panose="020B0604020202020204" pitchFamily="34" charset="0"/>
              </a:rPr>
              <a:t>Political</a:t>
            </a:r>
            <a:r>
              <a:rPr lang="fr-FR" sz="2000" dirty="0">
                <a:latin typeface="Arial" panose="020B0604020202020204" pitchFamily="34" charset="0"/>
                <a:cs typeface="Arial" panose="020B0604020202020204" pitchFamily="34" charset="0"/>
              </a:rPr>
              <a:t> Change in </a:t>
            </a:r>
            <a:r>
              <a:rPr lang="fr-FR" sz="2000" dirty="0" err="1">
                <a:latin typeface="Arial" panose="020B0604020202020204" pitchFamily="34" charset="0"/>
                <a:cs typeface="Arial" panose="020B0604020202020204" pitchFamily="34" charset="0"/>
              </a:rPr>
              <a:t>Britain</a:t>
            </a:r>
            <a:r>
              <a:rPr lang="fr-F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Evolution of Electoral Choice</a:t>
            </a:r>
            <a:r>
              <a:rPr lang="fr-FR" sz="2000" dirty="0">
                <a:latin typeface="Arial" panose="020B0604020202020204" pitchFamily="34" charset="0"/>
                <a:cs typeface="Arial" panose="020B0604020202020204" pitchFamily="34" charset="0"/>
              </a:rPr>
              <a:t> », 1969</a:t>
            </a:r>
            <a:r>
              <a:rPr lang="fr-FR" sz="2000" dirty="0" smtClean="0">
                <a:latin typeface="Arial" panose="020B0604020202020204" pitchFamily="34" charset="0"/>
                <a:cs typeface="Arial" panose="020B0604020202020204" pitchFamily="34" charset="0"/>
              </a:rPr>
              <a:t>.</a:t>
            </a:r>
          </a:p>
          <a:p>
            <a:pPr marL="715963" indent="-179388">
              <a:spcBef>
                <a:spcPts val="600"/>
              </a:spcBef>
              <a:buClr>
                <a:srgbClr val="7030A0"/>
              </a:buClr>
              <a:buFont typeface="Arial" panose="020B0604020202020204" pitchFamily="34" charset="0"/>
              <a:buChar char="•"/>
            </a:pPr>
            <a:r>
              <a:rPr lang="en-US" sz="2000" dirty="0">
                <a:latin typeface="Arial" panose="020B0604020202020204" pitchFamily="34" charset="0"/>
                <a:cs typeface="Arial" panose="020B0604020202020204" pitchFamily="34" charset="0"/>
              </a:rPr>
              <a:t>Anthony Downs, </a:t>
            </a:r>
            <a:r>
              <a:rPr lang="fr-F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11"/>
              </a:rPr>
              <a:t>An Economic Theory of Democracy</a:t>
            </a:r>
            <a:r>
              <a:rPr lang="en-US" sz="2000"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1957</a:t>
            </a:r>
            <a:r>
              <a:rPr lang="en-US" sz="2000" dirty="0" smtClean="0">
                <a:latin typeface="Arial" panose="020B0604020202020204" pitchFamily="34" charset="0"/>
                <a:cs typeface="Arial" panose="020B0604020202020204" pitchFamily="34" charset="0"/>
              </a:rPr>
              <a:t>.</a:t>
            </a:r>
            <a:endParaRPr lang="fr-FR" sz="2000" dirty="0" smtClean="0">
              <a:latin typeface="Arial" panose="020B0604020202020204" pitchFamily="34" charset="0"/>
              <a:cs typeface="Arial" panose="020B0604020202020204" pitchFamily="34" charset="0"/>
            </a:endParaRPr>
          </a:p>
          <a:p>
            <a:pPr marL="715963" indent="-179388">
              <a:spcBef>
                <a:spcPts val="600"/>
              </a:spcBef>
              <a:buClr>
                <a:srgbClr val="7030A0"/>
              </a:buClr>
              <a:buFont typeface="Arial" panose="020B0604020202020204" pitchFamily="34" charset="0"/>
              <a:buChar char="•"/>
            </a:pPr>
            <a:r>
              <a:rPr lang="fr-FR" sz="2000" dirty="0" smtClean="0">
                <a:latin typeface="Arial" panose="020B0604020202020204" pitchFamily="34" charset="0"/>
                <a:cs typeface="Arial" panose="020B0604020202020204" pitchFamily="34" charset="0"/>
              </a:rPr>
              <a:t>Daniel </a:t>
            </a:r>
            <a:r>
              <a:rPr lang="fr-FR" sz="2000" dirty="0" err="1" smtClean="0">
                <a:latin typeface="Arial" panose="020B0604020202020204" pitchFamily="34" charset="0"/>
                <a:cs typeface="Arial" panose="020B0604020202020204" pitchFamily="34" charset="0"/>
              </a:rPr>
              <a:t>Gaxie</a:t>
            </a:r>
            <a:r>
              <a:rPr lang="fr-FR" sz="2000" dirty="0" smtClean="0">
                <a:latin typeface="Arial" panose="020B0604020202020204" pitchFamily="34" charset="0"/>
                <a:cs typeface="Arial" panose="020B0604020202020204" pitchFamily="34" charset="0"/>
              </a:rPr>
              <a:t>, Le sens caché, Seuil, 1977</a:t>
            </a:r>
          </a:p>
          <a:p>
            <a:pPr marL="715963" indent="-179388">
              <a:spcBef>
                <a:spcPts val="600"/>
              </a:spcBef>
              <a:buClr>
                <a:srgbClr val="7030A0"/>
              </a:buClr>
              <a:buFont typeface="Arial" panose="020B0604020202020204" pitchFamily="34" charset="0"/>
              <a:buChar char="•"/>
            </a:pPr>
            <a:r>
              <a:rPr lang="fr-FR" sz="2000" spc="-5" dirty="0">
                <a:latin typeface="Arial" panose="020B0604020202020204" pitchFamily="34" charset="0"/>
                <a:cs typeface="Arial" panose="020B0604020202020204" pitchFamily="34" charset="0"/>
              </a:rPr>
              <a:t>Alain Lancelot, « </a:t>
            </a:r>
            <a:r>
              <a:rPr lang="fr-FR" sz="2000" i="1" spc="-5" dirty="0">
                <a:latin typeface="Arial" panose="020B0604020202020204" pitchFamily="34" charset="0"/>
                <a:cs typeface="Arial" panose="020B0604020202020204" pitchFamily="34" charset="0"/>
              </a:rPr>
              <a:t>L’abstentionnisme électoral </a:t>
            </a:r>
            <a:r>
              <a:rPr lang="fr-FR" sz="2000" i="1" dirty="0">
                <a:latin typeface="Arial" panose="020B0604020202020204" pitchFamily="34" charset="0"/>
                <a:cs typeface="Arial" panose="020B0604020202020204" pitchFamily="34" charset="0"/>
              </a:rPr>
              <a:t>en </a:t>
            </a:r>
            <a:r>
              <a:rPr lang="fr-FR" sz="2000" i="1" spc="5" dirty="0">
                <a:latin typeface="Arial" panose="020B0604020202020204" pitchFamily="34" charset="0"/>
                <a:cs typeface="Arial" panose="020B0604020202020204" pitchFamily="34" charset="0"/>
              </a:rPr>
              <a:t>France »</a:t>
            </a:r>
            <a:r>
              <a:rPr lang="fr-FR" sz="2000" spc="5" dirty="0">
                <a:latin typeface="Arial" panose="020B0604020202020204" pitchFamily="34" charset="0"/>
                <a:cs typeface="Arial" panose="020B0604020202020204" pitchFamily="34" charset="0"/>
              </a:rPr>
              <a:t>,</a:t>
            </a:r>
            <a:r>
              <a:rPr lang="fr-FR" sz="2000" spc="35" dirty="0">
                <a:latin typeface="Arial" panose="020B0604020202020204" pitchFamily="34" charset="0"/>
                <a:cs typeface="Arial" panose="020B0604020202020204" pitchFamily="34" charset="0"/>
              </a:rPr>
              <a:t> Presses de Sciences Po, </a:t>
            </a:r>
            <a:r>
              <a:rPr lang="fr-FR" sz="2000" spc="-5" dirty="0">
                <a:latin typeface="Arial" panose="020B0604020202020204" pitchFamily="34" charset="0"/>
                <a:cs typeface="Arial" panose="020B0604020202020204" pitchFamily="34" charset="0"/>
              </a:rPr>
              <a:t>1968</a:t>
            </a:r>
            <a:r>
              <a:rPr lang="fr-FR" sz="2000" spc="-5" dirty="0" smtClean="0">
                <a:latin typeface="Arial" panose="020B0604020202020204" pitchFamily="34" charset="0"/>
                <a:cs typeface="Arial" panose="020B0604020202020204" pitchFamily="34" charset="0"/>
              </a:rPr>
              <a:t>.</a:t>
            </a:r>
            <a:endParaRPr lang="fr-F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641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225957" y="360000"/>
            <a:ext cx="9847382" cy="461665"/>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Bibliographie</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515938" y="1268976"/>
            <a:ext cx="11676062" cy="4862870"/>
          </a:xfrm>
          <a:prstGeom prst="rect">
            <a:avLst/>
          </a:prstGeom>
          <a:noFill/>
        </p:spPr>
        <p:txBody>
          <a:bodyPr wrap="square">
            <a:spAutoFit/>
          </a:bodyPr>
          <a:lstStyle/>
          <a:p>
            <a:pPr marL="715963" indent="-179388">
              <a:spcBef>
                <a:spcPts val="600"/>
              </a:spcBef>
              <a:buClr>
                <a:srgbClr val="7030A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Lazarsfeld</a:t>
            </a:r>
            <a:r>
              <a:rPr lang="en-US" sz="2000" dirty="0">
                <a:latin typeface="Arial" panose="020B0604020202020204" pitchFamily="34" charset="0"/>
                <a:cs typeface="Arial" panose="020B0604020202020204" pitchFamily="34" charset="0"/>
              </a:rPr>
              <a:t>, B. </a:t>
            </a:r>
            <a:r>
              <a:rPr lang="en-US" sz="2000" dirty="0" err="1">
                <a:latin typeface="Arial" panose="020B0604020202020204" pitchFamily="34" charset="0"/>
                <a:cs typeface="Arial" panose="020B0604020202020204" pitchFamily="34" charset="0"/>
              </a:rPr>
              <a:t>Berelson</a:t>
            </a:r>
            <a:r>
              <a:rPr lang="en-US" sz="2000" dirty="0">
                <a:latin typeface="Arial" panose="020B0604020202020204" pitchFamily="34" charset="0"/>
                <a:cs typeface="Arial" panose="020B0604020202020204" pitchFamily="34" charset="0"/>
              </a:rPr>
              <a:t>, W. Mc </a:t>
            </a:r>
            <a:r>
              <a:rPr lang="en-US" sz="2000" dirty="0" err="1">
                <a:latin typeface="Arial" panose="020B0604020202020204" pitchFamily="34" charset="0"/>
                <a:cs typeface="Arial" panose="020B0604020202020204" pitchFamily="34" charset="0"/>
              </a:rPr>
              <a:t>Phee</a:t>
            </a:r>
            <a:r>
              <a:rPr lang="en-US" sz="2000" dirty="0">
                <a:latin typeface="Arial" panose="020B0604020202020204" pitchFamily="34" charset="0"/>
                <a:cs typeface="Arial" panose="020B0604020202020204" pitchFamily="34" charset="0"/>
              </a:rPr>
              <a:t>,  « </a:t>
            </a:r>
            <a:r>
              <a:rPr lang="en-US" sz="2000" i="1" dirty="0">
                <a:latin typeface="Arial" panose="020B0604020202020204" pitchFamily="34" charset="0"/>
                <a:cs typeface="Arial" panose="020B0604020202020204" pitchFamily="34" charset="0"/>
              </a:rPr>
              <a:t>Voting. A study of opinion formation in a presidential campaign</a:t>
            </a:r>
            <a:r>
              <a:rPr lang="en-US" sz="2000" dirty="0">
                <a:latin typeface="Arial" panose="020B0604020202020204" pitchFamily="34" charset="0"/>
                <a:cs typeface="Arial" panose="020B0604020202020204" pitchFamily="34" charset="0"/>
              </a:rPr>
              <a:t> », University Of Chicago Press, 1954</a:t>
            </a:r>
            <a:r>
              <a:rPr lang="en-US"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a:p>
            <a:pPr marL="715963" indent="-179388">
              <a:spcBef>
                <a:spcPts val="600"/>
              </a:spcBef>
              <a:buClr>
                <a:srgbClr val="7030A0"/>
              </a:buClr>
              <a:buFont typeface="Arial" panose="020B0604020202020204" pitchFamily="34" charset="0"/>
              <a:buChar char="•"/>
            </a:pPr>
            <a:r>
              <a:rPr lang="fr-FR" sz="2000" dirty="0" err="1">
                <a:latin typeface="Arial" panose="020B0604020202020204" pitchFamily="34" charset="0"/>
                <a:cs typeface="Arial" panose="020B0604020202020204" pitchFamily="34" charset="0"/>
              </a:rPr>
              <a:t>Nonna</a:t>
            </a:r>
            <a:r>
              <a:rPr lang="fr-FR" sz="2000" dirty="0">
                <a:latin typeface="Arial" panose="020B0604020202020204" pitchFamily="34" charset="0"/>
                <a:cs typeface="Arial" panose="020B0604020202020204" pitchFamily="34" charset="0"/>
              </a:rPr>
              <a:t> Mayer, « </a:t>
            </a:r>
            <a:r>
              <a:rPr lang="fr-FR" sz="2000" i="1" dirty="0">
                <a:latin typeface="Arial" panose="020B0604020202020204" pitchFamily="34" charset="0"/>
                <a:cs typeface="Arial" panose="020B0604020202020204" pitchFamily="34" charset="0"/>
                <a:hlinkClick r:id="rId8"/>
              </a:rPr>
              <a:t>La boutique contre la gauche</a:t>
            </a:r>
            <a:r>
              <a:rPr lang="fr-FR" sz="2000" i="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 Revue française de sociologie  Année 1988  29-3  pp. 533-536.</a:t>
            </a:r>
          </a:p>
          <a:p>
            <a:pPr marL="719138" indent="-177800">
              <a:spcBef>
                <a:spcPts val="600"/>
              </a:spcBef>
              <a:buClr>
                <a:srgbClr val="7030A0"/>
              </a:buClr>
              <a:buFont typeface="Arial" panose="020B0604020202020204" pitchFamily="34" charset="0"/>
              <a:buChar char="•"/>
            </a:pPr>
            <a:r>
              <a:rPr lang="fr-FR" sz="2000" dirty="0" err="1">
                <a:latin typeface="Arial" panose="020B0604020202020204" pitchFamily="34" charset="0"/>
                <a:cs typeface="Arial" panose="020B0604020202020204" pitchFamily="34" charset="0"/>
              </a:rPr>
              <a:t>Nonna</a:t>
            </a:r>
            <a:r>
              <a:rPr lang="fr-FR" sz="2000" dirty="0">
                <a:latin typeface="Arial" panose="020B0604020202020204" pitchFamily="34" charset="0"/>
                <a:cs typeface="Arial" panose="020B0604020202020204" pitchFamily="34" charset="0"/>
              </a:rPr>
              <a:t> Mayer, Daniel Boy. « </a:t>
            </a:r>
            <a:r>
              <a:rPr lang="fr-FR" sz="2000" dirty="0">
                <a:latin typeface="Arial" panose="020B0604020202020204" pitchFamily="34" charset="0"/>
                <a:cs typeface="Arial" panose="020B0604020202020204" pitchFamily="34" charset="0"/>
                <a:hlinkClick r:id="rId9"/>
              </a:rPr>
              <a:t>Les ”variables lourdes” en sociologie électorale</a:t>
            </a:r>
            <a:r>
              <a:rPr lang="fr-FR" sz="2000" dirty="0">
                <a:latin typeface="Arial" panose="020B0604020202020204" pitchFamily="34" charset="0"/>
                <a:cs typeface="Arial" panose="020B0604020202020204" pitchFamily="34" charset="0"/>
              </a:rPr>
              <a:t> ». Enquête, n°5,  1997, pp.109-122.</a:t>
            </a: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Anne </a:t>
            </a:r>
            <a:r>
              <a:rPr lang="fr-FR" sz="2000" dirty="0" err="1">
                <a:latin typeface="Arial" panose="020B0604020202020204" pitchFamily="34" charset="0"/>
                <a:cs typeface="Arial" panose="020B0604020202020204" pitchFamily="34" charset="0"/>
              </a:rPr>
              <a:t>Muxel</a:t>
            </a:r>
            <a:r>
              <a:rPr lang="fr-FR" sz="2000" dirty="0">
                <a:latin typeface="Arial" panose="020B0604020202020204" pitchFamily="34" charset="0"/>
                <a:cs typeface="Arial" panose="020B0604020202020204" pitchFamily="34" charset="0"/>
              </a:rPr>
              <a:t>, « </a:t>
            </a:r>
            <a:r>
              <a:rPr lang="fr-FR" sz="2000" dirty="0">
                <a:latin typeface="Arial" panose="020B0604020202020204" pitchFamily="34" charset="0"/>
                <a:cs typeface="Arial" panose="020B0604020202020204" pitchFamily="34" charset="0"/>
                <a:hlinkClick r:id="rId10"/>
              </a:rPr>
              <a:t>L'abstention : déficit démocratique ou vitalité politique ?</a:t>
            </a:r>
            <a:r>
              <a:rPr lang="fr-FR" sz="2000" dirty="0">
                <a:latin typeface="Arial" panose="020B0604020202020204" pitchFamily="34" charset="0"/>
                <a:cs typeface="Arial" panose="020B0604020202020204" pitchFamily="34" charset="0"/>
              </a:rPr>
              <a:t> », Pouvoirs, vol. 120, n°1, 2007, pp. 43-55</a:t>
            </a:r>
            <a:r>
              <a:rPr lang="fr-FR" sz="2000" dirty="0" smtClean="0">
                <a:latin typeface="Arial" panose="020B0604020202020204" pitchFamily="34" charset="0"/>
                <a:cs typeface="Arial" panose="020B0604020202020204" pitchFamily="34" charset="0"/>
              </a:rPr>
              <a:t>.</a:t>
            </a: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Guy </a:t>
            </a:r>
            <a:r>
              <a:rPr lang="fr-FR" sz="2000" dirty="0" err="1">
                <a:latin typeface="Arial" panose="020B0604020202020204" pitchFamily="34" charset="0"/>
                <a:cs typeface="Arial" panose="020B0604020202020204" pitchFamily="34" charset="0"/>
              </a:rPr>
              <a:t>Michelat</a:t>
            </a:r>
            <a:r>
              <a:rPr lang="fr-FR" sz="2000" dirty="0">
                <a:latin typeface="Arial" panose="020B0604020202020204" pitchFamily="34" charset="0"/>
                <a:cs typeface="Arial" panose="020B0604020202020204" pitchFamily="34" charset="0"/>
              </a:rPr>
              <a:t> et Michel Simon, « </a:t>
            </a:r>
            <a:r>
              <a:rPr lang="fr-FR" sz="2000" i="1" dirty="0">
                <a:latin typeface="Arial" panose="020B0604020202020204" pitchFamily="34" charset="0"/>
                <a:cs typeface="Arial" panose="020B0604020202020204" pitchFamily="34" charset="0"/>
              </a:rPr>
              <a:t>Classe, religion et comportement politique</a:t>
            </a:r>
            <a:r>
              <a:rPr lang="fr-FR" sz="2000" dirty="0">
                <a:latin typeface="Arial" panose="020B0604020202020204" pitchFamily="34" charset="0"/>
                <a:cs typeface="Arial" panose="020B0604020202020204" pitchFamily="34" charset="0"/>
              </a:rPr>
              <a:t> », </a:t>
            </a:r>
            <a:r>
              <a:rPr lang="fr-FR" sz="2000" spc="35" dirty="0">
                <a:latin typeface="Arial" panose="020B0604020202020204" pitchFamily="34" charset="0"/>
                <a:cs typeface="Arial" panose="020B0604020202020204" pitchFamily="34" charset="0"/>
              </a:rPr>
              <a:t>Presses de Sciences Po, </a:t>
            </a:r>
            <a:r>
              <a:rPr lang="fr-FR" sz="2000" dirty="0">
                <a:latin typeface="Arial" panose="020B0604020202020204" pitchFamily="34" charset="0"/>
                <a:cs typeface="Arial" panose="020B0604020202020204" pitchFamily="34" charset="0"/>
              </a:rPr>
              <a:t>1977</a:t>
            </a:r>
            <a:r>
              <a:rPr lang="fr-FR" sz="2000" dirty="0" smtClean="0">
                <a:latin typeface="Arial" panose="020B0604020202020204" pitchFamily="34" charset="0"/>
                <a:cs typeface="Arial" panose="020B0604020202020204" pitchFamily="34" charset="0"/>
              </a:rPr>
              <a:t>.</a:t>
            </a:r>
          </a:p>
          <a:p>
            <a:pPr marL="715963" indent="-179388">
              <a:spcBef>
                <a:spcPts val="600"/>
              </a:spcBef>
              <a:buClr>
                <a:srgbClr val="7030A0"/>
              </a:buClr>
              <a:buFont typeface="Arial" panose="020B0604020202020204" pitchFamily="34" charset="0"/>
              <a:buChar char="•"/>
            </a:pPr>
            <a:r>
              <a:rPr lang="fr-FR" sz="2000" dirty="0" smtClean="0">
                <a:latin typeface="Arial" panose="020B0604020202020204" pitchFamily="34" charset="0"/>
                <a:cs typeface="Arial" panose="020B0604020202020204" pitchFamily="34" charset="0"/>
              </a:rPr>
              <a:t>Guy  </a:t>
            </a:r>
            <a:r>
              <a:rPr lang="fr-FR" sz="2000" dirty="0">
                <a:latin typeface="Arial" panose="020B0604020202020204" pitchFamily="34" charset="0"/>
                <a:cs typeface="Arial" panose="020B0604020202020204" pitchFamily="34" charset="0"/>
              </a:rPr>
              <a:t>Michelat et Michel Simon, « </a:t>
            </a:r>
            <a:r>
              <a:rPr lang="fr-FR" sz="2000" i="1" dirty="0">
                <a:latin typeface="Arial" panose="020B0604020202020204" pitchFamily="34" charset="0"/>
                <a:cs typeface="Arial" panose="020B0604020202020204" pitchFamily="34" charset="0"/>
                <a:hlinkClick r:id="rId11"/>
              </a:rPr>
              <a:t>Déterminations socio-économiques, organisations symboliques et comportement électoral </a:t>
            </a:r>
            <a:r>
              <a:rPr lang="fr-FR" sz="2000" dirty="0">
                <a:latin typeface="Arial" panose="020B0604020202020204" pitchFamily="34" charset="0"/>
                <a:cs typeface="Arial" panose="020B0604020202020204" pitchFamily="34" charset="0"/>
              </a:rPr>
              <a:t>», Revue française de science politique, vol.26, n°1, 1985.</a:t>
            </a:r>
          </a:p>
          <a:p>
            <a:pPr marL="715963" indent="-179388">
              <a:spcBef>
                <a:spcPts val="600"/>
              </a:spcBef>
              <a:buClr>
                <a:srgbClr val="7030A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 Nie et al., </a:t>
            </a:r>
            <a:r>
              <a:rPr lang="fr-F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Changing American Voter </a:t>
            </a:r>
            <a:r>
              <a:rPr lang="fr-FR"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1976</a:t>
            </a:r>
            <a:r>
              <a:rPr lang="en-US" sz="2000" dirty="0" smtClean="0">
                <a:latin typeface="Arial" panose="020B0604020202020204" pitchFamily="34" charset="0"/>
                <a:cs typeface="Arial" panose="020B0604020202020204" pitchFamily="34" charset="0"/>
              </a:rPr>
              <a:t>.</a:t>
            </a:r>
            <a:endParaRPr lang="fr-F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274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225957" y="360000"/>
            <a:ext cx="9847382" cy="461665"/>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Bibliographie</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515938" y="1268976"/>
            <a:ext cx="11676062" cy="4001095"/>
          </a:xfrm>
          <a:prstGeom prst="rect">
            <a:avLst/>
          </a:prstGeom>
          <a:noFill/>
        </p:spPr>
        <p:txBody>
          <a:bodyPr wrap="square">
            <a:spAutoFit/>
          </a:bodyPr>
          <a:lstStyle/>
          <a:p>
            <a:pPr marL="715963" indent="-179388">
              <a:spcBef>
                <a:spcPts val="600"/>
              </a:spcBef>
              <a:buClr>
                <a:srgbClr val="7030A0"/>
              </a:buClr>
              <a:buFont typeface="Arial" panose="020B0604020202020204" pitchFamily="34" charset="0"/>
              <a:buChar char="•"/>
            </a:pPr>
            <a:r>
              <a:rPr lang="fr-FR" sz="2000" dirty="0" smtClean="0">
                <a:latin typeface="Arial" panose="020B0604020202020204" pitchFamily="34" charset="0"/>
                <a:cs typeface="Arial" panose="020B0604020202020204" pitchFamily="34" charset="0"/>
              </a:rPr>
              <a:t>Jean-Luc </a:t>
            </a:r>
            <a:r>
              <a:rPr lang="fr-FR" sz="2000" dirty="0">
                <a:latin typeface="Arial" panose="020B0604020202020204" pitchFamily="34" charset="0"/>
                <a:cs typeface="Arial" panose="020B0604020202020204" pitchFamily="34" charset="0"/>
              </a:rPr>
              <a:t>Parodi, </a:t>
            </a:r>
            <a:r>
              <a:rPr lang="fr-FR" sz="2000" spc="5" dirty="0">
                <a:latin typeface="Arial" panose="020B0604020202020204" pitchFamily="34" charset="0"/>
                <a:cs typeface="Arial" panose="020B0604020202020204" pitchFamily="34" charset="0"/>
              </a:rPr>
              <a:t>« D</a:t>
            </a:r>
            <a:r>
              <a:rPr lang="fr-FR" sz="2000" dirty="0">
                <a:latin typeface="Arial" panose="020B0604020202020204" pitchFamily="34" charset="0"/>
                <a:cs typeface="Arial" panose="020B0604020202020204" pitchFamily="34" charset="0"/>
              </a:rPr>
              <a:t>ans </a:t>
            </a:r>
            <a:r>
              <a:rPr lang="fr-FR" sz="2000" spc="5" dirty="0">
                <a:latin typeface="Arial" panose="020B0604020202020204" pitchFamily="34" charset="0"/>
                <a:cs typeface="Arial" panose="020B0604020202020204" pitchFamily="34" charset="0"/>
              </a:rPr>
              <a:t>la </a:t>
            </a:r>
            <a:r>
              <a:rPr lang="fr-FR" sz="2000" dirty="0">
                <a:latin typeface="Arial" panose="020B0604020202020204" pitchFamily="34" charset="0"/>
                <a:cs typeface="Arial" panose="020B0604020202020204" pitchFamily="34" charset="0"/>
              </a:rPr>
              <a:t>logique des élections intermédiaires », Revue politique</a:t>
            </a:r>
            <a:r>
              <a:rPr lang="fr-FR" sz="2000" spc="360"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et parlementaire, n° 903,</a:t>
            </a:r>
            <a:r>
              <a:rPr lang="fr-FR" sz="2000" spc="-15" dirty="0">
                <a:latin typeface="Arial" panose="020B0604020202020204" pitchFamily="34" charset="0"/>
                <a:cs typeface="Arial" panose="020B0604020202020204" pitchFamily="34" charset="0"/>
              </a:rPr>
              <a:t> </a:t>
            </a:r>
            <a:r>
              <a:rPr lang="fr-FR" sz="2000" spc="-5" dirty="0">
                <a:latin typeface="Arial" panose="020B0604020202020204" pitchFamily="34" charset="0"/>
                <a:cs typeface="Arial" panose="020B0604020202020204" pitchFamily="34" charset="0"/>
              </a:rPr>
              <a:t>1983.</a:t>
            </a:r>
          </a:p>
          <a:p>
            <a:pPr marL="715963" indent="-179388">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Jean-Luc Parodi, « </a:t>
            </a:r>
            <a:r>
              <a:rPr lang="fr-FR" sz="2000" dirty="0">
                <a:latin typeface="Arial" panose="020B0604020202020204" pitchFamily="34" charset="0"/>
                <a:cs typeface="Arial" panose="020B0604020202020204" pitchFamily="34" charset="0"/>
                <a:hlinkClick r:id="rId8"/>
              </a:rPr>
              <a:t>Les élections « intermédiaires » du printemps 2004 : entre structure et événement</a:t>
            </a:r>
            <a:r>
              <a:rPr lang="fr-FR" sz="2000" dirty="0">
                <a:latin typeface="Arial" panose="020B0604020202020204" pitchFamily="34" charset="0"/>
                <a:cs typeface="Arial" panose="020B0604020202020204" pitchFamily="34" charset="0"/>
              </a:rPr>
              <a:t> », Revue française de science politique 2004/4 (Vol. 54), p. 533 à 543</a:t>
            </a:r>
            <a:r>
              <a:rPr lang="fr-FR"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715963" indent="-179388">
              <a:spcBef>
                <a:spcPts val="600"/>
              </a:spcBef>
              <a:buClr>
                <a:srgbClr val="7030A0"/>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Samuel </a:t>
            </a:r>
            <a:r>
              <a:rPr lang="en-US" sz="2000" dirty="0" err="1">
                <a:latin typeface="Arial" panose="020B0604020202020204" pitchFamily="34" charset="0"/>
                <a:cs typeface="Arial" panose="020B0604020202020204" pitchFamily="34" charset="0"/>
              </a:rPr>
              <a:t>Popkin</a:t>
            </a:r>
            <a:r>
              <a:rPr lang="en-US" sz="2000"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Reasoning Voter</a:t>
            </a:r>
            <a:r>
              <a:rPr lang="fr-F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1991</a:t>
            </a:r>
            <a:r>
              <a:rPr lang="en-US" sz="2000" dirty="0" smtClean="0">
                <a:latin typeface="Arial" panose="020B0604020202020204" pitchFamily="34" charset="0"/>
                <a:cs typeface="Arial" panose="020B0604020202020204" pitchFamily="34" charset="0"/>
              </a:rPr>
              <a:t>.</a:t>
            </a:r>
          </a:p>
          <a:p>
            <a:pPr marL="715963" indent="-179388">
              <a:spcBef>
                <a:spcPts val="600"/>
              </a:spcBef>
              <a:buClr>
                <a:srgbClr val="7030A0"/>
              </a:buClr>
              <a:buFont typeface="Arial" panose="020B0604020202020204" pitchFamily="34" charset="0"/>
              <a:buChar char="•"/>
            </a:pPr>
            <a:r>
              <a:rPr lang="fr-FR" sz="2000" spc="-5" dirty="0">
                <a:latin typeface="Arial" panose="020B0604020202020204" pitchFamily="34" charset="0"/>
                <a:cs typeface="Arial" panose="020B0604020202020204" pitchFamily="34" charset="0"/>
              </a:rPr>
              <a:t>André Siegfried, « </a:t>
            </a:r>
            <a:r>
              <a:rPr lang="fr-FR" sz="2000" i="1" spc="-5" dirty="0">
                <a:latin typeface="Arial" panose="020B0604020202020204" pitchFamily="34" charset="0"/>
                <a:cs typeface="Arial" panose="020B0604020202020204" pitchFamily="34" charset="0"/>
                <a:hlinkClick r:id="rId9"/>
              </a:rPr>
              <a:t>Tableau politique de la France de l'Ouest sous la IIIe République</a:t>
            </a:r>
            <a:r>
              <a:rPr lang="fr-FR" sz="2000" spc="-5" dirty="0">
                <a:latin typeface="Arial" panose="020B0604020202020204" pitchFamily="34" charset="0"/>
                <a:cs typeface="Arial" panose="020B0604020202020204" pitchFamily="34" charset="0"/>
              </a:rPr>
              <a:t> », Parlement[s], Revue d'histoire politique 2014/2 (n° HS 10), </a:t>
            </a:r>
            <a:br>
              <a:rPr lang="fr-FR" sz="2000" spc="-5" dirty="0">
                <a:latin typeface="Arial" panose="020B0604020202020204" pitchFamily="34" charset="0"/>
                <a:cs typeface="Arial" panose="020B0604020202020204" pitchFamily="34" charset="0"/>
              </a:rPr>
            </a:br>
            <a:r>
              <a:rPr lang="fr-FR" sz="2000" spc="-5" dirty="0">
                <a:latin typeface="Arial" panose="020B0604020202020204" pitchFamily="34" charset="0"/>
                <a:cs typeface="Arial" panose="020B0604020202020204" pitchFamily="34" charset="0"/>
              </a:rPr>
              <a:t>pages 159 à 164  (1913). </a:t>
            </a:r>
          </a:p>
          <a:p>
            <a:pPr marL="715963" indent="-179388">
              <a:spcBef>
                <a:spcPts val="600"/>
              </a:spcBef>
              <a:buClr>
                <a:srgbClr val="7030A0"/>
              </a:buClr>
              <a:buFont typeface="Arial" panose="020B0604020202020204" pitchFamily="34" charset="0"/>
              <a:buChar char="•"/>
            </a:pPr>
            <a:r>
              <a:rPr lang="fr-FR" sz="2000" dirty="0" smtClean="0">
                <a:latin typeface="Arial" panose="020B0604020202020204" pitchFamily="34" charset="0"/>
                <a:cs typeface="Arial" panose="020B0604020202020204" pitchFamily="34" charset="0"/>
              </a:rPr>
              <a:t>La </a:t>
            </a:r>
            <a:r>
              <a:rPr lang="fr-FR" sz="2000" dirty="0">
                <a:latin typeface="Arial" panose="020B0604020202020204" pitchFamily="34" charset="0"/>
                <a:cs typeface="Arial" panose="020B0604020202020204" pitchFamily="34" charset="0"/>
              </a:rPr>
              <a:t>fin du clivage gauche-droite, Cahier français 404, La documentation française, mai-juin 2018</a:t>
            </a:r>
          </a:p>
          <a:p>
            <a:pPr marL="715963" indent="-179388">
              <a:spcBef>
                <a:spcPts val="600"/>
              </a:spcBef>
              <a:buClr>
                <a:srgbClr val="7030A0"/>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715963" indent="-179388">
              <a:spcBef>
                <a:spcPts val="600"/>
              </a:spcBef>
              <a:buClr>
                <a:srgbClr val="7030A0"/>
              </a:buClr>
              <a:buFont typeface="Arial" panose="020B0604020202020204" pitchFamily="34" charset="0"/>
              <a:buChar char="•"/>
            </a:pPr>
            <a:endParaRPr lang="fr-F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88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495960" y="447307"/>
            <a:ext cx="8112046" cy="907941"/>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Voter : une  affaire  individuelle ou  collective </a:t>
            </a:r>
            <a:r>
              <a:rPr lang="fr-FR" sz="2400" b="1" dirty="0" smtClean="0">
                <a:solidFill>
                  <a:srgbClr val="7030A0"/>
                </a:solidFill>
                <a:latin typeface="Arial" panose="020B0604020202020204" pitchFamily="34" charset="0"/>
                <a:cs typeface="Arial" panose="020B0604020202020204" pitchFamily="34" charset="0"/>
              </a:rPr>
              <a:t>?</a:t>
            </a:r>
          </a:p>
          <a:p>
            <a:pPr marL="1438275">
              <a:spcBef>
                <a:spcPts val="600"/>
              </a:spcBef>
            </a:pPr>
            <a:r>
              <a:rPr lang="fr-FR" sz="2400" b="1" dirty="0" smtClean="0">
                <a:solidFill>
                  <a:srgbClr val="7030A0"/>
                </a:solidFill>
                <a:latin typeface="Arial" panose="020B0604020202020204" pitchFamily="34" charset="0"/>
                <a:cs typeface="Arial" panose="020B0604020202020204" pitchFamily="34" charset="0"/>
              </a:rPr>
              <a:t>Les objectifs d’apprentissage</a:t>
            </a:r>
            <a:endParaRPr lang="fr-FR" sz="2400" b="1" dirty="0">
              <a:solidFill>
                <a:srgbClr val="7030A0"/>
              </a:solidFill>
              <a:latin typeface="Arial" panose="020B0604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31DB2A22-C9A5-4B7A-BB49-00E0CC4C071A}"/>
              </a:ext>
            </a:extLst>
          </p:cNvPr>
          <p:cNvSpPr/>
          <p:nvPr>
            <p:custDataLst>
              <p:tags r:id="rId6"/>
            </p:custDataLst>
          </p:nvPr>
        </p:nvSpPr>
        <p:spPr>
          <a:xfrm>
            <a:off x="577799" y="1514745"/>
            <a:ext cx="11521678" cy="4632037"/>
          </a:xfrm>
          <a:prstGeom prst="rect">
            <a:avLst/>
          </a:prstGeom>
          <a:noFill/>
        </p:spPr>
        <p:txBody>
          <a:bodyPr wrap="square">
            <a:spAutoFit/>
          </a:bodyPr>
          <a:lstStyle/>
          <a:p>
            <a:pPr marL="541338">
              <a:spcBef>
                <a:spcPts val="600"/>
              </a:spcBef>
              <a:buClr>
                <a:srgbClr val="7030A0"/>
              </a:buClr>
            </a:pPr>
            <a:r>
              <a:rPr lang="fr-FR" sz="2000" dirty="0">
                <a:latin typeface="Arial" panose="020B0604020202020204" pitchFamily="34" charset="0"/>
                <a:cs typeface="Arial" panose="020B0604020202020204" pitchFamily="34" charset="0"/>
              </a:rPr>
              <a:t>- Être capable d’interpréter des </a:t>
            </a:r>
            <a:r>
              <a:rPr lang="fr-FR" sz="2000" b="1" dirty="0">
                <a:latin typeface="Arial" panose="020B0604020202020204" pitchFamily="34" charset="0"/>
                <a:cs typeface="Arial" panose="020B0604020202020204" pitchFamily="34" charset="0"/>
              </a:rPr>
              <a:t>taux d’inscription </a:t>
            </a:r>
            <a:r>
              <a:rPr lang="fr-FR" sz="2000" dirty="0">
                <a:latin typeface="Arial" panose="020B0604020202020204" pitchFamily="34" charset="0"/>
                <a:cs typeface="Arial" panose="020B0604020202020204" pitchFamily="34" charset="0"/>
              </a:rPr>
              <a:t>sur les listes électorales,  des </a:t>
            </a:r>
            <a:r>
              <a:rPr lang="fr-FR" sz="2000" b="1" dirty="0">
                <a:latin typeface="Arial" panose="020B0604020202020204" pitchFamily="34" charset="0"/>
                <a:cs typeface="Arial" panose="020B0604020202020204" pitchFamily="34" charset="0"/>
              </a:rPr>
              <a:t>taux de participation et d’abstention </a:t>
            </a:r>
            <a:r>
              <a:rPr lang="fr-FR" sz="2000" dirty="0">
                <a:latin typeface="Arial" panose="020B0604020202020204" pitchFamily="34" charset="0"/>
                <a:cs typeface="Arial" panose="020B0604020202020204" pitchFamily="34" charset="0"/>
              </a:rPr>
              <a:t>aux élections.</a:t>
            </a:r>
          </a:p>
          <a:p>
            <a:pPr marL="541338">
              <a:spcBef>
                <a:spcPts val="600"/>
              </a:spcBef>
              <a:buClr>
                <a:srgbClr val="7030A0"/>
              </a:buClr>
            </a:pPr>
            <a:r>
              <a:rPr lang="fr-FR" sz="2000" dirty="0">
                <a:latin typeface="Arial" panose="020B0604020202020204" pitchFamily="34" charset="0"/>
                <a:cs typeface="Arial" panose="020B0604020202020204" pitchFamily="34" charset="0"/>
              </a:rPr>
              <a:t>- Comprendre que </a:t>
            </a:r>
            <a:r>
              <a:rPr lang="fr-FR" sz="2000" b="1" dirty="0">
                <a:latin typeface="Arial" panose="020B0604020202020204" pitchFamily="34" charset="0"/>
                <a:cs typeface="Arial" panose="020B0604020202020204" pitchFamily="34" charset="0"/>
              </a:rPr>
              <a:t>la participation électorale est liée à divers facteurs  inégalement partagés au sein de la population </a:t>
            </a:r>
            <a:r>
              <a:rPr lang="fr-FR" sz="2000" dirty="0">
                <a:latin typeface="Arial" panose="020B0604020202020204" pitchFamily="34" charset="0"/>
                <a:cs typeface="Arial" panose="020B0604020202020204" pitchFamily="34" charset="0"/>
              </a:rPr>
              <a:t>(degré d’intégration  sociale, intérêt pour la politique, sentiment de compétence politique) </a:t>
            </a:r>
            <a:r>
              <a:rPr lang="fr-FR" sz="2000" b="1" dirty="0">
                <a:latin typeface="Arial" panose="020B0604020202020204" pitchFamily="34" charset="0"/>
                <a:cs typeface="Arial" panose="020B0604020202020204" pitchFamily="34" charset="0"/>
              </a:rPr>
              <a:t>et de  variables contextuelles</a:t>
            </a:r>
            <a:r>
              <a:rPr lang="fr-FR" sz="2000" dirty="0">
                <a:latin typeface="Arial" panose="020B0604020202020204" pitchFamily="34" charset="0"/>
                <a:cs typeface="Arial" panose="020B0604020202020204" pitchFamily="34" charset="0"/>
              </a:rPr>
              <a:t> (perception des enjeux de l’élection, types  d’élection).</a:t>
            </a:r>
          </a:p>
          <a:p>
            <a:pPr marL="541338">
              <a:spcBef>
                <a:spcPts val="600"/>
              </a:spcBef>
              <a:buClr>
                <a:srgbClr val="7030A0"/>
              </a:buClr>
            </a:pPr>
            <a:r>
              <a:rPr lang="fr-FR" sz="2000" dirty="0">
                <a:latin typeface="Arial" panose="020B0604020202020204" pitchFamily="34" charset="0"/>
                <a:cs typeface="Arial" panose="020B0604020202020204" pitchFamily="34" charset="0"/>
              </a:rPr>
              <a:t>- Comprendre que </a:t>
            </a:r>
            <a:r>
              <a:rPr lang="fr-FR" sz="2000" b="1" dirty="0">
                <a:latin typeface="Arial" panose="020B0604020202020204" pitchFamily="34" charset="0"/>
                <a:cs typeface="Arial" panose="020B0604020202020204" pitchFamily="34" charset="0"/>
              </a:rPr>
              <a:t>le vote est à la fois un acte individuel </a:t>
            </a:r>
            <a:r>
              <a:rPr lang="fr-FR" sz="2000" dirty="0">
                <a:latin typeface="Arial" panose="020B0604020202020204" pitchFamily="34" charset="0"/>
                <a:cs typeface="Arial" panose="020B0604020202020204" pitchFamily="34" charset="0"/>
              </a:rPr>
              <a:t>(expression de  préférences en fonction d’un contexte et d’une offre électorale) </a:t>
            </a:r>
            <a:r>
              <a:rPr lang="fr-FR" sz="2000" b="1" dirty="0">
                <a:latin typeface="Arial" panose="020B0604020202020204" pitchFamily="34" charset="0"/>
                <a:cs typeface="Arial" panose="020B0604020202020204" pitchFamily="34" charset="0"/>
              </a:rPr>
              <a:t>et un acte  collectif </a:t>
            </a:r>
            <a:r>
              <a:rPr lang="fr-FR" sz="2000" dirty="0">
                <a:latin typeface="Arial" panose="020B0604020202020204" pitchFamily="34" charset="0"/>
                <a:cs typeface="Arial" panose="020B0604020202020204" pitchFamily="34" charset="0"/>
              </a:rPr>
              <a:t>(expression d’appartenances sociales).</a:t>
            </a:r>
          </a:p>
          <a:p>
            <a:pPr marL="541338">
              <a:spcBef>
                <a:spcPts val="600"/>
              </a:spcBef>
              <a:buClr>
                <a:srgbClr val="7030A0"/>
              </a:buClr>
            </a:pPr>
            <a:r>
              <a:rPr lang="fr-FR" sz="2000" dirty="0">
                <a:latin typeface="Arial" panose="020B0604020202020204" pitchFamily="34" charset="0"/>
                <a:cs typeface="Arial" panose="020B0604020202020204" pitchFamily="34" charset="0"/>
              </a:rPr>
              <a:t>- Comprendre que </a:t>
            </a:r>
            <a:r>
              <a:rPr lang="fr-FR" sz="2000" b="1" dirty="0">
                <a:latin typeface="Arial" panose="020B0604020202020204" pitchFamily="34" charset="0"/>
                <a:cs typeface="Arial" panose="020B0604020202020204" pitchFamily="34" charset="0"/>
              </a:rPr>
              <a:t>la volatilité électorale revêt des formes variées</a:t>
            </a:r>
            <a:r>
              <a:rPr lang="fr-FR" sz="2000" dirty="0">
                <a:latin typeface="Arial" panose="020B0604020202020204" pitchFamily="34" charset="0"/>
                <a:cs typeface="Arial" panose="020B0604020202020204" pitchFamily="34" charset="0"/>
              </a:rPr>
              <a:t>  (intermittence du vote, changement des préférences électorales) et  qu’elle peut refléter </a:t>
            </a:r>
            <a:r>
              <a:rPr lang="fr-FR" sz="2000" b="1" dirty="0">
                <a:latin typeface="Arial" panose="020B0604020202020204" pitchFamily="34" charset="0"/>
                <a:cs typeface="Arial" panose="020B0604020202020204" pitchFamily="34" charset="0"/>
              </a:rPr>
              <a:t>un affaiblissement ou une recomposition du poids de  certaines variables sociales, un déclin de l’identification politique </a:t>
            </a:r>
            <a:r>
              <a:rPr lang="fr-FR" sz="2000" dirty="0">
                <a:latin typeface="Arial" panose="020B0604020202020204" pitchFamily="34" charset="0"/>
                <a:cs typeface="Arial" panose="020B0604020202020204" pitchFamily="34" charset="0"/>
              </a:rPr>
              <a:t>(clivage gauche/droite notamment) et </a:t>
            </a:r>
            <a:r>
              <a:rPr lang="fr-FR" sz="2000" b="1" dirty="0">
                <a:latin typeface="Arial" panose="020B0604020202020204" pitchFamily="34" charset="0"/>
                <a:cs typeface="Arial" panose="020B0604020202020204" pitchFamily="34" charset="0"/>
              </a:rPr>
              <a:t>un renforcement du poids des variables  contextuelles.</a:t>
            </a:r>
          </a:p>
        </p:txBody>
      </p:sp>
    </p:spTree>
    <p:extLst>
      <p:ext uri="{BB962C8B-B14F-4D97-AF65-F5344CB8AC3E}">
        <p14:creationId xmlns:p14="http://schemas.microsoft.com/office/powerpoint/2010/main" val="3163383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225957" y="360000"/>
            <a:ext cx="9847382" cy="461665"/>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Bibliographie</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515938" y="1268976"/>
            <a:ext cx="11676062" cy="4801314"/>
          </a:xfrm>
          <a:prstGeom prst="rect">
            <a:avLst/>
          </a:prstGeom>
          <a:noFill/>
        </p:spPr>
        <p:txBody>
          <a:bodyPr wrap="square">
            <a:spAutoFit/>
          </a:bodyPr>
          <a:lstStyle/>
          <a:p>
            <a:pPr marL="12700" lvl="0">
              <a:spcBef>
                <a:spcPts val="100"/>
              </a:spcBef>
              <a:tabLst>
                <a:tab pos="241300" algn="l"/>
              </a:tabLst>
            </a:pPr>
            <a:r>
              <a:rPr lang="fr-FR" sz="2400" dirty="0">
                <a:solidFill>
                  <a:srgbClr val="7030A0"/>
                </a:solidFill>
                <a:latin typeface="Arial" panose="020B0604020202020204" pitchFamily="34" charset="0"/>
                <a:cs typeface="Arial" panose="020B0604020202020204" pitchFamily="34" charset="0"/>
              </a:rPr>
              <a:t>⁞ </a:t>
            </a:r>
            <a:r>
              <a:rPr lang="fr-FR" sz="2400" spc="-5" dirty="0">
                <a:solidFill>
                  <a:prstClr val="black"/>
                </a:solidFill>
                <a:latin typeface="Carlito"/>
                <a:cs typeface="Carlito"/>
              </a:rPr>
              <a:t>Pour les données statistiques sur la participation électorale</a:t>
            </a:r>
            <a:r>
              <a:rPr lang="fr-FR" sz="2400" spc="-35" dirty="0">
                <a:solidFill>
                  <a:prstClr val="black"/>
                </a:solidFill>
                <a:latin typeface="Carlito"/>
                <a:cs typeface="Carlito"/>
              </a:rPr>
              <a:t> </a:t>
            </a:r>
            <a:r>
              <a:rPr lang="fr-FR" sz="2400" dirty="0">
                <a:solidFill>
                  <a:prstClr val="black"/>
                </a:solidFill>
                <a:latin typeface="Carlito"/>
                <a:cs typeface="Carlito"/>
              </a:rPr>
              <a:t>:</a:t>
            </a:r>
            <a:endParaRPr lang="fr-FR" sz="2200" dirty="0">
              <a:latin typeface="Arial" panose="020B0604020202020204" pitchFamily="34" charset="0"/>
              <a:cs typeface="Arial" panose="020B0604020202020204" pitchFamily="34" charset="0"/>
            </a:endParaRP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Sébastien Durier, Guillaume Touré, « </a:t>
            </a:r>
            <a:r>
              <a:rPr lang="fr-FR" sz="2000" dirty="0">
                <a:latin typeface="Arial" panose="020B0604020202020204" pitchFamily="34" charset="0"/>
                <a:cs typeface="Arial" panose="020B0604020202020204" pitchFamily="34" charset="0"/>
                <a:hlinkClick r:id="rId8"/>
              </a:rPr>
              <a:t>Inscriptions électorales de 2018 : les trentenaires moins  inscrits que les autres </a:t>
            </a:r>
            <a:r>
              <a:rPr lang="fr-FR" sz="2000" dirty="0">
                <a:latin typeface="Arial" panose="020B0604020202020204" pitchFamily="34" charset="0"/>
                <a:cs typeface="Arial" panose="020B0604020202020204" pitchFamily="34" charset="0"/>
              </a:rPr>
              <a:t>», Enquêtes et études démographiques, Insee FOCUS</a:t>
            </a: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Chantal Villette, Cyril Hervy, « </a:t>
            </a:r>
            <a:r>
              <a:rPr lang="fr-FR" sz="2000" dirty="0">
                <a:latin typeface="Arial" panose="020B0604020202020204" pitchFamily="34" charset="0"/>
                <a:cs typeface="Arial" panose="020B0604020202020204" pitchFamily="34" charset="0"/>
                <a:hlinkClick r:id="rId9"/>
              </a:rPr>
              <a:t>Recul du nombre d’électeurs en 2018</a:t>
            </a:r>
            <a:r>
              <a:rPr lang="fr-FR" sz="2000" dirty="0">
                <a:latin typeface="Arial" panose="020B0604020202020204" pitchFamily="34" charset="0"/>
                <a:cs typeface="Arial" panose="020B0604020202020204" pitchFamily="34" charset="0"/>
              </a:rPr>
              <a:t> », département de la  démographie, Insee FOCUS,</a:t>
            </a: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Guillemette Buisson et Sandrine Penant, « </a:t>
            </a:r>
            <a:r>
              <a:rPr lang="fr-FR" sz="2000" dirty="0">
                <a:latin typeface="Arial" panose="020B0604020202020204" pitchFamily="34" charset="0"/>
                <a:cs typeface="Arial" panose="020B0604020202020204" pitchFamily="34" charset="0"/>
                <a:hlinkClick r:id="rId10"/>
              </a:rPr>
              <a:t>Élections présidentielle et législatives de 2017 : neuf  inscrits sur dix ont voté à au moins un tour de scrutin</a:t>
            </a:r>
            <a:r>
              <a:rPr lang="fr-FR" sz="2000" dirty="0">
                <a:latin typeface="Arial" panose="020B0604020202020204" pitchFamily="34" charset="0"/>
                <a:cs typeface="Arial" panose="020B0604020202020204" pitchFamily="34" charset="0"/>
              </a:rPr>
              <a:t> », Insee Première, n°1670, octobre 2017.</a:t>
            </a:r>
          </a:p>
          <a:p>
            <a:pPr marL="719138" indent="-177800">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 Abstention et sociologie de l'électorat au 1er tour des présidentielles 2017. Avril-mai 2017 » </a:t>
            </a:r>
            <a:r>
              <a:rPr lang="fr-FR" sz="2000" dirty="0">
                <a:hlinkClick r:id="rId11"/>
              </a:rPr>
              <a:t>http://ses.ens-lyon.fr</a:t>
            </a:r>
            <a:endParaRPr lang="fr-FR" sz="2000" dirty="0">
              <a:latin typeface="Arial" panose="020B0604020202020204" pitchFamily="34" charset="0"/>
              <a:cs typeface="Arial" panose="020B0604020202020204" pitchFamily="34" charset="0"/>
            </a:endParaRPr>
          </a:p>
          <a:p>
            <a:pPr marL="541338">
              <a:spcBef>
                <a:spcPts val="600"/>
              </a:spcBef>
              <a:buClr>
                <a:srgbClr val="7030A0"/>
              </a:buClr>
            </a:pPr>
            <a:endParaRPr lang="fr-FR" sz="2000" dirty="0">
              <a:latin typeface="Arial" panose="020B0604020202020204" pitchFamily="34" charset="0"/>
              <a:cs typeface="Arial" panose="020B0604020202020204" pitchFamily="34" charset="0"/>
            </a:endParaRPr>
          </a:p>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    ⁞ </a:t>
            </a:r>
            <a:r>
              <a:rPr lang="fr-FR" sz="2200" dirty="0">
                <a:latin typeface="Arial" panose="020B0604020202020204" pitchFamily="34" charset="0"/>
                <a:cs typeface="Arial" panose="020B0604020202020204" pitchFamily="34" charset="0"/>
              </a:rPr>
              <a:t>Pour une vision synthétique de l’ensemble des enjeux du chapitre :</a:t>
            </a:r>
          </a:p>
          <a:p>
            <a:pPr marL="715963" indent="-179388">
              <a:spcBef>
                <a:spcPts val="600"/>
              </a:spcBef>
              <a:buClr>
                <a:srgbClr val="7030A0"/>
              </a:buClr>
              <a:buFont typeface="Arial" panose="020B0604020202020204" pitchFamily="34" charset="0"/>
              <a:buChar char="•"/>
            </a:pPr>
            <a:r>
              <a:rPr lang="fr-FR" sz="2000" dirty="0">
                <a:latin typeface="Arial" panose="020B0604020202020204" pitchFamily="34" charset="0"/>
                <a:cs typeface="Arial" panose="020B0604020202020204" pitchFamily="34" charset="0"/>
              </a:rPr>
              <a:t>Anne-Cécile Douillet, « Sociologie Politique, Armand Colin », 2017, pp. 61-91,</a:t>
            </a:r>
          </a:p>
          <a:p>
            <a:pPr>
              <a:spcBef>
                <a:spcPts val="600"/>
              </a:spcBef>
              <a:buClr>
                <a:srgbClr val="7030A0"/>
              </a:buClr>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582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225957" y="360000"/>
            <a:ext cx="9847382" cy="461665"/>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Quelques données chiffrées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A4BD39E6-5AAD-4462-8F96-186D5562E8D3}"/>
              </a:ext>
            </a:extLst>
          </p:cNvPr>
          <p:cNvSpPr/>
          <p:nvPr>
            <p:custDataLst>
              <p:tags r:id="rId6"/>
            </p:custDataLst>
          </p:nvPr>
        </p:nvSpPr>
        <p:spPr>
          <a:xfrm>
            <a:off x="515938" y="1268976"/>
            <a:ext cx="11676062" cy="1523494"/>
          </a:xfrm>
          <a:prstGeom prst="rect">
            <a:avLst/>
          </a:prstGeom>
          <a:noFill/>
        </p:spPr>
        <p:txBody>
          <a:bodyPr wrap="square">
            <a:spAutoFit/>
          </a:bodyPr>
          <a:lstStyle/>
          <a:p>
            <a:pPr marL="715963" lvl="0" indent="-179388">
              <a:spcBef>
                <a:spcPts val="100"/>
              </a:spcBef>
              <a:buClr>
                <a:srgbClr val="7030A0"/>
              </a:buClr>
              <a:buFont typeface="Arial" panose="020B0604020202020204" pitchFamily="34" charset="0"/>
              <a:buChar char="•"/>
              <a:tabLst>
                <a:tab pos="1252538" algn="l"/>
              </a:tabLst>
            </a:pPr>
            <a:r>
              <a:rPr lang="fr-FR" sz="2400" spc="-5" dirty="0">
                <a:solidFill>
                  <a:prstClr val="black"/>
                </a:solidFill>
                <a:latin typeface="Carlito"/>
                <a:cs typeface="Carlito"/>
              </a:rPr>
              <a:t>La non-participation électorale (dossier documentaire)</a:t>
            </a:r>
          </a:p>
          <a:p>
            <a:pPr marL="715963">
              <a:buClr>
                <a:srgbClr val="7030A0"/>
              </a:buClr>
            </a:pPr>
            <a:r>
              <a:rPr lang="fr-FR" sz="2200" dirty="0">
                <a:latin typeface="Arial" panose="020B0604020202020204" pitchFamily="34" charset="0"/>
                <a:cs typeface="Arial" panose="020B0604020202020204" pitchFamily="34" charset="0"/>
                <a:hlinkClick r:id="rId8"/>
              </a:rPr>
              <a:t>ENS de Lyon – Concours Lettres et sciences humaines - Session 2016</a:t>
            </a:r>
          </a:p>
          <a:p>
            <a:pPr marL="715963"/>
            <a:r>
              <a:rPr lang="fr-FR" sz="2200" dirty="0">
                <a:latin typeface="Arial" panose="020B0604020202020204" pitchFamily="34" charset="0"/>
                <a:cs typeface="Arial" panose="020B0604020202020204" pitchFamily="34" charset="0"/>
                <a:hlinkClick r:id="rId8"/>
              </a:rPr>
              <a:t>Épreuve d’admission : Oral de sociologie - Série : SES</a:t>
            </a:r>
            <a:endParaRPr lang="fr-FR" sz="2200" dirty="0">
              <a:latin typeface="Arial" panose="020B0604020202020204" pitchFamily="34" charset="0"/>
              <a:cs typeface="Arial" panose="020B0604020202020204" pitchFamily="34" charset="0"/>
            </a:endParaRPr>
          </a:p>
          <a:p>
            <a:pPr>
              <a:spcBef>
                <a:spcPts val="600"/>
              </a:spcBef>
              <a:buClr>
                <a:srgbClr val="7030A0"/>
              </a:buClr>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30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310083" y="447307"/>
            <a:ext cx="9282059" cy="907941"/>
          </a:xfrm>
          <a:prstGeom prst="rect">
            <a:avLst/>
          </a:prstGeom>
          <a:noFill/>
        </p:spPr>
        <p:txBody>
          <a:bodyPr wrap="square">
            <a:spAutoFit/>
          </a:bodyPr>
          <a:lstStyle/>
          <a:p>
            <a:pPr>
              <a:spcBef>
                <a:spcPts val="600"/>
              </a:spcBef>
            </a:pPr>
            <a:r>
              <a:rPr lang="fr-FR" sz="2400" b="1" dirty="0">
                <a:solidFill>
                  <a:srgbClr val="7030A0"/>
                </a:solidFill>
                <a:latin typeface="Arial" panose="020B0604020202020204" pitchFamily="34" charset="0"/>
                <a:cs typeface="Arial" panose="020B0604020202020204" pitchFamily="34" charset="0"/>
              </a:rPr>
              <a:t>Voter : une  affaire  individuelle ou  collective </a:t>
            </a:r>
            <a:r>
              <a:rPr lang="fr-FR" sz="2400" b="1" dirty="0" smtClean="0">
                <a:solidFill>
                  <a:srgbClr val="7030A0"/>
                </a:solidFill>
                <a:latin typeface="Arial" panose="020B0604020202020204" pitchFamily="34" charset="0"/>
                <a:cs typeface="Arial" panose="020B0604020202020204" pitchFamily="34" charset="0"/>
              </a:rPr>
              <a:t>?</a:t>
            </a:r>
          </a:p>
          <a:p>
            <a:pPr marL="900113" defTabSz="614363">
              <a:spcBef>
                <a:spcPts val="600"/>
              </a:spcBef>
            </a:pPr>
            <a:r>
              <a:rPr lang="fr-FR" sz="2400" b="1" dirty="0" smtClean="0">
                <a:solidFill>
                  <a:srgbClr val="7030A0"/>
                </a:solidFill>
                <a:latin typeface="Arial" panose="020B0604020202020204" pitchFamily="34" charset="0"/>
                <a:cs typeface="Arial" panose="020B0604020202020204" pitchFamily="34" charset="0"/>
              </a:rPr>
              <a:t>Les </a:t>
            </a:r>
            <a:r>
              <a:rPr lang="fr-FR" sz="2400" b="1" dirty="0">
                <a:solidFill>
                  <a:srgbClr val="7030A0"/>
                </a:solidFill>
                <a:latin typeface="Arial" panose="020B0604020202020204" pitchFamily="34" charset="0"/>
                <a:cs typeface="Arial" panose="020B0604020202020204" pitchFamily="34" charset="0"/>
              </a:rPr>
              <a:t>liens avec le programme de </a:t>
            </a:r>
            <a:r>
              <a:rPr lang="fr-FR" sz="2400" b="1" dirty="0" smtClean="0">
                <a:solidFill>
                  <a:srgbClr val="7030A0"/>
                </a:solidFill>
                <a:latin typeface="Arial" panose="020B0604020202020204" pitchFamily="34" charset="0"/>
                <a:cs typeface="Arial" panose="020B0604020202020204" pitchFamily="34" charset="0"/>
              </a:rPr>
              <a:t>SSP</a:t>
            </a:r>
            <a:endParaRPr lang="fr-FR" sz="2400" b="1" dirty="0">
              <a:solidFill>
                <a:srgbClr val="7030A0"/>
              </a:solidFill>
              <a:latin typeface="Arial" panose="020B0604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31DB2A22-C9A5-4B7A-BB49-00E0CC4C071A}"/>
              </a:ext>
            </a:extLst>
          </p:cNvPr>
          <p:cNvSpPr/>
          <p:nvPr>
            <p:custDataLst>
              <p:tags r:id="rId6"/>
            </p:custDataLst>
          </p:nvPr>
        </p:nvSpPr>
        <p:spPr>
          <a:xfrm>
            <a:off x="360000" y="1437318"/>
            <a:ext cx="11739477" cy="5278368"/>
          </a:xfrm>
          <a:prstGeom prst="rect">
            <a:avLst/>
          </a:prstGeom>
          <a:noFill/>
        </p:spPr>
        <p:txBody>
          <a:bodyPr wrap="square">
            <a:spAutoFit/>
          </a:bodyPr>
          <a:lstStyle/>
          <a:p>
            <a:pPr marL="719138" indent="-177800">
              <a:spcBef>
                <a:spcPts val="600"/>
              </a:spcBef>
              <a:buClr>
                <a:srgbClr val="7030A0"/>
              </a:buClr>
              <a:buFont typeface="Arial" panose="020B0604020202020204" pitchFamily="34" charset="0"/>
              <a:buChar char="•"/>
            </a:pPr>
            <a:r>
              <a:rPr lang="fr-FR" sz="2400" dirty="0" smtClean="0">
                <a:latin typeface="Arial" panose="020B0604020202020204" pitchFamily="34" charset="0"/>
                <a:cs typeface="Arial" panose="020B0604020202020204" pitchFamily="34" charset="0"/>
              </a:rPr>
              <a:t>L’actuel </a:t>
            </a:r>
            <a:r>
              <a:rPr lang="fr-FR" sz="2400" dirty="0">
                <a:latin typeface="Arial" panose="020B0604020202020204" pitchFamily="34" charset="0"/>
                <a:cs typeface="Arial" panose="020B0604020202020204" pitchFamily="34" charset="0"/>
              </a:rPr>
              <a:t>programme de SSP, dans le chapitre 2.3 </a:t>
            </a:r>
            <a:r>
              <a:rPr lang="fr-FR" sz="2400" i="1" dirty="0">
                <a:latin typeface="Arial" panose="020B0604020202020204" pitchFamily="34" charset="0"/>
                <a:cs typeface="Arial" panose="020B0604020202020204" pitchFamily="34" charset="0"/>
              </a:rPr>
              <a:t>Comment expliquer le comportement  électoral ?</a:t>
            </a: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aborde une partie des problématiques et des notions relatives à ce chapitre, même si la question principale choisie n’est pas la même.</a:t>
            </a:r>
          </a:p>
          <a:p>
            <a:pPr marL="719138" indent="-177800">
              <a:spcBef>
                <a:spcPts val="600"/>
              </a:spcBef>
              <a:buClr>
                <a:srgbClr val="7030A0"/>
              </a:buClr>
              <a:buFont typeface="Arial" panose="020B0604020202020204" pitchFamily="34" charset="0"/>
              <a:buChar char="•"/>
            </a:pPr>
            <a:r>
              <a:rPr lang="fr-FR" sz="2400" dirty="0">
                <a:latin typeface="Arial" panose="020B0604020202020204" pitchFamily="34" charset="0"/>
                <a:cs typeface="Arial" panose="020B0604020202020204" pitchFamily="34" charset="0"/>
              </a:rPr>
              <a:t>En particulier, </a:t>
            </a:r>
            <a:r>
              <a:rPr lang="fr-FR" sz="2400" b="1" dirty="0">
                <a:latin typeface="Arial" panose="020B0604020202020204" pitchFamily="34" charset="0"/>
                <a:cs typeface="Arial" panose="020B0604020202020204" pitchFamily="34" charset="0"/>
              </a:rPr>
              <a:t>le premier item du nouveau programme reprend assez largement le début des IC</a:t>
            </a:r>
            <a:r>
              <a:rPr lang="fr-FR" sz="2400" dirty="0">
                <a:latin typeface="Arial" panose="020B0604020202020204" pitchFamily="34" charset="0"/>
                <a:cs typeface="Arial" panose="020B0604020202020204" pitchFamily="34" charset="0"/>
              </a:rPr>
              <a:t>, autour des taux d’inscription sur les listes électorales, les taux de participation et/ou d’abstention.</a:t>
            </a:r>
          </a:p>
          <a:p>
            <a:pPr marL="719138" indent="-177800">
              <a:spcBef>
                <a:spcPts val="600"/>
              </a:spcBef>
              <a:buClr>
                <a:srgbClr val="7030A0"/>
              </a:buClr>
              <a:buFont typeface="Arial" panose="020B0604020202020204" pitchFamily="34" charset="0"/>
              <a:buChar char="•"/>
            </a:pPr>
            <a:r>
              <a:rPr lang="fr-FR" sz="2400" b="1" dirty="0">
                <a:latin typeface="Arial" panose="020B0604020202020204" pitchFamily="34" charset="0"/>
                <a:cs typeface="Arial" panose="020B0604020202020204" pitchFamily="34" charset="0"/>
              </a:rPr>
              <a:t>Les variables lourdes du comportement électoral et le vote sur enjeu</a:t>
            </a:r>
            <a:r>
              <a:rPr lang="fr-FR" sz="2400" dirty="0">
                <a:latin typeface="Arial" panose="020B0604020202020204" pitchFamily="34" charset="0"/>
                <a:cs typeface="Arial" panose="020B0604020202020204" pitchFamily="34" charset="0"/>
              </a:rPr>
              <a:t>, qui étaient des notions de la deuxième colonne ne sont pas citées en tant que telles dans les nouveaux programmes, mais </a:t>
            </a:r>
            <a:r>
              <a:rPr lang="fr-FR" sz="2400" b="1" dirty="0">
                <a:latin typeface="Arial" panose="020B0604020202020204" pitchFamily="34" charset="0"/>
                <a:cs typeface="Arial" panose="020B0604020202020204" pitchFamily="34" charset="0"/>
              </a:rPr>
              <a:t>il y est fait indirectement référence</a:t>
            </a:r>
            <a:r>
              <a:rPr lang="fr-FR" sz="2400" dirty="0" smtClean="0">
                <a:latin typeface="Arial" panose="020B0604020202020204" pitchFamily="34" charset="0"/>
                <a:cs typeface="Arial" panose="020B0604020202020204" pitchFamily="34" charset="0"/>
              </a:rPr>
              <a:t>.</a:t>
            </a:r>
          </a:p>
          <a:p>
            <a:pPr marL="1800225">
              <a:spcBef>
                <a:spcPts val="600"/>
              </a:spcBef>
              <a:buClr>
                <a:srgbClr val="7030A0"/>
              </a:buClr>
            </a:pPr>
            <a:r>
              <a:rPr lang="fr-FR" sz="2400" dirty="0">
                <a:latin typeface="Arial" panose="020B0604020202020204" pitchFamily="34" charset="0"/>
                <a:cs typeface="Arial" panose="020B0604020202020204" pitchFamily="34" charset="0"/>
              </a:rPr>
              <a:t>« expression d’appartenances </a:t>
            </a:r>
            <a:r>
              <a:rPr lang="fr-FR" sz="2400" dirty="0" smtClean="0">
                <a:latin typeface="Arial" panose="020B0604020202020204" pitchFamily="34" charset="0"/>
                <a:cs typeface="Arial" panose="020B0604020202020204" pitchFamily="34" charset="0"/>
              </a:rPr>
              <a:t>sociales »</a:t>
            </a:r>
          </a:p>
          <a:p>
            <a:pPr marL="1800225">
              <a:spcBef>
                <a:spcPts val="600"/>
              </a:spcBef>
              <a:buClr>
                <a:srgbClr val="7030A0"/>
              </a:buClr>
            </a:pPr>
            <a:r>
              <a:rPr lang="fr-FR" sz="2400" dirty="0">
                <a:latin typeface="Arial" panose="020B0604020202020204" pitchFamily="34" charset="0"/>
                <a:cs typeface="Arial" panose="020B0604020202020204" pitchFamily="34" charset="0"/>
              </a:rPr>
              <a:t>« variables  </a:t>
            </a:r>
            <a:r>
              <a:rPr lang="fr-FR" sz="2400" dirty="0" smtClean="0">
                <a:latin typeface="Arial" panose="020B0604020202020204" pitchFamily="34" charset="0"/>
                <a:cs typeface="Arial" panose="020B0604020202020204" pitchFamily="34" charset="0"/>
              </a:rPr>
              <a:t>contextuelles »</a:t>
            </a:r>
          </a:p>
          <a:p>
            <a:pPr marL="1800225">
              <a:spcBef>
                <a:spcPts val="600"/>
              </a:spcBef>
              <a:buClr>
                <a:srgbClr val="7030A0"/>
              </a:buClr>
            </a:pPr>
            <a:r>
              <a:rPr lang="fr-FR" sz="2400" dirty="0">
                <a:latin typeface="Arial" panose="020B0604020202020204" pitchFamily="34" charset="0"/>
                <a:cs typeface="Arial" panose="020B0604020202020204" pitchFamily="34" charset="0"/>
              </a:rPr>
              <a:t>« perception des enjeux de </a:t>
            </a:r>
            <a:r>
              <a:rPr lang="fr-FR" sz="2400" dirty="0" smtClean="0">
                <a:latin typeface="Arial" panose="020B0604020202020204" pitchFamily="34" charset="0"/>
                <a:cs typeface="Arial" panose="020B0604020202020204" pitchFamily="34" charset="0"/>
              </a:rPr>
              <a:t>l’élection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790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31DB2A22-C9A5-4B7A-BB49-00E0CC4C071A}"/>
              </a:ext>
            </a:extLst>
          </p:cNvPr>
          <p:cNvSpPr/>
          <p:nvPr>
            <p:custDataLst>
              <p:tags r:id="rId5"/>
            </p:custDataLst>
          </p:nvPr>
        </p:nvSpPr>
        <p:spPr>
          <a:xfrm>
            <a:off x="360000" y="1328921"/>
            <a:ext cx="7986025" cy="5570756"/>
          </a:xfrm>
          <a:prstGeom prst="rect">
            <a:avLst/>
          </a:prstGeom>
          <a:noFill/>
        </p:spPr>
        <p:txBody>
          <a:bodyPr wrap="square">
            <a:spAutoFit/>
          </a:bodyPr>
          <a:lstStyle/>
          <a:p>
            <a:pPr marL="268288">
              <a:spcBef>
                <a:spcPts val="600"/>
              </a:spcBef>
              <a:buClr>
                <a:srgbClr val="7030A0"/>
              </a:buClr>
            </a:pPr>
            <a:r>
              <a:rPr lang="fr-FR" sz="2400" dirty="0" smtClean="0">
                <a:latin typeface="Arial" panose="020B0604020202020204" pitchFamily="34" charset="0"/>
                <a:cs typeface="Arial" panose="020B0604020202020204" pitchFamily="34" charset="0"/>
              </a:rPr>
              <a:t>Le programme de seconde</a:t>
            </a:r>
          </a:p>
          <a:p>
            <a:pPr marL="719138" indent="-177800">
              <a:spcBef>
                <a:spcPts val="600"/>
              </a:spcBef>
              <a:buClr>
                <a:srgbClr val="7030A0"/>
              </a:buClr>
              <a:buFont typeface="Arial" panose="020B0604020202020204" pitchFamily="34" charset="0"/>
              <a:buChar char="•"/>
            </a:pPr>
            <a:r>
              <a:rPr lang="fr-FR" sz="2400" dirty="0" smtClean="0">
                <a:latin typeface="Arial" panose="020B0604020202020204" pitchFamily="34" charset="0"/>
                <a:cs typeface="Arial" panose="020B0604020202020204" pitchFamily="34" charset="0"/>
              </a:rPr>
              <a:t>Connaître </a:t>
            </a:r>
            <a:r>
              <a:rPr lang="fr-FR" sz="2400" dirty="0">
                <a:latin typeface="Arial" panose="020B0604020202020204" pitchFamily="34" charset="0"/>
                <a:cs typeface="Arial" panose="020B0604020202020204" pitchFamily="34" charset="0"/>
              </a:rPr>
              <a:t>les principales spécificités du </a:t>
            </a:r>
            <a:r>
              <a:rPr lang="fr-FR" sz="2400" b="1" dirty="0">
                <a:latin typeface="Arial" panose="020B0604020202020204" pitchFamily="34" charset="0"/>
                <a:cs typeface="Arial" panose="020B0604020202020204" pitchFamily="34" charset="0"/>
              </a:rPr>
              <a:t>pouvoir politique</a:t>
            </a:r>
            <a:r>
              <a:rPr lang="fr-FR" sz="2400" dirty="0">
                <a:latin typeface="Arial" panose="020B0604020202020204" pitchFamily="34" charset="0"/>
                <a:cs typeface="Arial" panose="020B0604020202020204" pitchFamily="34" charset="0"/>
              </a:rPr>
              <a:t>.</a:t>
            </a:r>
          </a:p>
          <a:p>
            <a:pPr marL="719138" indent="-177800">
              <a:spcBef>
                <a:spcPts val="600"/>
              </a:spcBef>
              <a:buClr>
                <a:srgbClr val="7030A0"/>
              </a:buClr>
              <a:buFont typeface="Arial" panose="020B0604020202020204" pitchFamily="34" charset="0"/>
              <a:buChar char="•"/>
            </a:pPr>
            <a:r>
              <a:rPr lang="fr-FR" sz="2400" dirty="0" smtClean="0">
                <a:latin typeface="Arial" panose="020B0604020202020204" pitchFamily="34" charset="0"/>
                <a:cs typeface="Arial" panose="020B0604020202020204" pitchFamily="34" charset="0"/>
              </a:rPr>
              <a:t>Connaître </a:t>
            </a:r>
            <a:r>
              <a:rPr lang="fr-FR" sz="2400" dirty="0">
                <a:latin typeface="Arial" panose="020B0604020202020204" pitchFamily="34" charset="0"/>
                <a:cs typeface="Arial" panose="020B0604020202020204" pitchFamily="34" charset="0"/>
              </a:rPr>
              <a:t>les principales </a:t>
            </a:r>
            <a:r>
              <a:rPr lang="fr-FR" sz="2400" b="1" dirty="0">
                <a:latin typeface="Arial" panose="020B0604020202020204" pitchFamily="34" charset="0"/>
                <a:cs typeface="Arial" panose="020B0604020202020204" pitchFamily="34" charset="0"/>
              </a:rPr>
              <a:t>institutions politiques </a:t>
            </a:r>
            <a:r>
              <a:rPr lang="fr-FR" sz="2400" dirty="0">
                <a:latin typeface="Arial" panose="020B0604020202020204" pitchFamily="34" charset="0"/>
                <a:cs typeface="Arial" panose="020B0604020202020204" pitchFamily="34" charset="0"/>
              </a:rPr>
              <a:t>(rôle </a:t>
            </a:r>
            <a:r>
              <a:rPr lang="fr-FR" sz="2400" dirty="0" smtClean="0">
                <a:latin typeface="Arial" panose="020B0604020202020204" pitchFamily="34" charset="0"/>
                <a:cs typeface="Arial" panose="020B0604020202020204" pitchFamily="34" charset="0"/>
              </a:rPr>
              <a:t>et composition</a:t>
            </a:r>
            <a:r>
              <a:rPr lang="fr-FR" sz="2400" dirty="0">
                <a:latin typeface="Arial" panose="020B0604020202020204" pitchFamily="34" charset="0"/>
                <a:cs typeface="Arial" panose="020B0604020202020204" pitchFamily="34" charset="0"/>
              </a:rPr>
              <a:t>) de </a:t>
            </a:r>
            <a:r>
              <a:rPr lang="fr-FR" sz="2400" dirty="0" smtClean="0">
                <a:latin typeface="Arial" panose="020B0604020202020204" pitchFamily="34" charset="0"/>
                <a:cs typeface="Arial" panose="020B0604020202020204" pitchFamily="34" charset="0"/>
              </a:rPr>
              <a:t>la cinquième </a:t>
            </a:r>
            <a:r>
              <a:rPr lang="fr-FR" sz="2400" dirty="0">
                <a:latin typeface="Arial" panose="020B0604020202020204" pitchFamily="34" charset="0"/>
                <a:cs typeface="Arial" panose="020B0604020202020204" pitchFamily="34" charset="0"/>
              </a:rPr>
              <a:t>République et le principe de </a:t>
            </a:r>
            <a:r>
              <a:rPr lang="fr-FR" sz="2400" dirty="0" smtClean="0">
                <a:latin typeface="Arial" panose="020B0604020202020204" pitchFamily="34" charset="0"/>
                <a:cs typeface="Arial" panose="020B0604020202020204" pitchFamily="34" charset="0"/>
              </a:rPr>
              <a:t>la </a:t>
            </a:r>
            <a:r>
              <a:rPr lang="fr-FR" sz="2400" b="1" dirty="0" smtClean="0">
                <a:latin typeface="Arial" panose="020B0604020202020204" pitchFamily="34" charset="0"/>
                <a:cs typeface="Arial" panose="020B0604020202020204" pitchFamily="34" charset="0"/>
              </a:rPr>
              <a:t>séparation </a:t>
            </a:r>
            <a:r>
              <a:rPr lang="fr-FR" sz="2400" b="1" dirty="0">
                <a:latin typeface="Arial" panose="020B0604020202020204" pitchFamily="34" charset="0"/>
                <a:cs typeface="Arial" panose="020B0604020202020204" pitchFamily="34" charset="0"/>
              </a:rPr>
              <a:t>des pouvoirs </a:t>
            </a:r>
            <a:r>
              <a:rPr lang="fr-FR" sz="2400" dirty="0">
                <a:latin typeface="Arial" panose="020B0604020202020204" pitchFamily="34" charset="0"/>
                <a:cs typeface="Arial" panose="020B0604020202020204" pitchFamily="34" charset="0"/>
              </a:rPr>
              <a:t>(exécutif, législatif, judiciaire).</a:t>
            </a:r>
          </a:p>
          <a:p>
            <a:pPr marL="719138" indent="-177800">
              <a:spcBef>
                <a:spcPts val="600"/>
              </a:spcBef>
              <a:buClr>
                <a:srgbClr val="7030A0"/>
              </a:buClr>
              <a:buFont typeface="Arial" panose="020B0604020202020204" pitchFamily="34" charset="0"/>
              <a:buChar char="•"/>
            </a:pPr>
            <a:r>
              <a:rPr lang="fr-FR" sz="2400" dirty="0" smtClean="0">
                <a:latin typeface="Arial" panose="020B0604020202020204" pitchFamily="34" charset="0"/>
                <a:cs typeface="Arial" panose="020B0604020202020204" pitchFamily="34" charset="0"/>
              </a:rPr>
              <a:t>Comprendre </a:t>
            </a:r>
            <a:r>
              <a:rPr lang="fr-FR" sz="2400" dirty="0">
                <a:latin typeface="Arial" panose="020B0604020202020204" pitchFamily="34" charset="0"/>
                <a:cs typeface="Arial" panose="020B0604020202020204" pitchFamily="34" charset="0"/>
              </a:rPr>
              <a:t>comment les </a:t>
            </a:r>
            <a:r>
              <a:rPr lang="fr-FR" sz="2400" b="1" dirty="0">
                <a:latin typeface="Arial" panose="020B0604020202020204" pitchFamily="34" charset="0"/>
                <a:cs typeface="Arial" panose="020B0604020202020204" pitchFamily="34" charset="0"/>
              </a:rPr>
              <a:t>modes de scrutin </a:t>
            </a:r>
            <a:r>
              <a:rPr lang="fr-FR" sz="2400" dirty="0">
                <a:latin typeface="Arial" panose="020B0604020202020204" pitchFamily="34" charset="0"/>
                <a:cs typeface="Arial" panose="020B0604020202020204" pitchFamily="34" charset="0"/>
              </a:rPr>
              <a:t>(</a:t>
            </a:r>
            <a:r>
              <a:rPr lang="fr-FR" sz="2400" dirty="0" smtClean="0">
                <a:latin typeface="Arial" panose="020B0604020202020204" pitchFamily="34" charset="0"/>
                <a:cs typeface="Arial" panose="020B0604020202020204" pitchFamily="34" charset="0"/>
              </a:rPr>
              <a:t>proportionnel, majoritaire) déterminent </a:t>
            </a:r>
            <a:r>
              <a:rPr lang="fr-FR" sz="2400" dirty="0">
                <a:latin typeface="Arial" panose="020B0604020202020204" pitchFamily="34" charset="0"/>
                <a:cs typeface="Arial" panose="020B0604020202020204" pitchFamily="34" charset="0"/>
              </a:rPr>
              <a:t>la représentation politique </a:t>
            </a:r>
            <a:r>
              <a:rPr lang="fr-FR" sz="2400" dirty="0" smtClean="0">
                <a:latin typeface="Arial" panose="020B0604020202020204" pitchFamily="34" charset="0"/>
                <a:cs typeface="Arial" panose="020B0604020202020204" pitchFamily="34" charset="0"/>
              </a:rPr>
              <a:t>et structurent </a:t>
            </a:r>
            <a:r>
              <a:rPr lang="fr-FR" sz="2400" dirty="0">
                <a:latin typeface="Arial" panose="020B0604020202020204" pitchFamily="34" charset="0"/>
                <a:cs typeface="Arial" panose="020B0604020202020204" pitchFamily="34" charset="0"/>
              </a:rPr>
              <a:t>la vie politique.</a:t>
            </a:r>
          </a:p>
          <a:p>
            <a:pPr marL="719138" indent="-177800">
              <a:spcBef>
                <a:spcPts val="600"/>
              </a:spcBef>
              <a:buClr>
                <a:srgbClr val="7030A0"/>
              </a:buClr>
              <a:buFont typeface="Arial" panose="020B0604020202020204" pitchFamily="34" charset="0"/>
              <a:buChar char="•"/>
            </a:pPr>
            <a:r>
              <a:rPr lang="fr-FR" sz="2400" dirty="0" smtClean="0">
                <a:latin typeface="Arial" panose="020B0604020202020204" pitchFamily="34" charset="0"/>
                <a:cs typeface="Arial" panose="020B0604020202020204" pitchFamily="34" charset="0"/>
              </a:rPr>
              <a:t>Comprendre </a:t>
            </a:r>
            <a:r>
              <a:rPr lang="fr-FR" sz="2400" dirty="0">
                <a:latin typeface="Arial" panose="020B0604020202020204" pitchFamily="34" charset="0"/>
                <a:cs typeface="Arial" panose="020B0604020202020204" pitchFamily="34" charset="0"/>
              </a:rPr>
              <a:t>que la vie politique repose sur la contribution </a:t>
            </a:r>
            <a:r>
              <a:rPr lang="fr-FR" sz="2400" dirty="0" smtClean="0">
                <a:latin typeface="Arial" panose="020B0604020202020204" pitchFamily="34" charset="0"/>
                <a:cs typeface="Arial" panose="020B0604020202020204" pitchFamily="34" charset="0"/>
              </a:rPr>
              <a:t>de </a:t>
            </a:r>
            <a:r>
              <a:rPr lang="fr-FR" sz="2400" b="1" dirty="0" smtClean="0">
                <a:latin typeface="Arial" panose="020B0604020202020204" pitchFamily="34" charset="0"/>
                <a:cs typeface="Arial" panose="020B0604020202020204" pitchFamily="34" charset="0"/>
              </a:rPr>
              <a:t>différents </a:t>
            </a:r>
            <a:r>
              <a:rPr lang="fr-FR" sz="2400" b="1" dirty="0">
                <a:latin typeface="Arial" panose="020B0604020202020204" pitchFamily="34" charset="0"/>
                <a:cs typeface="Arial" panose="020B0604020202020204" pitchFamily="34" charset="0"/>
              </a:rPr>
              <a:t>acteurs</a:t>
            </a:r>
            <a:r>
              <a:rPr lang="fr-FR" sz="2400" dirty="0">
                <a:latin typeface="Arial" panose="020B0604020202020204" pitchFamily="34" charset="0"/>
                <a:cs typeface="Arial" panose="020B0604020202020204" pitchFamily="34" charset="0"/>
              </a:rPr>
              <a:t> (partis politiques, société civile </a:t>
            </a:r>
            <a:r>
              <a:rPr lang="fr-FR" sz="2400" dirty="0" smtClean="0">
                <a:latin typeface="Arial" panose="020B0604020202020204" pitchFamily="34" charset="0"/>
                <a:cs typeface="Arial" panose="020B0604020202020204" pitchFamily="34" charset="0"/>
              </a:rPr>
              <a:t>organisée, médias</a:t>
            </a:r>
            <a:r>
              <a:rPr lang="fr-FR" sz="2400" dirty="0">
                <a:latin typeface="Arial" panose="020B0604020202020204" pitchFamily="34" charset="0"/>
                <a:cs typeface="Arial" panose="020B0604020202020204" pitchFamily="34" charset="0"/>
              </a:rPr>
              <a:t>).</a:t>
            </a:r>
          </a:p>
        </p:txBody>
      </p:sp>
      <p:sp>
        <p:nvSpPr>
          <p:cNvPr id="10"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8349692" y="1560382"/>
            <a:ext cx="3675856" cy="4801314"/>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latin typeface="Arial" panose="020B0604020202020204" pitchFamily="34" charset="0"/>
                <a:cs typeface="Arial" panose="020B0604020202020204" pitchFamily="34" charset="0"/>
              </a:rPr>
              <a:t>Les programmes de seconde et de première  ne se recoupent pas. </a:t>
            </a:r>
          </a:p>
          <a:p>
            <a:pPr marL="285750" indent="-285750">
              <a:buFontTx/>
              <a:buChar char="-"/>
            </a:pPr>
            <a:r>
              <a:rPr lang="fr-FR" dirty="0" smtClean="0">
                <a:latin typeface="Arial" panose="020B0604020202020204" pitchFamily="34" charset="0"/>
                <a:cs typeface="Arial" panose="020B0604020202020204" pitchFamily="34" charset="0"/>
              </a:rPr>
              <a:t>Le programme de seconde est une approche plus institutionnel et descriptif. </a:t>
            </a:r>
          </a:p>
          <a:p>
            <a:pPr marL="285750" indent="-285750">
              <a:buFontTx/>
              <a:buChar char="-"/>
            </a:pPr>
            <a:r>
              <a:rPr lang="fr-FR" dirty="0" smtClean="0">
                <a:latin typeface="Arial" panose="020B0604020202020204" pitchFamily="34" charset="0"/>
                <a:cs typeface="Arial" panose="020B0604020202020204" pitchFamily="34" charset="0"/>
              </a:rPr>
              <a:t>Le programme de première est une approche plus sociologique. </a:t>
            </a:r>
          </a:p>
          <a:p>
            <a:r>
              <a:rPr lang="fr-FR" dirty="0" smtClean="0">
                <a:latin typeface="Arial" panose="020B0604020202020204" pitchFamily="34" charset="0"/>
                <a:cs typeface="Arial" panose="020B0604020202020204" pitchFamily="34" charset="0"/>
              </a:rPr>
              <a:t>Ainsi le vote apparaît dans le programme de seconde à travers les effets des modes de scrutin proportionnel et majoritaire. Dans le programme de première, il apparaît à travers la sociologie de l’électorat et le comportements de l’électeur. </a:t>
            </a:r>
            <a:endParaRPr lang="fr-FR" dirty="0">
              <a:latin typeface="Arial" panose="020B0604020202020204" pitchFamily="34" charset="0"/>
              <a:cs typeface="Arial" panose="020B0604020202020204" pitchFamily="34" charset="0"/>
            </a:endParaRPr>
          </a:p>
          <a:p>
            <a:endParaRPr lang="fr-FR" dirty="0"/>
          </a:p>
        </p:txBody>
      </p:sp>
      <p:sp>
        <p:nvSpPr>
          <p:cNvPr id="13" name="ZoneTexte 12"/>
          <p:cNvSpPr txBox="1"/>
          <p:nvPr/>
        </p:nvSpPr>
        <p:spPr>
          <a:xfrm>
            <a:off x="11706878" y="5992364"/>
            <a:ext cx="315003" cy="369332"/>
          </a:xfrm>
          <a:prstGeom prst="rect">
            <a:avLst/>
          </a:prstGeom>
          <a:noFill/>
        </p:spPr>
        <p:txBody>
          <a:bodyPr wrap="square" rtlCol="0">
            <a:spAutoFit/>
          </a:bodyPr>
          <a:lstStyle/>
          <a:p>
            <a:r>
              <a:rPr lang="fr-FR" b="1" dirty="0" smtClean="0"/>
              <a:t>X</a:t>
            </a:r>
            <a:endParaRPr lang="fr-FR" b="1" dirty="0"/>
          </a:p>
        </p:txBody>
      </p:sp>
      <p:sp>
        <p:nvSpPr>
          <p:cNvPr id="11" name="Rectangle 10">
            <a:extLst>
              <a:ext uri="{FF2B5EF4-FFF2-40B4-BE49-F238E27FC236}">
                <a16:creationId xmlns:a16="http://schemas.microsoft.com/office/drawing/2014/main" xmlns="" id="{9B97DC83-4F03-4C6E-AE4B-5A54A1072524}"/>
              </a:ext>
            </a:extLst>
          </p:cNvPr>
          <p:cNvSpPr/>
          <p:nvPr>
            <p:custDataLst>
              <p:tags r:id="rId6"/>
            </p:custDataLst>
          </p:nvPr>
        </p:nvSpPr>
        <p:spPr>
          <a:xfrm>
            <a:off x="2765963" y="188964"/>
            <a:ext cx="7049611" cy="907941"/>
          </a:xfrm>
          <a:prstGeom prst="rect">
            <a:avLst/>
          </a:prstGeom>
          <a:noFill/>
        </p:spPr>
        <p:txBody>
          <a:bodyPr wrap="square">
            <a:spAutoFit/>
          </a:bodyPr>
          <a:lstStyle/>
          <a:p>
            <a:pPr defTabSz="614363">
              <a:spcBef>
                <a:spcPts val="600"/>
              </a:spcBef>
            </a:pPr>
            <a:r>
              <a:rPr lang="fr-FR" sz="2400" b="1" dirty="0" smtClean="0">
                <a:solidFill>
                  <a:srgbClr val="7030A0"/>
                </a:solidFill>
                <a:latin typeface="Arial" panose="020B0604020202020204" pitchFamily="34" charset="0"/>
                <a:cs typeface="Arial" panose="020B0604020202020204" pitchFamily="34" charset="0"/>
              </a:rPr>
              <a:t>Les </a:t>
            </a:r>
            <a:r>
              <a:rPr lang="fr-FR" sz="2400" b="1" dirty="0">
                <a:solidFill>
                  <a:srgbClr val="7030A0"/>
                </a:solidFill>
                <a:latin typeface="Arial" panose="020B0604020202020204" pitchFamily="34" charset="0"/>
                <a:cs typeface="Arial" panose="020B0604020202020204" pitchFamily="34" charset="0"/>
              </a:rPr>
              <a:t>liens avec le programme de </a:t>
            </a:r>
            <a:r>
              <a:rPr lang="fr-FR" sz="2400" b="1" dirty="0">
                <a:solidFill>
                  <a:srgbClr val="7030A0"/>
                </a:solidFill>
                <a:latin typeface="Arial" panose="020B0604020202020204" pitchFamily="34" charset="0"/>
                <a:cs typeface="Arial" panose="020B0604020202020204" pitchFamily="34" charset="0"/>
              </a:rPr>
              <a:t>seconde </a:t>
            </a:r>
            <a:r>
              <a:rPr lang="fr-FR" sz="2400" b="1" dirty="0" smtClean="0">
                <a:solidFill>
                  <a:srgbClr val="7030A0"/>
                </a:solidFill>
                <a:latin typeface="Arial" panose="020B0604020202020204" pitchFamily="34" charset="0"/>
                <a:cs typeface="Arial" panose="020B0604020202020204" pitchFamily="34" charset="0"/>
              </a:rPr>
              <a:t>:</a:t>
            </a:r>
          </a:p>
          <a:p>
            <a:pPr defTabSz="614363">
              <a:spcBef>
                <a:spcPts val="600"/>
              </a:spcBef>
            </a:pPr>
            <a:r>
              <a:rPr lang="fr-FR" sz="2400" b="1" dirty="0" smtClean="0">
                <a:solidFill>
                  <a:srgbClr val="7030A0"/>
                </a:solidFill>
                <a:latin typeface="Arial" panose="020B0604020202020204" pitchFamily="34" charset="0"/>
                <a:cs typeface="Arial" panose="020B0604020202020204" pitchFamily="34" charset="0"/>
              </a:rPr>
              <a:t>Comment </a:t>
            </a:r>
            <a:r>
              <a:rPr lang="fr-FR" sz="2400" b="1" dirty="0">
                <a:solidFill>
                  <a:srgbClr val="7030A0"/>
                </a:solidFill>
                <a:latin typeface="Arial" panose="020B0604020202020204" pitchFamily="34" charset="0"/>
                <a:cs typeface="Arial" panose="020B0604020202020204" pitchFamily="34" charset="0"/>
              </a:rPr>
              <a:t>s’organise la vie politique </a:t>
            </a:r>
            <a:r>
              <a:rPr lang="fr-FR" sz="2400" b="1" dirty="0" smtClean="0">
                <a:solidFill>
                  <a:srgbClr val="7030A0"/>
                </a:solidFill>
                <a:latin typeface="Arial" panose="020B0604020202020204" pitchFamily="34" charset="0"/>
                <a:cs typeface="Arial" panose="020B0604020202020204" pitchFamily="34" charset="0"/>
              </a:rPr>
              <a:t>?</a:t>
            </a:r>
            <a:endParaRPr lang="fr-FR"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9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0" grpId="1" animBg="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31DB2A22-C9A5-4B7A-BB49-00E0CC4C071A}"/>
              </a:ext>
            </a:extLst>
          </p:cNvPr>
          <p:cNvSpPr/>
          <p:nvPr>
            <p:custDataLst>
              <p:tags r:id="rId5"/>
            </p:custDataLst>
          </p:nvPr>
        </p:nvSpPr>
        <p:spPr>
          <a:xfrm>
            <a:off x="360000" y="1328921"/>
            <a:ext cx="7986025" cy="907941"/>
          </a:xfrm>
          <a:prstGeom prst="rect">
            <a:avLst/>
          </a:prstGeom>
          <a:noFill/>
        </p:spPr>
        <p:txBody>
          <a:bodyPr wrap="square">
            <a:spAutoFit/>
          </a:bodyPr>
          <a:lstStyle/>
          <a:p>
            <a:pPr marL="268288">
              <a:spcBef>
                <a:spcPts val="600"/>
              </a:spcBef>
              <a:buClr>
                <a:srgbClr val="7030A0"/>
              </a:buClr>
            </a:pPr>
            <a:r>
              <a:rPr lang="fr-FR" sz="2400" b="1" dirty="0" smtClean="0">
                <a:latin typeface="Arial" panose="020B0604020202020204" pitchFamily="34" charset="0"/>
                <a:cs typeface="Arial" panose="020B0604020202020204" pitchFamily="34" charset="0"/>
              </a:rPr>
              <a:t>Le programme de </a:t>
            </a:r>
            <a:r>
              <a:rPr lang="fr-FR" sz="2400" b="1" dirty="0" smtClean="0">
                <a:latin typeface="Arial" panose="020B0604020202020204" pitchFamily="34" charset="0"/>
                <a:cs typeface="Arial" panose="020B0604020202020204" pitchFamily="34" charset="0"/>
              </a:rPr>
              <a:t>seconde :</a:t>
            </a:r>
          </a:p>
          <a:p>
            <a:pPr marL="268288">
              <a:spcBef>
                <a:spcPts val="600"/>
              </a:spcBef>
              <a:buClr>
                <a:srgbClr val="7030A0"/>
              </a:buClr>
            </a:pPr>
            <a:r>
              <a:rPr lang="fr-FR" sz="2400" dirty="0">
                <a:latin typeface="Arial" panose="020B0604020202020204" pitchFamily="34" charset="0"/>
                <a:cs typeface="Arial" panose="020B0604020202020204" pitchFamily="34" charset="0"/>
              </a:rPr>
              <a:t>Comment devenons-nous des acteurs sociaux </a:t>
            </a:r>
            <a:r>
              <a:rPr lang="fr-FR" sz="2400" dirty="0" smtClean="0">
                <a:latin typeface="Arial" panose="020B0604020202020204" pitchFamily="34" charset="0"/>
                <a:cs typeface="Arial" panose="020B0604020202020204" pitchFamily="34" charset="0"/>
              </a:rPr>
              <a:t>?</a:t>
            </a:r>
          </a:p>
        </p:txBody>
      </p:sp>
      <p:sp>
        <p:nvSpPr>
          <p:cNvPr id="10"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1155599" y="2250769"/>
            <a:ext cx="10339597" cy="1200329"/>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latin typeface="Arial" panose="020B0604020202020204" pitchFamily="34" charset="0"/>
                <a:cs typeface="Arial" panose="020B0604020202020204" pitchFamily="34" charset="0"/>
              </a:rPr>
              <a:t>Le programme de seconde prépare relativement bien à cet item du programme de première </a:t>
            </a:r>
            <a:r>
              <a:rPr lang="fr-FR" dirty="0">
                <a:latin typeface="Arial" panose="020B0604020202020204" pitchFamily="34" charset="0"/>
                <a:cs typeface="Arial" panose="020B0604020202020204" pitchFamily="34" charset="0"/>
              </a:rPr>
              <a:t>puisqu’il permet de « Savoir que la socialisation est un </a:t>
            </a:r>
            <a:r>
              <a:rPr lang="fr-FR" dirty="0" smtClean="0">
                <a:latin typeface="Arial" panose="020B0604020202020204" pitchFamily="34" charset="0"/>
                <a:cs typeface="Arial" panose="020B0604020202020204" pitchFamily="34" charset="0"/>
              </a:rPr>
              <a:t>processus » , </a:t>
            </a:r>
            <a:r>
              <a:rPr lang="fr-FR" dirty="0">
                <a:latin typeface="Arial" panose="020B0604020202020204" pitchFamily="34" charset="0"/>
                <a:cs typeface="Arial" panose="020B0604020202020204" pitchFamily="34" charset="0"/>
              </a:rPr>
              <a:t>d’ </a:t>
            </a:r>
            <a:r>
              <a:rPr lang="fr-FR" dirty="0" smtClean="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être </a:t>
            </a:r>
            <a:r>
              <a:rPr lang="fr-FR" dirty="0">
                <a:latin typeface="Arial" panose="020B0604020202020204" pitchFamily="34" charset="0"/>
                <a:cs typeface="Arial" panose="020B0604020202020204" pitchFamily="34" charset="0"/>
              </a:rPr>
              <a:t>capable d’illustrer la pluralité des instances de </a:t>
            </a:r>
            <a:r>
              <a:rPr lang="fr-FR" dirty="0" smtClean="0">
                <a:latin typeface="Arial" panose="020B0604020202020204" pitchFamily="34" charset="0"/>
                <a:cs typeface="Arial" panose="020B0604020202020204" pitchFamily="34" charset="0"/>
              </a:rPr>
              <a:t>socialisation » et de connaître le rôle spécifique de certaines d’entre-elles.</a:t>
            </a:r>
            <a:endParaRPr lang="fr-FR" dirty="0">
              <a:latin typeface="Arial" panose="020B0604020202020204" pitchFamily="34" charset="0"/>
              <a:cs typeface="Arial" panose="020B0604020202020204" pitchFamily="34" charset="0"/>
            </a:endParaRPr>
          </a:p>
          <a:p>
            <a:endParaRPr lang="fr-FR" dirty="0"/>
          </a:p>
        </p:txBody>
      </p:sp>
      <p:sp>
        <p:nvSpPr>
          <p:cNvPr id="13" name="ZoneTexte 12"/>
          <p:cNvSpPr txBox="1"/>
          <p:nvPr/>
        </p:nvSpPr>
        <p:spPr>
          <a:xfrm>
            <a:off x="11180193" y="3109018"/>
            <a:ext cx="315003" cy="369332"/>
          </a:xfrm>
          <a:prstGeom prst="rect">
            <a:avLst/>
          </a:prstGeom>
          <a:noFill/>
        </p:spPr>
        <p:txBody>
          <a:bodyPr wrap="square" rtlCol="0">
            <a:spAutoFit/>
          </a:bodyPr>
          <a:lstStyle/>
          <a:p>
            <a:r>
              <a:rPr lang="fr-FR" b="1" dirty="0" smtClean="0"/>
              <a:t>X</a:t>
            </a:r>
            <a:endParaRPr lang="fr-FR" b="1" dirty="0"/>
          </a:p>
        </p:txBody>
      </p:sp>
      <p:sp>
        <p:nvSpPr>
          <p:cNvPr id="11" name="Rectangle 10">
            <a:extLst>
              <a:ext uri="{FF2B5EF4-FFF2-40B4-BE49-F238E27FC236}">
                <a16:creationId xmlns:a16="http://schemas.microsoft.com/office/drawing/2014/main" xmlns="" id="{9B97DC83-4F03-4C6E-AE4B-5A54A1072524}"/>
              </a:ext>
            </a:extLst>
          </p:cNvPr>
          <p:cNvSpPr/>
          <p:nvPr>
            <p:custDataLst>
              <p:tags r:id="rId6"/>
            </p:custDataLst>
          </p:nvPr>
        </p:nvSpPr>
        <p:spPr>
          <a:xfrm>
            <a:off x="2765963" y="188964"/>
            <a:ext cx="7421657" cy="830997"/>
          </a:xfrm>
          <a:prstGeom prst="rect">
            <a:avLst/>
          </a:prstGeom>
          <a:noFill/>
        </p:spPr>
        <p:txBody>
          <a:bodyPr wrap="square">
            <a:spAutoFit/>
          </a:bodyPr>
          <a:lstStyle/>
          <a:p>
            <a:pPr defTabSz="614363">
              <a:spcBef>
                <a:spcPts val="600"/>
              </a:spcBef>
            </a:pPr>
            <a:r>
              <a:rPr lang="fr-FR" sz="2400" b="1" dirty="0" smtClean="0">
                <a:solidFill>
                  <a:srgbClr val="7030A0"/>
                </a:solidFill>
                <a:latin typeface="Arial" panose="020B0604020202020204" pitchFamily="34" charset="0"/>
                <a:cs typeface="Arial" panose="020B0604020202020204" pitchFamily="34" charset="0"/>
              </a:rPr>
              <a:t>Les </a:t>
            </a:r>
            <a:r>
              <a:rPr lang="fr-FR" sz="2400" b="1" dirty="0">
                <a:solidFill>
                  <a:srgbClr val="7030A0"/>
                </a:solidFill>
                <a:latin typeface="Arial" panose="020B0604020202020204" pitchFamily="34" charset="0"/>
                <a:cs typeface="Arial" panose="020B0604020202020204" pitchFamily="34" charset="0"/>
              </a:rPr>
              <a:t>liens avec </a:t>
            </a:r>
            <a:r>
              <a:rPr lang="fr-FR" sz="2400" b="1" dirty="0" smtClean="0">
                <a:solidFill>
                  <a:srgbClr val="7030A0"/>
                </a:solidFill>
                <a:latin typeface="Arial" panose="020B0604020202020204" pitchFamily="34" charset="0"/>
                <a:cs typeface="Arial" panose="020B0604020202020204" pitchFamily="34" charset="0"/>
              </a:rPr>
              <a:t>les items des programmes de seconde et de première relatifs à la socialisation</a:t>
            </a:r>
            <a:endParaRPr lang="fr-FR" sz="2400" b="1" dirty="0" smtClean="0">
              <a:solidFill>
                <a:srgbClr val="7030A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31DB2A22-C9A5-4B7A-BB49-00E0CC4C071A}"/>
              </a:ext>
            </a:extLst>
          </p:cNvPr>
          <p:cNvSpPr/>
          <p:nvPr>
            <p:custDataLst>
              <p:tags r:id="rId7"/>
            </p:custDataLst>
          </p:nvPr>
        </p:nvSpPr>
        <p:spPr>
          <a:xfrm>
            <a:off x="581432" y="3778604"/>
            <a:ext cx="7986025" cy="1277273"/>
          </a:xfrm>
          <a:prstGeom prst="rect">
            <a:avLst/>
          </a:prstGeom>
          <a:noFill/>
        </p:spPr>
        <p:txBody>
          <a:bodyPr wrap="square">
            <a:spAutoFit/>
          </a:bodyPr>
          <a:lstStyle/>
          <a:p>
            <a:pPr marL="268288">
              <a:spcBef>
                <a:spcPts val="600"/>
              </a:spcBef>
              <a:buClr>
                <a:srgbClr val="7030A0"/>
              </a:buClr>
            </a:pPr>
            <a:r>
              <a:rPr lang="fr-FR" sz="2400" b="1" dirty="0" smtClean="0">
                <a:latin typeface="Arial" panose="020B0604020202020204" pitchFamily="34" charset="0"/>
                <a:cs typeface="Arial" panose="020B0604020202020204" pitchFamily="34" charset="0"/>
              </a:rPr>
              <a:t>Le programme de première : </a:t>
            </a:r>
          </a:p>
          <a:p>
            <a:pPr marL="268288">
              <a:spcBef>
                <a:spcPts val="600"/>
              </a:spcBef>
              <a:buClr>
                <a:srgbClr val="7030A0"/>
              </a:buClr>
            </a:pPr>
            <a:r>
              <a:rPr lang="fr-FR" sz="2400" dirty="0">
                <a:latin typeface="Arial" panose="020B0604020202020204" pitchFamily="34" charset="0"/>
                <a:cs typeface="Arial" panose="020B0604020202020204" pitchFamily="34" charset="0"/>
              </a:rPr>
              <a:t>Comment la socialisation contribue-t-elle à expliquer les différences de comportement des individus ?</a:t>
            </a:r>
            <a:endParaRPr lang="fr-FR" sz="2400" dirty="0" smtClean="0">
              <a:latin typeface="Arial" panose="020B0604020202020204" pitchFamily="34" charset="0"/>
              <a:cs typeface="Arial" panose="020B0604020202020204" pitchFamily="34" charset="0"/>
            </a:endParaRPr>
          </a:p>
        </p:txBody>
      </p:sp>
      <p:sp>
        <p:nvSpPr>
          <p:cNvPr id="15"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1155598" y="5055877"/>
            <a:ext cx="10339597" cy="1477328"/>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latin typeface="Arial" panose="020B0604020202020204" pitchFamily="34" charset="0"/>
                <a:cs typeface="Arial" panose="020B0604020202020204" pitchFamily="34" charset="0"/>
              </a:rPr>
              <a:t>Cet item du programme de première peut aussi être relié à celui sur le vote lorsqu’il faut montrer que le vote est </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une norme sociale qui est intériorisée </a:t>
            </a:r>
            <a:r>
              <a:rPr lang="fr-FR" dirty="0">
                <a:latin typeface="Arial" panose="020B0604020202020204" pitchFamily="34" charset="0"/>
                <a:cs typeface="Arial" panose="020B0604020202020204" pitchFamily="34" charset="0"/>
              </a:rPr>
              <a:t>par le processus de socialisation</a:t>
            </a:r>
            <a:r>
              <a:rPr lang="fr-FR" dirty="0" smtClean="0">
                <a:latin typeface="Arial" panose="020B0604020202020204" pitchFamily="34" charset="0"/>
                <a:cs typeface="Arial" panose="020B0604020202020204" pitchFamily="34" charset="0"/>
              </a:rPr>
              <a:t>. Mais, il ne faut pas perdre de vue l’objectif de l’item sur la socialisation. Il conviendra d’insister sur la diversité des instances de socialisation politique et sur la diversité des comportements. </a:t>
            </a:r>
          </a:p>
          <a:p>
            <a:endParaRPr lang="fr-FR" dirty="0">
              <a:latin typeface="Arial" panose="020B0604020202020204" pitchFamily="34" charset="0"/>
              <a:cs typeface="Arial" panose="020B0604020202020204" pitchFamily="34" charset="0"/>
            </a:endParaRPr>
          </a:p>
        </p:txBody>
      </p:sp>
      <p:sp>
        <p:nvSpPr>
          <p:cNvPr id="16" name="ZoneTexte 15"/>
          <p:cNvSpPr txBox="1"/>
          <p:nvPr/>
        </p:nvSpPr>
        <p:spPr>
          <a:xfrm>
            <a:off x="11177920" y="6163873"/>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210441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0" grpId="0" animBg="1"/>
      <p:bldP spid="10" grpId="1" animBg="1"/>
      <p:bldP spid="13" grpId="0"/>
      <p:bldP spid="13" grpId="1"/>
      <p:bldP spid="15" grpId="0" animBg="1"/>
      <p:bldP spid="15" grpId="1" animBg="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174499" y="278965"/>
            <a:ext cx="9847382" cy="1723549"/>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aux</a:t>
            </a:r>
          </a:p>
          <a:p>
            <a:pPr>
              <a:spcBef>
                <a:spcPts val="600"/>
              </a:spcBef>
            </a:pPr>
            <a:r>
              <a:rPr lang="fr-FR" sz="2400" b="1" dirty="0">
                <a:solidFill>
                  <a:srgbClr val="7030A0"/>
                </a:solidFill>
                <a:latin typeface="Arial" panose="020B0604020202020204" pitchFamily="34" charset="0"/>
                <a:cs typeface="Arial" panose="020B0604020202020204" pitchFamily="34" charset="0"/>
              </a:rPr>
              <a:t>élections.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515938" y="2145687"/>
            <a:ext cx="11676062" cy="1123384"/>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1 : </a:t>
            </a:r>
            <a:r>
              <a:rPr lang="fr-FR" sz="2000" dirty="0" smtClean="0">
                <a:solidFill>
                  <a:srgbClr val="7030A0"/>
                </a:solidFill>
                <a:latin typeface="Arial" panose="020B0604020202020204" pitchFamily="34" charset="0"/>
                <a:cs typeface="Arial" panose="020B0604020202020204" pitchFamily="34" charset="0"/>
              </a:rPr>
              <a:t>être </a:t>
            </a:r>
            <a:r>
              <a:rPr lang="fr-FR" sz="2000" dirty="0">
                <a:solidFill>
                  <a:srgbClr val="7030A0"/>
                </a:solidFill>
                <a:latin typeface="Arial" panose="020B0604020202020204" pitchFamily="34" charset="0"/>
                <a:cs typeface="Arial" panose="020B0604020202020204" pitchFamily="34" charset="0"/>
              </a:rPr>
              <a:t>capable de mobiliser les indicateurs de la participation ou de la non-participation électorale</a:t>
            </a:r>
            <a:r>
              <a:rPr lang="fr-FR" sz="2000" dirty="0" smtClean="0">
                <a:solidFill>
                  <a:srgbClr val="7030A0"/>
                </a:solidFill>
                <a:latin typeface="Arial" panose="020B0604020202020204" pitchFamily="34" charset="0"/>
                <a:cs typeface="Arial" panose="020B0604020202020204" pitchFamily="34" charset="0"/>
              </a:rPr>
              <a:t>.</a:t>
            </a:r>
          </a:p>
          <a:p>
            <a:pPr marL="989013">
              <a:spcBef>
                <a:spcPts val="600"/>
              </a:spcBef>
              <a:buClr>
                <a:srgbClr val="7030A0"/>
              </a:buClr>
            </a:pPr>
            <a:r>
              <a:rPr lang="fr-FR" sz="2200" dirty="0" smtClean="0">
                <a:latin typeface="Arial" panose="020B0604020202020204" pitchFamily="34" charset="0"/>
                <a:cs typeface="Arial" panose="020B0604020202020204" pitchFamily="34" charset="0"/>
              </a:rPr>
              <a:t>La </a:t>
            </a:r>
            <a:r>
              <a:rPr lang="fr-FR" sz="2200" dirty="0">
                <a:latin typeface="Arial" panose="020B0604020202020204" pitchFamily="34" charset="0"/>
                <a:cs typeface="Arial" panose="020B0604020202020204" pitchFamily="34" charset="0"/>
              </a:rPr>
              <a:t>participation au premier tour de l’élection présidentielle de 2017</a:t>
            </a:r>
          </a:p>
        </p:txBody>
      </p:sp>
      <p:graphicFrame>
        <p:nvGraphicFramePr>
          <p:cNvPr id="2" name="Tableau 1"/>
          <p:cNvGraphicFramePr>
            <a:graphicFrameLocks noGrp="1"/>
          </p:cNvGraphicFramePr>
          <p:nvPr>
            <p:extLst>
              <p:ext uri="{D42A27DB-BD31-4B8C-83A1-F6EECF244321}">
                <p14:modId xmlns:p14="http://schemas.microsoft.com/office/powerpoint/2010/main" val="4140701195"/>
              </p:ext>
            </p:extLst>
          </p:nvPr>
        </p:nvGraphicFramePr>
        <p:xfrm>
          <a:off x="2765963" y="3326543"/>
          <a:ext cx="5973648" cy="2453640"/>
        </p:xfrm>
        <a:graphic>
          <a:graphicData uri="http://schemas.openxmlformats.org/drawingml/2006/table">
            <a:tbl>
              <a:tblPr firstRow="1" firstCol="1" bandRow="1"/>
              <a:tblGrid>
                <a:gridCol w="1991216"/>
                <a:gridCol w="1991216"/>
                <a:gridCol w="1991216"/>
              </a:tblGrid>
              <a:tr h="341453">
                <a:tc>
                  <a:txBody>
                    <a:bodyPr/>
                    <a:lstStyle/>
                    <a:p>
                      <a:pPr>
                        <a:lnSpc>
                          <a:spcPct val="115000"/>
                        </a:lnSpc>
                        <a:spcAft>
                          <a:spcPts val="0"/>
                        </a:spcAft>
                      </a:pPr>
                      <a:r>
                        <a:rPr lang="fr-FR" sz="20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dirty="0">
                          <a:effectLst/>
                          <a:latin typeface="Calibri"/>
                          <a:ea typeface="Calibri"/>
                          <a:cs typeface="Times New Roman"/>
                        </a:rPr>
                        <a:t>Nombre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a:effectLst/>
                          <a:latin typeface="Calibri"/>
                          <a:ea typeface="Calibri"/>
                          <a:cs typeface="Times New Roman"/>
                        </a:rPr>
                        <a:t>% des inscrits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53">
                <a:tc>
                  <a:txBody>
                    <a:bodyPr/>
                    <a:lstStyle/>
                    <a:p>
                      <a:pPr>
                        <a:lnSpc>
                          <a:spcPct val="115000"/>
                        </a:lnSpc>
                        <a:spcAft>
                          <a:spcPts val="0"/>
                        </a:spcAft>
                      </a:pPr>
                      <a:r>
                        <a:rPr lang="fr-FR" sz="2000">
                          <a:effectLst/>
                          <a:latin typeface="Calibri"/>
                          <a:ea typeface="Calibri"/>
                          <a:cs typeface="Times New Roman"/>
                        </a:rPr>
                        <a:t>Inscrits*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6870" algn="r">
                        <a:lnSpc>
                          <a:spcPct val="115000"/>
                        </a:lnSpc>
                        <a:spcAft>
                          <a:spcPts val="0"/>
                        </a:spcAft>
                      </a:pPr>
                      <a:r>
                        <a:rPr lang="fr-FR" sz="2000" dirty="0">
                          <a:effectLst/>
                          <a:latin typeface="Calibri"/>
                          <a:ea typeface="Calibri"/>
                          <a:cs typeface="Times New Roman"/>
                        </a:rPr>
                        <a:t>47 581 118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53">
                <a:tc>
                  <a:txBody>
                    <a:bodyPr/>
                    <a:lstStyle/>
                    <a:p>
                      <a:pPr>
                        <a:lnSpc>
                          <a:spcPct val="115000"/>
                        </a:lnSpc>
                        <a:spcAft>
                          <a:spcPts val="0"/>
                        </a:spcAft>
                      </a:pPr>
                      <a:r>
                        <a:rPr lang="fr-FR" sz="2000">
                          <a:effectLst/>
                          <a:latin typeface="Calibri"/>
                          <a:ea typeface="Calibri"/>
                          <a:cs typeface="Times New Roman"/>
                        </a:rPr>
                        <a:t>Abstention*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6870" algn="r">
                        <a:lnSpc>
                          <a:spcPct val="115000"/>
                        </a:lnSpc>
                        <a:spcAft>
                          <a:spcPts val="0"/>
                        </a:spcAft>
                      </a:pPr>
                      <a:r>
                        <a:rPr lang="fr-FR" sz="2000">
                          <a:effectLst/>
                          <a:latin typeface="Calibri"/>
                          <a:ea typeface="Calibri"/>
                          <a:cs typeface="Times New Roman"/>
                        </a:rPr>
                        <a:t>10 577 572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9265" algn="r">
                        <a:lnSpc>
                          <a:spcPct val="115000"/>
                        </a:lnSpc>
                        <a:spcAft>
                          <a:spcPts val="0"/>
                        </a:spcAft>
                      </a:pPr>
                      <a:r>
                        <a:rPr lang="fr-FR" sz="2000">
                          <a:effectLst/>
                          <a:latin typeface="Calibri"/>
                          <a:ea typeface="Calibri"/>
                          <a:cs typeface="Times New Roman"/>
                        </a:rPr>
                        <a:t>22,23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53">
                <a:tc>
                  <a:txBody>
                    <a:bodyPr/>
                    <a:lstStyle/>
                    <a:p>
                      <a:pPr>
                        <a:lnSpc>
                          <a:spcPct val="115000"/>
                        </a:lnSpc>
                        <a:spcAft>
                          <a:spcPts val="0"/>
                        </a:spcAft>
                      </a:pPr>
                      <a:r>
                        <a:rPr lang="fr-FR" sz="2000">
                          <a:effectLst/>
                          <a:latin typeface="Calibri"/>
                          <a:ea typeface="Calibri"/>
                          <a:cs typeface="Times New Roman"/>
                        </a:rPr>
                        <a:t>Votants*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6870" algn="r">
                        <a:lnSpc>
                          <a:spcPct val="115000"/>
                        </a:lnSpc>
                        <a:spcAft>
                          <a:spcPts val="0"/>
                        </a:spcAft>
                      </a:pPr>
                      <a:r>
                        <a:rPr lang="fr-FR" sz="2000">
                          <a:effectLst/>
                          <a:latin typeface="Calibri"/>
                          <a:ea typeface="Calibri"/>
                          <a:cs typeface="Times New Roman"/>
                        </a:rPr>
                        <a:t>37 003 546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9265" algn="r">
                        <a:lnSpc>
                          <a:spcPct val="115000"/>
                        </a:lnSpc>
                        <a:spcAft>
                          <a:spcPts val="0"/>
                        </a:spcAft>
                      </a:pPr>
                      <a:r>
                        <a:rPr lang="fr-FR" sz="2000" dirty="0">
                          <a:effectLst/>
                          <a:latin typeface="Calibri"/>
                          <a:ea typeface="Calibri"/>
                          <a:cs typeface="Times New Roman"/>
                        </a:rPr>
                        <a:t>77,77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53">
                <a:tc>
                  <a:txBody>
                    <a:bodyPr/>
                    <a:lstStyle/>
                    <a:p>
                      <a:pPr>
                        <a:lnSpc>
                          <a:spcPct val="115000"/>
                        </a:lnSpc>
                        <a:spcAft>
                          <a:spcPts val="0"/>
                        </a:spcAft>
                      </a:pPr>
                      <a:r>
                        <a:rPr lang="fr-FR" sz="2000">
                          <a:effectLst/>
                          <a:latin typeface="Calibri"/>
                          <a:ea typeface="Calibri"/>
                          <a:cs typeface="Times New Roman"/>
                        </a:rPr>
                        <a:t>Blancs*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6870" algn="r">
                        <a:lnSpc>
                          <a:spcPct val="115000"/>
                        </a:lnSpc>
                        <a:spcAft>
                          <a:spcPts val="0"/>
                        </a:spcAft>
                      </a:pPr>
                      <a:r>
                        <a:rPr lang="fr-FR" sz="2000">
                          <a:effectLst/>
                          <a:latin typeface="Calibri"/>
                          <a:ea typeface="Calibri"/>
                          <a:cs typeface="Times New Roman"/>
                        </a:rPr>
                        <a:t>659 302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9265" algn="r">
                        <a:lnSpc>
                          <a:spcPct val="115000"/>
                        </a:lnSpc>
                        <a:spcAft>
                          <a:spcPts val="0"/>
                        </a:spcAft>
                      </a:pPr>
                      <a:r>
                        <a:rPr lang="fr-FR" sz="2000" dirty="0">
                          <a:effectLst/>
                          <a:latin typeface="Calibri"/>
                          <a:ea typeface="Calibri"/>
                          <a:cs typeface="Times New Roman"/>
                        </a:rPr>
                        <a:t>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53">
                <a:tc>
                  <a:txBody>
                    <a:bodyPr/>
                    <a:lstStyle/>
                    <a:p>
                      <a:pPr>
                        <a:lnSpc>
                          <a:spcPct val="115000"/>
                        </a:lnSpc>
                        <a:spcAft>
                          <a:spcPts val="0"/>
                        </a:spcAft>
                      </a:pPr>
                      <a:r>
                        <a:rPr lang="fr-FR" sz="2000">
                          <a:effectLst/>
                          <a:latin typeface="Calibri"/>
                          <a:ea typeface="Calibri"/>
                          <a:cs typeface="Times New Roman"/>
                        </a:rPr>
                        <a:t>Nuls*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6870" algn="r">
                        <a:lnSpc>
                          <a:spcPct val="115000"/>
                        </a:lnSpc>
                        <a:spcAft>
                          <a:spcPts val="0"/>
                        </a:spcAft>
                      </a:pPr>
                      <a:r>
                        <a:rPr lang="fr-FR" sz="2000">
                          <a:effectLst/>
                          <a:latin typeface="Calibri"/>
                          <a:ea typeface="Calibri"/>
                          <a:cs typeface="Times New Roman"/>
                        </a:rPr>
                        <a:t>285 431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9265" algn="r">
                        <a:lnSpc>
                          <a:spcPct val="115000"/>
                        </a:lnSpc>
                        <a:spcAft>
                          <a:spcPts val="0"/>
                        </a:spcAft>
                      </a:pPr>
                      <a:r>
                        <a:rPr lang="fr-FR" sz="2000">
                          <a:effectLst/>
                          <a:latin typeface="Calibri"/>
                          <a:ea typeface="Calibri"/>
                          <a:cs typeface="Times New Roman"/>
                        </a:rPr>
                        <a:t>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53">
                <a:tc>
                  <a:txBody>
                    <a:bodyPr/>
                    <a:lstStyle/>
                    <a:p>
                      <a:pPr>
                        <a:lnSpc>
                          <a:spcPct val="115000"/>
                        </a:lnSpc>
                        <a:spcAft>
                          <a:spcPts val="0"/>
                        </a:spcAft>
                      </a:pPr>
                      <a:r>
                        <a:rPr lang="fr-FR" sz="2000">
                          <a:effectLst/>
                          <a:latin typeface="Calibri"/>
                          <a:ea typeface="Calibri"/>
                          <a:cs typeface="Times New Roman"/>
                        </a:rPr>
                        <a:t>Exprimés*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6870" algn="r">
                        <a:lnSpc>
                          <a:spcPct val="115000"/>
                        </a:lnSpc>
                        <a:spcAft>
                          <a:spcPts val="0"/>
                        </a:spcAft>
                      </a:pPr>
                      <a:r>
                        <a:rPr lang="fr-FR" sz="2000">
                          <a:effectLst/>
                          <a:latin typeface="Calibri"/>
                          <a:ea typeface="Calibri"/>
                          <a:cs typeface="Times New Roman"/>
                        </a:rPr>
                        <a:t>36 058 813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9265" algn="r">
                        <a:lnSpc>
                          <a:spcPct val="115000"/>
                        </a:lnSpc>
                        <a:spcAft>
                          <a:spcPts val="0"/>
                        </a:spcAft>
                      </a:pPr>
                      <a:r>
                        <a:rPr lang="fr-FR" sz="2000" dirty="0">
                          <a:effectLst/>
                          <a:latin typeface="Calibri"/>
                          <a:ea typeface="Calibri"/>
                          <a:cs typeface="Times New Roman"/>
                        </a:rPr>
                        <a:t>75,78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765962" y="5824125"/>
            <a:ext cx="6570073" cy="646331"/>
          </a:xfrm>
          <a:prstGeom prst="rect">
            <a:avLst/>
          </a:prstGeom>
        </p:spPr>
        <p:txBody>
          <a:bodyPr wrap="square">
            <a:spAutoFit/>
          </a:bodyPr>
          <a:lstStyle/>
          <a:p>
            <a:r>
              <a:rPr lang="fr-FR" dirty="0"/>
              <a:t>*Chiffres intégrant le vote des français de l’étranger </a:t>
            </a:r>
          </a:p>
          <a:p>
            <a:r>
              <a:rPr lang="fr-FR" dirty="0"/>
              <a:t>Source : </a:t>
            </a:r>
            <a:r>
              <a:rPr lang="fr-FR" dirty="0">
                <a:hlinkClick r:id="rId8"/>
              </a:rPr>
              <a:t>Ministère de l'intérieur</a:t>
            </a:r>
            <a:endParaRPr lang="fr-FR" dirty="0"/>
          </a:p>
        </p:txBody>
      </p:sp>
      <p:sp>
        <p:nvSpPr>
          <p:cNvPr id="16"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8770430" y="3309341"/>
            <a:ext cx="2759357" cy="2862322"/>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latin typeface="Arial" panose="020B0604020202020204" pitchFamily="34" charset="0"/>
                <a:cs typeface="Arial" panose="020B0604020202020204" pitchFamily="34" charset="0"/>
              </a:rPr>
              <a:t>Les résultats de la participation sont un premier pas pour travailler les taux de participation et les taux d’abstention et pour ouvrir sur les questionnements des deux premiers items. </a:t>
            </a:r>
            <a:endParaRPr lang="fr-FR" dirty="0">
              <a:latin typeface="Arial" panose="020B0604020202020204" pitchFamily="34" charset="0"/>
              <a:cs typeface="Arial" panose="020B0604020202020204" pitchFamily="34" charset="0"/>
            </a:endParaRPr>
          </a:p>
          <a:p>
            <a:endParaRPr lang="fr-FR" dirty="0"/>
          </a:p>
        </p:txBody>
      </p:sp>
      <p:sp>
        <p:nvSpPr>
          <p:cNvPr id="17" name="ZoneTexte 16"/>
          <p:cNvSpPr txBox="1"/>
          <p:nvPr/>
        </p:nvSpPr>
        <p:spPr>
          <a:xfrm>
            <a:off x="11214784" y="5777958"/>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10843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174499" y="278965"/>
            <a:ext cx="9847382" cy="1723549"/>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aux</a:t>
            </a:r>
          </a:p>
          <a:p>
            <a:pPr>
              <a:spcBef>
                <a:spcPts val="600"/>
              </a:spcBef>
            </a:pPr>
            <a:r>
              <a:rPr lang="fr-FR" sz="2400" b="1" dirty="0">
                <a:solidFill>
                  <a:srgbClr val="7030A0"/>
                </a:solidFill>
                <a:latin typeface="Arial" panose="020B0604020202020204" pitchFamily="34" charset="0"/>
                <a:cs typeface="Arial" panose="020B0604020202020204" pitchFamily="34" charset="0"/>
              </a:rPr>
              <a:t>élections.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515938" y="2145687"/>
            <a:ext cx="11676062" cy="1123384"/>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1 : </a:t>
            </a:r>
            <a:r>
              <a:rPr lang="fr-FR" sz="2000" dirty="0" smtClean="0">
                <a:solidFill>
                  <a:srgbClr val="7030A0"/>
                </a:solidFill>
                <a:latin typeface="Arial" panose="020B0604020202020204" pitchFamily="34" charset="0"/>
                <a:cs typeface="Arial" panose="020B0604020202020204" pitchFamily="34" charset="0"/>
              </a:rPr>
              <a:t>être </a:t>
            </a:r>
            <a:r>
              <a:rPr lang="fr-FR" sz="2000" dirty="0">
                <a:solidFill>
                  <a:srgbClr val="7030A0"/>
                </a:solidFill>
                <a:latin typeface="Arial" panose="020B0604020202020204" pitchFamily="34" charset="0"/>
                <a:cs typeface="Arial" panose="020B0604020202020204" pitchFamily="34" charset="0"/>
              </a:rPr>
              <a:t>capable de mobiliser les indicateurs de la participation ou de la non-participation électorale</a:t>
            </a:r>
            <a:r>
              <a:rPr lang="fr-FR" sz="2000" dirty="0" smtClean="0">
                <a:solidFill>
                  <a:srgbClr val="7030A0"/>
                </a:solidFill>
                <a:latin typeface="Arial" panose="020B0604020202020204" pitchFamily="34" charset="0"/>
                <a:cs typeface="Arial" panose="020B0604020202020204" pitchFamily="34" charset="0"/>
              </a:rPr>
              <a:t>.</a:t>
            </a:r>
          </a:p>
          <a:p>
            <a:pPr marL="989013">
              <a:spcBef>
                <a:spcPts val="600"/>
              </a:spcBef>
              <a:buClr>
                <a:srgbClr val="7030A0"/>
              </a:buClr>
            </a:pPr>
            <a:r>
              <a:rPr lang="fr-FR" sz="2200" dirty="0" smtClean="0">
                <a:latin typeface="Arial" panose="020B0604020202020204" pitchFamily="34" charset="0"/>
                <a:cs typeface="Arial" panose="020B0604020202020204" pitchFamily="34" charset="0"/>
              </a:rPr>
              <a:t>Part </a:t>
            </a:r>
            <a:r>
              <a:rPr lang="fr-FR" sz="2200" dirty="0">
                <a:latin typeface="Arial" panose="020B0604020202020204" pitchFamily="34" charset="0"/>
                <a:cs typeface="Arial" panose="020B0604020202020204" pitchFamily="34" charset="0"/>
              </a:rPr>
              <a:t>des inscrits sur les listes électorales selon l’année de naissance</a:t>
            </a:r>
          </a:p>
        </p:txBody>
      </p:sp>
      <p:sp>
        <p:nvSpPr>
          <p:cNvPr id="3" name="Rectangle 2"/>
          <p:cNvSpPr/>
          <p:nvPr/>
        </p:nvSpPr>
        <p:spPr>
          <a:xfrm>
            <a:off x="9369763" y="5116549"/>
            <a:ext cx="2160024" cy="1200329"/>
          </a:xfrm>
          <a:prstGeom prst="rect">
            <a:avLst/>
          </a:prstGeom>
        </p:spPr>
        <p:txBody>
          <a:bodyPr wrap="square">
            <a:spAutoFit/>
          </a:bodyPr>
          <a:lstStyle/>
          <a:p>
            <a:r>
              <a:rPr lang="fr-FR" dirty="0"/>
              <a:t>Source : Insee, </a:t>
            </a:r>
            <a:r>
              <a:rPr lang="fr-FR" dirty="0">
                <a:hlinkClick r:id="rId8"/>
              </a:rPr>
              <a:t>enquête Participation électorale 2012</a:t>
            </a:r>
            <a:endParaRPr lang="fr-FR"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1269" y="3295329"/>
            <a:ext cx="7400910" cy="33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9087298" y="3639221"/>
            <a:ext cx="2759357" cy="1477328"/>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Étude de la non inscription sur les listes électorales : l’effet </a:t>
            </a:r>
            <a:r>
              <a:rPr lang="fr-FR" dirty="0" smtClean="0">
                <a:latin typeface="Arial" panose="020B0604020202020204" pitchFamily="34" charset="0"/>
                <a:cs typeface="Arial" panose="020B0604020202020204" pitchFamily="34" charset="0"/>
              </a:rPr>
              <a:t>d’âge </a:t>
            </a:r>
            <a:r>
              <a:rPr lang="fr-FR" dirty="0">
                <a:latin typeface="Arial" panose="020B0604020202020204" pitchFamily="34" charset="0"/>
                <a:cs typeface="Arial" panose="020B0604020202020204" pitchFamily="34" charset="0"/>
              </a:rPr>
              <a:t>et/ou de génération</a:t>
            </a:r>
          </a:p>
          <a:p>
            <a:endParaRPr lang="fr-FR" dirty="0"/>
          </a:p>
        </p:txBody>
      </p:sp>
      <p:sp>
        <p:nvSpPr>
          <p:cNvPr id="13" name="ZoneTexte 12"/>
          <p:cNvSpPr txBox="1"/>
          <p:nvPr/>
        </p:nvSpPr>
        <p:spPr>
          <a:xfrm>
            <a:off x="11565735" y="4747217"/>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12612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2" grpId="1" animBg="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xmlns=""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xmlns=""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B97DC83-4F03-4C6E-AE4B-5A54A1072524}"/>
              </a:ext>
            </a:extLst>
          </p:cNvPr>
          <p:cNvSpPr/>
          <p:nvPr>
            <p:custDataLst>
              <p:tags r:id="rId3"/>
            </p:custDataLst>
          </p:nvPr>
        </p:nvSpPr>
        <p:spPr>
          <a:xfrm>
            <a:off x="2174499" y="278965"/>
            <a:ext cx="9847382" cy="1723549"/>
          </a:xfrm>
          <a:prstGeom prst="rect">
            <a:avLst/>
          </a:prstGeom>
          <a:noFill/>
        </p:spPr>
        <p:txBody>
          <a:bodyPr wrap="square">
            <a:spAutoFit/>
          </a:bodyPr>
          <a:lstStyle/>
          <a:p>
            <a:pPr algn="ctr">
              <a:spcBef>
                <a:spcPts val="600"/>
              </a:spcBef>
            </a:pPr>
            <a:r>
              <a:rPr lang="fr-FR" sz="2400" b="1" dirty="0" smtClean="0">
                <a:solidFill>
                  <a:srgbClr val="7030A0"/>
                </a:solidFill>
                <a:latin typeface="Arial" panose="020B0604020202020204" pitchFamily="34" charset="0"/>
                <a:cs typeface="Arial" panose="020B0604020202020204" pitchFamily="34" charset="0"/>
              </a:rPr>
              <a:t>TRANSPOSITION DIDACTIQUE</a:t>
            </a:r>
          </a:p>
          <a:p>
            <a:pPr>
              <a:spcBef>
                <a:spcPts val="600"/>
              </a:spcBef>
            </a:pPr>
            <a:r>
              <a:rPr lang="fr-FR" sz="2400" b="1" dirty="0" smtClean="0">
                <a:solidFill>
                  <a:srgbClr val="7030A0"/>
                </a:solidFill>
                <a:latin typeface="Arial" panose="020B0604020202020204" pitchFamily="34" charset="0"/>
                <a:cs typeface="Arial" panose="020B0604020202020204" pitchFamily="34" charset="0"/>
              </a:rPr>
              <a:t>Item 1 </a:t>
            </a:r>
            <a:r>
              <a:rPr lang="fr-FR" sz="2400" b="1" dirty="0">
                <a:solidFill>
                  <a:srgbClr val="7030A0"/>
                </a:solidFill>
                <a:latin typeface="Arial" panose="020B0604020202020204" pitchFamily="34" charset="0"/>
                <a:cs typeface="Arial" panose="020B0604020202020204" pitchFamily="34" charset="0"/>
              </a:rPr>
              <a:t>– Être capable d’interpréter des taux d’inscription sur les </a:t>
            </a:r>
            <a:r>
              <a:rPr lang="fr-FR" sz="2400" b="1" dirty="0" smtClean="0">
                <a:solidFill>
                  <a:srgbClr val="7030A0"/>
                </a:solidFill>
                <a:latin typeface="Arial" panose="020B0604020202020204" pitchFamily="34" charset="0"/>
                <a:cs typeface="Arial" panose="020B0604020202020204" pitchFamily="34" charset="0"/>
              </a:rPr>
              <a:t>listes électorales</a:t>
            </a:r>
            <a:r>
              <a:rPr lang="fr-FR" sz="2400" b="1" dirty="0">
                <a:solidFill>
                  <a:srgbClr val="7030A0"/>
                </a:solidFill>
                <a:latin typeface="Arial" panose="020B0604020202020204" pitchFamily="34" charset="0"/>
                <a:cs typeface="Arial" panose="020B0604020202020204" pitchFamily="34" charset="0"/>
              </a:rPr>
              <a:t>, des taux de participation et d’abstention aux</a:t>
            </a:r>
          </a:p>
          <a:p>
            <a:pPr>
              <a:spcBef>
                <a:spcPts val="600"/>
              </a:spcBef>
            </a:pPr>
            <a:r>
              <a:rPr lang="fr-FR" sz="2400" b="1" dirty="0">
                <a:solidFill>
                  <a:srgbClr val="7030A0"/>
                </a:solidFill>
                <a:latin typeface="Arial" panose="020B0604020202020204" pitchFamily="34" charset="0"/>
                <a:cs typeface="Arial" panose="020B0604020202020204" pitchFamily="34" charset="0"/>
              </a:rPr>
              <a:t>élections.</a:t>
            </a:r>
          </a:p>
        </p:txBody>
      </p:sp>
      <p:cxnSp>
        <p:nvCxnSpPr>
          <p:cNvPr id="7" name="Connecteur droit 6">
            <a:extLst>
              <a:ext uri="{FF2B5EF4-FFF2-40B4-BE49-F238E27FC236}">
                <a16:creationId xmlns:a16="http://schemas.microsoft.com/office/drawing/2014/main" xmlns=""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DBDCA78-E826-4B35-9EAF-8A3B6E829E70}"/>
              </a:ext>
            </a:extLst>
          </p:cNvPr>
          <p:cNvSpPr/>
          <p:nvPr>
            <p:custDataLst>
              <p:tags r:id="rId6"/>
            </p:custDataLst>
          </p:nvPr>
        </p:nvSpPr>
        <p:spPr>
          <a:xfrm>
            <a:off x="515938" y="2145687"/>
            <a:ext cx="11676062" cy="1123384"/>
          </a:xfrm>
          <a:prstGeom prst="rect">
            <a:avLst/>
          </a:prstGeom>
          <a:noFill/>
        </p:spPr>
        <p:txBody>
          <a:bodyPr wrap="square">
            <a:spAutoFit/>
          </a:bodyPr>
          <a:lstStyle/>
          <a:p>
            <a:pPr>
              <a:spcBef>
                <a:spcPts val="600"/>
              </a:spcBef>
              <a:buClr>
                <a:srgbClr val="7030A0"/>
              </a:buClr>
            </a:pPr>
            <a:r>
              <a:rPr lang="fr-FR" sz="2000" dirty="0">
                <a:solidFill>
                  <a:srgbClr val="7030A0"/>
                </a:solidFill>
                <a:latin typeface="Arial" panose="020B0604020202020204" pitchFamily="34" charset="0"/>
                <a:cs typeface="Arial" panose="020B0604020202020204" pitchFamily="34" charset="0"/>
              </a:rPr>
              <a:t>Objectif 1 : </a:t>
            </a:r>
            <a:r>
              <a:rPr lang="fr-FR" sz="2000" dirty="0" smtClean="0">
                <a:solidFill>
                  <a:srgbClr val="7030A0"/>
                </a:solidFill>
                <a:latin typeface="Arial" panose="020B0604020202020204" pitchFamily="34" charset="0"/>
                <a:cs typeface="Arial" panose="020B0604020202020204" pitchFamily="34" charset="0"/>
              </a:rPr>
              <a:t>être </a:t>
            </a:r>
            <a:r>
              <a:rPr lang="fr-FR" sz="2000" dirty="0">
                <a:solidFill>
                  <a:srgbClr val="7030A0"/>
                </a:solidFill>
                <a:latin typeface="Arial" panose="020B0604020202020204" pitchFamily="34" charset="0"/>
                <a:cs typeface="Arial" panose="020B0604020202020204" pitchFamily="34" charset="0"/>
              </a:rPr>
              <a:t>capable de mobiliser les indicateurs de la participation ou de la non-participation électorale</a:t>
            </a:r>
            <a:r>
              <a:rPr lang="fr-FR" sz="2000" dirty="0" smtClean="0">
                <a:solidFill>
                  <a:srgbClr val="7030A0"/>
                </a:solidFill>
                <a:latin typeface="Arial" panose="020B0604020202020204" pitchFamily="34" charset="0"/>
                <a:cs typeface="Arial" panose="020B0604020202020204" pitchFamily="34" charset="0"/>
              </a:rPr>
              <a:t>.</a:t>
            </a:r>
          </a:p>
          <a:p>
            <a:pPr marL="1889125">
              <a:spcBef>
                <a:spcPts val="600"/>
              </a:spcBef>
              <a:buClr>
                <a:srgbClr val="7030A0"/>
              </a:buClr>
            </a:pPr>
            <a:r>
              <a:rPr lang="fr-FR" sz="2200" dirty="0" smtClean="0">
                <a:latin typeface="Arial" panose="020B0604020202020204" pitchFamily="34" charset="0"/>
                <a:cs typeface="Arial" panose="020B0604020202020204" pitchFamily="34" charset="0"/>
              </a:rPr>
              <a:t>Proportion </a:t>
            </a:r>
            <a:r>
              <a:rPr lang="fr-FR" sz="2200" dirty="0">
                <a:latin typeface="Arial" panose="020B0604020202020204" pitchFamily="34" charset="0"/>
                <a:cs typeface="Arial" panose="020B0604020202020204" pitchFamily="34" charset="0"/>
              </a:rPr>
              <a:t>d’inscrits sur les listes électorales</a:t>
            </a:r>
          </a:p>
        </p:txBody>
      </p:sp>
      <p:sp>
        <p:nvSpPr>
          <p:cNvPr id="3" name="Rectangle 2"/>
          <p:cNvSpPr/>
          <p:nvPr/>
        </p:nvSpPr>
        <p:spPr>
          <a:xfrm>
            <a:off x="9416948" y="3269071"/>
            <a:ext cx="2160024" cy="3139321"/>
          </a:xfrm>
          <a:prstGeom prst="rect">
            <a:avLst/>
          </a:prstGeom>
        </p:spPr>
        <p:txBody>
          <a:bodyPr wrap="square">
            <a:spAutoFit/>
          </a:bodyPr>
          <a:lstStyle/>
          <a:p>
            <a:r>
              <a:rPr lang="fr-FR" dirty="0"/>
              <a:t>* </a:t>
            </a:r>
            <a:r>
              <a:rPr lang="fr-FR" dirty="0" smtClean="0"/>
              <a:t>Immigrés </a:t>
            </a:r>
            <a:r>
              <a:rPr lang="fr-FR" dirty="0"/>
              <a:t>: </a:t>
            </a:r>
            <a:r>
              <a:rPr lang="fr-FR" dirty="0" smtClean="0"/>
              <a:t>nés </a:t>
            </a:r>
            <a:r>
              <a:rPr lang="fr-FR" dirty="0"/>
              <a:t>à l’étranger</a:t>
            </a:r>
          </a:p>
          <a:p>
            <a:r>
              <a:rPr lang="fr-FR" dirty="0"/>
              <a:t>Champ : Français nés avant le 21 avril 1994, résident en France </a:t>
            </a:r>
            <a:r>
              <a:rPr lang="fr-FR" dirty="0" smtClean="0"/>
              <a:t>métropolitaine</a:t>
            </a:r>
            <a:endParaRPr lang="fr-FR" dirty="0"/>
          </a:p>
          <a:p>
            <a:r>
              <a:rPr lang="fr-FR" dirty="0"/>
              <a:t>Source : Insee, </a:t>
            </a:r>
            <a:r>
              <a:rPr lang="fr-FR" dirty="0">
                <a:hlinkClick r:id="rId8"/>
              </a:rPr>
              <a:t>enquête Participation électorale 2012</a:t>
            </a:r>
            <a:endParaRPr lang="fr-FR" dirty="0"/>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4499" y="3269071"/>
            <a:ext cx="6711532" cy="339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0">
            <a:extLst>
              <a:ext uri="{FF2B5EF4-FFF2-40B4-BE49-F238E27FC236}">
                <a16:creationId xmlns="" xmlns:a16="http://schemas.microsoft.com/office/drawing/2014/main" xmlns:lc="http://schemas.openxmlformats.org/drawingml/2006/lockedCanvas" id="{3151EF08-0E8F-4168-92D0-374BFD9C2E54}"/>
              </a:ext>
            </a:extLst>
          </p:cNvPr>
          <p:cNvSpPr txBox="1"/>
          <p:nvPr/>
        </p:nvSpPr>
        <p:spPr>
          <a:xfrm>
            <a:off x="143646" y="3221769"/>
            <a:ext cx="2442315" cy="2031325"/>
          </a:xfrm>
          <a:prstGeom prst="rect">
            <a:avLst/>
          </a:prstGeom>
          <a:solidFill>
            <a:srgbClr val="E8D9F3"/>
          </a:solidFill>
          <a:ln>
            <a:solidFill>
              <a:schemeClr val="bg1">
                <a:lumMod val="65000"/>
              </a:schemeClr>
            </a:solidFill>
          </a:ln>
          <a:effectLst>
            <a:outerShdw blurRad="50800" dist="38100" dir="18900000" algn="b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Arial" panose="020B0604020202020204" pitchFamily="34" charset="0"/>
                <a:cs typeface="Arial" panose="020B0604020202020204" pitchFamily="34" charset="0"/>
              </a:rPr>
              <a:t>Étude de la non inscription sur les listes électorales : </a:t>
            </a:r>
            <a:r>
              <a:rPr lang="fr-FR" dirty="0" smtClean="0">
                <a:latin typeface="Arial" panose="020B0604020202020204" pitchFamily="34" charset="0"/>
                <a:cs typeface="Arial" panose="020B0604020202020204" pitchFamily="34" charset="0"/>
              </a:rPr>
              <a:t>les effets de la nationalité et du niveau de diplôme</a:t>
            </a:r>
            <a:endParaRPr lang="fr-FR" dirty="0">
              <a:latin typeface="Arial" panose="020B0604020202020204" pitchFamily="34" charset="0"/>
              <a:cs typeface="Arial" panose="020B0604020202020204" pitchFamily="34" charset="0"/>
            </a:endParaRPr>
          </a:p>
          <a:p>
            <a:endParaRPr lang="fr-FR" dirty="0"/>
          </a:p>
        </p:txBody>
      </p:sp>
      <p:sp>
        <p:nvSpPr>
          <p:cNvPr id="13" name="ZoneTexte 12"/>
          <p:cNvSpPr txBox="1"/>
          <p:nvPr/>
        </p:nvSpPr>
        <p:spPr>
          <a:xfrm>
            <a:off x="2270958" y="4894712"/>
            <a:ext cx="315003" cy="369332"/>
          </a:xfrm>
          <a:prstGeom prst="rect">
            <a:avLst/>
          </a:prstGeom>
          <a:noFill/>
        </p:spPr>
        <p:txBody>
          <a:bodyPr wrap="square" rtlCol="0">
            <a:spAutoFit/>
          </a:bodyPr>
          <a:lstStyle/>
          <a:p>
            <a:r>
              <a:rPr lang="fr-FR" b="1" dirty="0" smtClean="0"/>
              <a:t>X</a:t>
            </a:r>
            <a:endParaRPr lang="fr-FR" b="1" dirty="0"/>
          </a:p>
        </p:txBody>
      </p:sp>
    </p:spTree>
    <p:extLst>
      <p:ext uri="{BB962C8B-B14F-4D97-AF65-F5344CB8AC3E}">
        <p14:creationId xmlns:p14="http://schemas.microsoft.com/office/powerpoint/2010/main" val="12334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2" grpId="1" animBg="1"/>
      <p:bldP spid="13" grpId="0"/>
      <p:bldP spid="13" grpId="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7"/>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6"/>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5361</TotalTime>
  <Words>5815</Words>
  <Application>Microsoft Office PowerPoint</Application>
  <PresentationFormat>Personnalisé</PresentationFormat>
  <Paragraphs>467</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dc:creator>
  <cp:lastModifiedBy>SES</cp:lastModifiedBy>
  <cp:revision>276</cp:revision>
  <dcterms:created xsi:type="dcterms:W3CDTF">2019-02-18T09:44:18Z</dcterms:created>
  <dcterms:modified xsi:type="dcterms:W3CDTF">2019-05-10T13:53:45Z</dcterms:modified>
</cp:coreProperties>
</file>