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08" r:id="rId3"/>
    <p:sldId id="312" r:id="rId4"/>
    <p:sldId id="280" r:id="rId5"/>
    <p:sldId id="281" r:id="rId6"/>
    <p:sldId id="282" r:id="rId7"/>
    <p:sldId id="283" r:id="rId8"/>
    <p:sldId id="284" r:id="rId9"/>
    <p:sldId id="311" r:id="rId10"/>
    <p:sldId id="300"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309" r:id="rId24"/>
    <p:sldId id="297"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61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énédicte Peyras" initials="B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78D6"/>
    <a:srgbClr val="EDE2F6"/>
    <a:srgbClr val="CDACE6"/>
    <a:srgbClr val="E8D9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67" autoAdjust="0"/>
    <p:restoredTop sz="95439" autoAdjust="0"/>
  </p:normalViewPr>
  <p:slideViewPr>
    <p:cSldViewPr showGuides="1">
      <p:cViewPr>
        <p:scale>
          <a:sx n="75" d="100"/>
          <a:sy n="75" d="100"/>
        </p:scale>
        <p:origin x="-594" y="474"/>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A6FAFA82-E7C2-463F-B44D-71E29ABDB172}"/>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B90AD4FD-6C86-4119-A392-329CE97C67BF}"/>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DE514030-65EE-4324-AB7D-8997684DEE5D}"/>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40D9712-D805-4703-9FA7-34F0CF3D6196}"/>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A5C9D8B3-A49B-4D1F-8EEE-9CFC80441C86}"/>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xmlns=""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8182C71A-6C8B-48F1-8AFB-E4050B19D535}"/>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6" name="Espace réservé du pied de page 5">
            <a:extLst>
              <a:ext uri="{FF2B5EF4-FFF2-40B4-BE49-F238E27FC236}">
                <a16:creationId xmlns:a16="http://schemas.microsoft.com/office/drawing/2014/main" xmlns=""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xmlns=""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25B94F81-4920-4156-A45A-5900A5B90259}"/>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8" name="Espace réservé du pied de page 7">
            <a:extLst>
              <a:ext uri="{FF2B5EF4-FFF2-40B4-BE49-F238E27FC236}">
                <a16:creationId xmlns:a16="http://schemas.microsoft.com/office/drawing/2014/main" xmlns=""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xmlns=""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2BC77FC6-EBDF-4569-8207-D25B712F8845}"/>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4" name="Espace réservé du pied de page 3">
            <a:extLst>
              <a:ext uri="{FF2B5EF4-FFF2-40B4-BE49-F238E27FC236}">
                <a16:creationId xmlns:a16="http://schemas.microsoft.com/office/drawing/2014/main" xmlns=""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xmlns=""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794A354D-D75C-42B4-8E1B-60EB0B2FD776}"/>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3" name="Espace réservé du pied de page 2">
            <a:extLst>
              <a:ext uri="{FF2B5EF4-FFF2-40B4-BE49-F238E27FC236}">
                <a16:creationId xmlns:a16="http://schemas.microsoft.com/office/drawing/2014/main" xmlns=""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xmlns=""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79FF2971-DF2B-45B2-81AB-0C178038B5A7}"/>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6" name="Espace réservé du pied de page 5">
            <a:extLst>
              <a:ext uri="{FF2B5EF4-FFF2-40B4-BE49-F238E27FC236}">
                <a16:creationId xmlns:a16="http://schemas.microsoft.com/office/drawing/2014/main" xmlns=""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xmlns=""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xmlns=""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501E682B-476D-4A8C-88DC-FCC8489CEDB4}"/>
              </a:ext>
            </a:extLst>
          </p:cNvPr>
          <p:cNvSpPr>
            <a:spLocks noGrp="1"/>
          </p:cNvSpPr>
          <p:nvPr>
            <p:ph type="dt" sz="half" idx="10"/>
          </p:nvPr>
        </p:nvSpPr>
        <p:spPr/>
        <p:txBody>
          <a:bodyPr/>
          <a:lstStyle/>
          <a:p>
            <a:fld id="{DC394D37-D1E6-490C-9D5F-99CF5CD89B0D}" type="datetimeFigureOut">
              <a:rPr lang="fr-FR" smtClean="0"/>
              <a:t>14/05/2019</a:t>
            </a:fld>
            <a:endParaRPr lang="fr-FR" dirty="0"/>
          </a:p>
        </p:txBody>
      </p:sp>
      <p:sp>
        <p:nvSpPr>
          <p:cNvPr id="6" name="Espace réservé du pied de page 5">
            <a:extLst>
              <a:ext uri="{FF2B5EF4-FFF2-40B4-BE49-F238E27FC236}">
                <a16:creationId xmlns:a16="http://schemas.microsoft.com/office/drawing/2014/main" xmlns=""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xmlns=""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14/05/2019</a:t>
            </a:fld>
            <a:endParaRPr lang="fr-FR" dirty="0"/>
          </a:p>
        </p:txBody>
      </p:sp>
      <p:sp>
        <p:nvSpPr>
          <p:cNvPr id="5" name="Espace réservé du pied de page 4">
            <a:extLst>
              <a:ext uri="{FF2B5EF4-FFF2-40B4-BE49-F238E27FC236}">
                <a16:creationId xmlns:a16="http://schemas.microsoft.com/office/drawing/2014/main" xmlns=""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xmlns=""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60.xml"/><Relationship Id="rId7" Type="http://schemas.openxmlformats.org/officeDocument/2006/relationships/slideLayout" Target="../slideLayouts/slideLayout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s/_rels/slide11.xml.rels><?xml version="1.0" encoding="UTF-8" standalone="yes"?>
<Relationships xmlns="http://schemas.openxmlformats.org/package/2006/relationships"><Relationship Id="rId8" Type="http://schemas.openxmlformats.org/officeDocument/2006/relationships/hyperlink" Target="https://www.francetvinfo.fr/economie/emploi/metiers/agriculture/agriculteurs-ils-diversifient-leurs-activites-pour-s-en-sortir_2347765.html" TargetMode="External"/><Relationship Id="rId3" Type="http://schemas.openxmlformats.org/officeDocument/2006/relationships/tags" Target="../tags/tag66.xml"/><Relationship Id="rId7" Type="http://schemas.openxmlformats.org/officeDocument/2006/relationships/slideLayout" Target="../slideLayouts/slideLayout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s/_rels/slide12.xml.rels><?xml version="1.0" encoding="UTF-8" standalone="yes"?>
<Relationships xmlns="http://schemas.openxmlformats.org/package/2006/relationships"><Relationship Id="rId8" Type="http://schemas.openxmlformats.org/officeDocument/2006/relationships/hyperlink" Target="https://youtu.be/8zirPEFhiJA" TargetMode="External"/><Relationship Id="rId3" Type="http://schemas.openxmlformats.org/officeDocument/2006/relationships/tags" Target="../tags/tag72.xml"/><Relationship Id="rId7" Type="http://schemas.openxmlformats.org/officeDocument/2006/relationships/slideLayout" Target="../slideLayouts/slideLayout1.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s>
</file>

<file path=ppt/slides/_rels/slide13.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slideLayout" Target="../slideLayouts/slideLayout1.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s>
</file>

<file path=ppt/slides/_rels/slide14.xml.rels><?xml version="1.0" encoding="UTF-8" standalone="yes"?>
<Relationships xmlns="http://schemas.openxmlformats.org/package/2006/relationships"><Relationship Id="rId8" Type="http://schemas.openxmlformats.org/officeDocument/2006/relationships/hyperlink" Target="https://www.youtube.com/watch?v=wdnFdhIBiBw" TargetMode="External"/><Relationship Id="rId3" Type="http://schemas.openxmlformats.org/officeDocument/2006/relationships/tags" Target="../tags/tag84.xml"/><Relationship Id="rId7"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s>
</file>

<file path=ppt/slides/_rels/slide15.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slideLayout" Target="../slideLayouts/slideLayout1.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s>
</file>

<file path=ppt/slides/_rels/slide16.xml.rels><?xml version="1.0" encoding="UTF-8" standalone="yes"?>
<Relationships xmlns="http://schemas.openxmlformats.org/package/2006/relationships"><Relationship Id="rId3" Type="http://schemas.openxmlformats.org/officeDocument/2006/relationships/tags" Target="../tags/tag96.xml"/><Relationship Id="rId7" Type="http://schemas.openxmlformats.org/officeDocument/2006/relationships/slideLayout" Target="../slideLayouts/slideLayout1.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s>
</file>

<file path=ppt/slides/_rels/slide17.xml.rels><?xml version="1.0" encoding="UTF-8" standalone="yes"?>
<Relationships xmlns="http://schemas.openxmlformats.org/package/2006/relationships"><Relationship Id="rId8" Type="http://schemas.openxmlformats.org/officeDocument/2006/relationships/hyperlink" Target="http://www.melchior.fr/etude-de-cas/8322" TargetMode="External"/><Relationship Id="rId3" Type="http://schemas.openxmlformats.org/officeDocument/2006/relationships/tags" Target="../tags/tag102.xml"/><Relationship Id="rId7" Type="http://schemas.openxmlformats.org/officeDocument/2006/relationships/slideLayout" Target="../slideLayouts/slideLayout1.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s>
</file>

<file path=ppt/slides/_rels/slide18.xml.rels><?xml version="1.0" encoding="UTF-8" standalone="yes"?>
<Relationships xmlns="http://schemas.openxmlformats.org/package/2006/relationships"><Relationship Id="rId3" Type="http://schemas.openxmlformats.org/officeDocument/2006/relationships/tags" Target="../tags/tag108.xml"/><Relationship Id="rId7" Type="http://schemas.openxmlformats.org/officeDocument/2006/relationships/slideLayout" Target="../slideLayouts/slideLayout1.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s>
</file>

<file path=ppt/slides/_rels/slide19.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slideLayout" Target="../slideLayouts/slideLayout1.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3" Type="http://schemas.openxmlformats.org/officeDocument/2006/relationships/tags" Target="../tags/tag120.xml"/><Relationship Id="rId7" Type="http://schemas.openxmlformats.org/officeDocument/2006/relationships/slideLayout" Target="../slideLayouts/slideLayout1.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s>
</file>

<file path=ppt/slides/_rels/slide21.xml.rels><?xml version="1.0" encoding="UTF-8" standalone="yes"?>
<Relationships xmlns="http://schemas.openxmlformats.org/package/2006/relationships"><Relationship Id="rId8" Type="http://schemas.openxmlformats.org/officeDocument/2006/relationships/hyperlink" Target="http://www.crepp.ulg.ac.be/papers/crepp-wp200201.pdf" TargetMode="External"/><Relationship Id="rId3" Type="http://schemas.openxmlformats.org/officeDocument/2006/relationships/tags" Target="../tags/tag126.xml"/><Relationship Id="rId7" Type="http://schemas.openxmlformats.org/officeDocument/2006/relationships/slideLayout" Target="../slideLayouts/slideLayout1.xml"/><Relationship Id="rId2" Type="http://schemas.openxmlformats.org/officeDocument/2006/relationships/tags" Target="../tags/tag125.xml"/><Relationship Id="rId1" Type="http://schemas.openxmlformats.org/officeDocument/2006/relationships/tags" Target="../tags/tag124.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s>
</file>

<file path=ppt/slides/_rels/slide22.xml.rels><?xml version="1.0" encoding="UTF-8" standalone="yes"?>
<Relationships xmlns="http://schemas.openxmlformats.org/package/2006/relationships"><Relationship Id="rId3" Type="http://schemas.openxmlformats.org/officeDocument/2006/relationships/tags" Target="../tags/tag132.xml"/><Relationship Id="rId7" Type="http://schemas.openxmlformats.org/officeDocument/2006/relationships/slideLayout" Target="../slideLayouts/slideLayout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s>
</file>

<file path=ppt/slides/_rels/slide23.xml.rels><?xml version="1.0" encoding="UTF-8" standalone="yes"?>
<Relationships xmlns="http://schemas.openxmlformats.org/package/2006/relationships"><Relationship Id="rId8" Type="http://schemas.openxmlformats.org/officeDocument/2006/relationships/hyperlink" Target="https://www.inc-conso.fr/content/assurance/sassurer-contre-les-loyers-impayes-la-garantie-des-loyers-impayes-gli" TargetMode="External"/><Relationship Id="rId3" Type="http://schemas.openxmlformats.org/officeDocument/2006/relationships/tags" Target="../tags/tag138.xml"/><Relationship Id="rId7" Type="http://schemas.openxmlformats.org/officeDocument/2006/relationships/slideLayout" Target="../slideLayouts/slideLayout1.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tags" Target="../tags/tag139.xml"/><Relationship Id="rId9" Type="http://schemas.openxmlformats.org/officeDocument/2006/relationships/hyperlink" Target="https://www.vie-publique.fr/actualite/dossier/vieillissement/allocation-autonomie-maintien-domicile-5e-risque-quelle-politique-pour-dependance.html" TargetMode="External"/></Relationships>
</file>

<file path=ppt/slides/_rels/slide24.xml.rels><?xml version="1.0" encoding="UTF-8" standalone="yes"?>
<Relationships xmlns="http://schemas.openxmlformats.org/package/2006/relationships"><Relationship Id="rId3" Type="http://schemas.openxmlformats.org/officeDocument/2006/relationships/tags" Target="../tags/tag144.xml"/><Relationship Id="rId7" Type="http://schemas.openxmlformats.org/officeDocument/2006/relationships/slideLayout" Target="../slideLayouts/slideLayout1.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4" Type="http://schemas.openxmlformats.org/officeDocument/2006/relationships/tags" Target="../tags/tag43.xml"/></Relationships>
</file>

<file path=ppt/slides/_rels/slide8.xml.rels><?xml version="1.0" encoding="UTF-8" standalone="yes"?>
<Relationships xmlns="http://schemas.openxmlformats.org/package/2006/relationships"><Relationship Id="rId8" Type="http://schemas.openxmlformats.org/officeDocument/2006/relationships/hyperlink" Target="https://www.emploi-collectivites.fr/emploi-sapeurs-pompiers/recherche" TargetMode="External"/><Relationship Id="rId3" Type="http://schemas.openxmlformats.org/officeDocument/2006/relationships/tags" Target="../tags/tag49.xml"/><Relationship Id="rId7" Type="http://schemas.openxmlformats.org/officeDocument/2006/relationships/slideLayout" Target="../slideLayouts/slideLayout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hyperlink" Target="https://www.emploi-collectivites.fr/esp_divers/debats/Debats-publics-print.asp?debId=644" TargetMode="External"/></Relationships>
</file>

<file path=ppt/slides/_rels/slide9.xml.rels><?xml version="1.0" encoding="UTF-8" standalone="yes"?>
<Relationships xmlns="http://schemas.openxmlformats.org/package/2006/relationships"><Relationship Id="rId3" Type="http://schemas.openxmlformats.org/officeDocument/2006/relationships/tags" Target="../tags/tag55.xml"/><Relationship Id="rId7" Type="http://schemas.openxmlformats.org/officeDocument/2006/relationships/image" Target="../media/image1.png"/><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Layout" Target="../slideLayouts/slideLayout1.xml"/><Relationship Id="rId5" Type="http://schemas.openxmlformats.org/officeDocument/2006/relationships/tags" Target="../tags/tag57.xml"/><Relationship Id="rId4"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1038367" y="3090758"/>
            <a:ext cx="10866052" cy="1277273"/>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Comment l’assurance et la protection sociale contribuent-elles à la gestion des risques dans les sociétés développées? </a:t>
            </a:r>
            <a:endParaRPr lang="fr-FR" sz="2400" b="1" dirty="0" smtClean="0">
              <a:latin typeface="Arial" panose="020B0604020202020204" pitchFamily="34" charset="0"/>
              <a:cs typeface="Arial" panose="020B0604020202020204" pitchFamily="34" charset="0"/>
            </a:endParaRPr>
          </a:p>
          <a:p>
            <a:pPr>
              <a:spcBef>
                <a:spcPts val="600"/>
              </a:spcBef>
            </a:pPr>
            <a:r>
              <a:rPr lang="fr-FR" sz="2400" b="1" dirty="0" smtClean="0">
                <a:latin typeface="Arial" panose="020B0604020202020204" pitchFamily="34" charset="0"/>
                <a:cs typeface="Arial" panose="020B0604020202020204" pitchFamily="34" charset="0"/>
              </a:rPr>
              <a:t>Une approche économique</a:t>
            </a:r>
            <a:endParaRPr lang="fr-FR" sz="2400" b="1" dirty="0">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A27815DE-5D90-4484-BA3F-B085C9A4945F}"/>
              </a:ext>
            </a:extLst>
          </p:cNvPr>
          <p:cNvSpPr/>
          <p:nvPr>
            <p:custDataLst>
              <p:tags r:id="rId6"/>
            </p:custDataLst>
          </p:nvPr>
        </p:nvSpPr>
        <p:spPr>
          <a:xfrm>
            <a:off x="1325947" y="728970"/>
            <a:ext cx="7101624" cy="830997"/>
          </a:xfrm>
          <a:prstGeom prst="rect">
            <a:avLst/>
          </a:prstGeom>
        </p:spPr>
        <p:txBody>
          <a:bodyPr wrap="none">
            <a:spAutoFit/>
          </a:bodyPr>
          <a:lstStyle/>
          <a:p>
            <a:r>
              <a:rPr lang="fr-FR" sz="4800" b="1" dirty="0">
                <a:solidFill>
                  <a:srgbClr val="7030A0"/>
                </a:solidFill>
                <a:latin typeface="Arial" panose="020B0604020202020204" pitchFamily="34" charset="0"/>
                <a:cs typeface="Arial" panose="020B0604020202020204" pitchFamily="34" charset="0"/>
              </a:rPr>
              <a:t>Réforme du lycée - SES</a:t>
            </a:r>
            <a:endParaRPr lang="fr-FR" sz="4800" dirty="0">
              <a:solidFill>
                <a:srgbClr val="7030A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C5BA7BD5-F4DB-4F7B-8DC8-85EAE4E15A74}"/>
              </a:ext>
            </a:extLst>
          </p:cNvPr>
          <p:cNvSpPr/>
          <p:nvPr>
            <p:custDataLst>
              <p:tags r:id="rId7"/>
            </p:custDataLst>
          </p:nvPr>
        </p:nvSpPr>
        <p:spPr>
          <a:xfrm>
            <a:off x="0" y="2225608"/>
            <a:ext cx="12192000" cy="584775"/>
          </a:xfrm>
          <a:prstGeom prst="rect">
            <a:avLst/>
          </a:prstGeom>
        </p:spPr>
        <p:txBody>
          <a:bodyPr wrap="square">
            <a:spAutoFit/>
          </a:bodyPr>
          <a:lstStyle/>
          <a:p>
            <a:pPr algn="ctr"/>
            <a:r>
              <a:rPr lang="fr-FR" sz="3200" b="1" dirty="0">
                <a:latin typeface="Calibri-Bold"/>
              </a:rPr>
              <a:t>Les nouveaux programmes de Sciences économiques et sociales</a:t>
            </a:r>
            <a:endParaRPr lang="fr-FR" sz="3200" dirty="0"/>
          </a:p>
        </p:txBody>
      </p:sp>
      <p:sp>
        <p:nvSpPr>
          <p:cNvPr id="2" name="Rectangle 1">
            <a:extLst>
              <a:ext uri="{FF2B5EF4-FFF2-40B4-BE49-F238E27FC236}">
                <a16:creationId xmlns:a16="http://schemas.microsoft.com/office/drawing/2014/main" xmlns="" id="{84038ABF-2193-4274-832A-E73B17965216}"/>
              </a:ext>
            </a:extLst>
          </p:cNvPr>
          <p:cNvSpPr/>
          <p:nvPr/>
        </p:nvSpPr>
        <p:spPr>
          <a:xfrm>
            <a:off x="1378754" y="4689014"/>
            <a:ext cx="9757302" cy="800219"/>
          </a:xfrm>
          <a:prstGeom prst="rect">
            <a:avLst/>
          </a:prstGeom>
        </p:spPr>
        <p:txBody>
          <a:bodyPr wrap="square">
            <a:spAutoFit/>
          </a:bodyPr>
          <a:lstStyle/>
          <a:p>
            <a:r>
              <a:rPr lang="fr-FR" sz="2300" b="1" dirty="0">
                <a:solidFill>
                  <a:srgbClr val="FF0000"/>
                </a:solidFill>
                <a:latin typeface="Arial" panose="020B0604020202020204" pitchFamily="34" charset="0"/>
                <a:cs typeface="Arial" panose="020B0604020202020204" pitchFamily="34" charset="0"/>
              </a:rPr>
              <a:t>Nouveau chapitre sur le risque et sa gestion et non un chapitre sur la protection sociale.</a:t>
            </a:r>
          </a:p>
        </p:txBody>
      </p:sp>
    </p:spTree>
    <p:extLst>
      <p:ext uri="{BB962C8B-B14F-4D97-AF65-F5344CB8AC3E}">
        <p14:creationId xmlns:p14="http://schemas.microsoft.com/office/powerpoint/2010/main" val="9725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3FB35231-E0DB-4190-973C-ED3DBA703F83}"/>
              </a:ext>
            </a:extLst>
          </p:cNvPr>
          <p:cNvSpPr/>
          <p:nvPr>
            <p:custDataLst>
              <p:tags r:id="rId5"/>
            </p:custDataLst>
          </p:nvPr>
        </p:nvSpPr>
        <p:spPr>
          <a:xfrm>
            <a:off x="500401" y="1344215"/>
            <a:ext cx="11191197" cy="3544560"/>
          </a:xfrm>
          <a:prstGeom prst="rect">
            <a:avLst/>
          </a:prstGeom>
          <a:noFill/>
        </p:spPr>
        <p:txBody>
          <a:bodyPr wrap="square">
            <a:spAutoFit/>
          </a:bodyPr>
          <a:lstStyle/>
          <a:p>
            <a:pPr marL="12700">
              <a:lnSpc>
                <a:spcPct val="100000"/>
              </a:lnSpc>
              <a:spcBef>
                <a:spcPts val="595"/>
              </a:spcBef>
              <a:buClr>
                <a:srgbClr val="FF0000"/>
              </a:buClr>
              <a:tabLst>
                <a:tab pos="469265" algn="l"/>
                <a:tab pos="469900" algn="l"/>
              </a:tabLst>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spc="-5" dirty="0">
                <a:latin typeface="Arial" panose="020B0604020202020204" pitchFamily="34" charset="0"/>
                <a:cs typeface="Arial" panose="020B0604020202020204" pitchFamily="34" charset="0"/>
              </a:rPr>
              <a:t>Applications multiples</a:t>
            </a:r>
            <a:endParaRPr lang="fr-FR" sz="2400" dirty="0">
              <a:latin typeface="Arial" panose="020B0604020202020204" pitchFamily="34" charset="0"/>
              <a:cs typeface="Arial" panose="020B0604020202020204" pitchFamily="34" charset="0"/>
            </a:endParaRPr>
          </a:p>
          <a:p>
            <a:pPr marL="447675" marR="5080" lvl="1" indent="-212725" algn="just">
              <a:lnSpc>
                <a:spcPct val="100499"/>
              </a:lnSpc>
              <a:spcBef>
                <a:spcPts val="459"/>
              </a:spcBef>
              <a:buClr>
                <a:srgbClr val="7030A0"/>
              </a:buClr>
              <a:buFont typeface="Arial" panose="020B0604020202020204" pitchFamily="34" charset="0"/>
              <a:buChar char="•"/>
            </a:pPr>
            <a:r>
              <a:rPr lang="fr-FR" sz="2400" i="1" spc="-5" dirty="0">
                <a:latin typeface="Arial" panose="020B0604020202020204" pitchFamily="34" charset="0"/>
                <a:cs typeface="Arial" panose="020B0604020202020204" pitchFamily="34" charset="0"/>
              </a:rPr>
              <a:t>Sur </a:t>
            </a:r>
            <a:r>
              <a:rPr lang="fr-FR" sz="2400" i="1" dirty="0">
                <a:latin typeface="Arial" panose="020B0604020202020204" pitchFamily="34" charset="0"/>
                <a:cs typeface="Arial" panose="020B0604020202020204" pitchFamily="34" charset="0"/>
              </a:rPr>
              <a:t>le marché du </a:t>
            </a:r>
            <a:r>
              <a:rPr lang="fr-FR" sz="2400" i="1" spc="-5" dirty="0">
                <a:latin typeface="Arial" panose="020B0604020202020204" pitchFamily="34" charset="0"/>
                <a:cs typeface="Arial" panose="020B0604020202020204" pitchFamily="34" charset="0"/>
              </a:rPr>
              <a:t>travail </a:t>
            </a:r>
            <a:r>
              <a:rPr lang="fr-FR" sz="2400" dirty="0">
                <a:latin typeface="Arial" panose="020B0604020202020204" pitchFamily="34" charset="0"/>
                <a:cs typeface="Arial" panose="020B0604020202020204" pitchFamily="34" charset="0"/>
              </a:rPr>
              <a:t>: Quelle </a:t>
            </a:r>
            <a:r>
              <a:rPr lang="fr-FR" sz="2400" spc="-5" dirty="0">
                <a:latin typeface="Arial" panose="020B0604020202020204" pitchFamily="34" charset="0"/>
                <a:cs typeface="Arial" panose="020B0604020202020204" pitchFamily="34" charset="0"/>
              </a:rPr>
              <a:t>prime salariale payer </a:t>
            </a:r>
            <a:r>
              <a:rPr lang="fr-FR" sz="2400" dirty="0">
                <a:latin typeface="Arial" panose="020B0604020202020204" pitchFamily="34" charset="0"/>
                <a:cs typeface="Arial" panose="020B0604020202020204" pitchFamily="34" charset="0"/>
              </a:rPr>
              <a:t>à un </a:t>
            </a:r>
            <a:r>
              <a:rPr lang="fr-FR" sz="2400" spc="-5" dirty="0">
                <a:latin typeface="Arial" panose="020B0604020202020204" pitchFamily="34" charset="0"/>
                <a:cs typeface="Arial" panose="020B0604020202020204" pitchFamily="34" charset="0"/>
              </a:rPr>
              <a:t>militaire pour </a:t>
            </a:r>
            <a:r>
              <a:rPr lang="fr-FR" sz="2400" dirty="0">
                <a:latin typeface="Arial" panose="020B0604020202020204" pitchFamily="34" charset="0"/>
                <a:cs typeface="Arial" panose="020B0604020202020204" pitchFamily="34" charset="0"/>
              </a:rPr>
              <a:t>qu’il </a:t>
            </a:r>
            <a:r>
              <a:rPr lang="fr-FR" sz="2400" spc="-5" dirty="0">
                <a:latin typeface="Arial" panose="020B0604020202020204" pitchFamily="34" charset="0"/>
                <a:cs typeface="Arial" panose="020B0604020202020204" pitchFamily="34" charset="0"/>
              </a:rPr>
              <a:t>accepte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partir </a:t>
            </a:r>
            <a:r>
              <a:rPr lang="fr-FR" sz="2400" dirty="0">
                <a:latin typeface="Arial" panose="020B0604020202020204" pitchFamily="34" charset="0"/>
                <a:cs typeface="Arial" panose="020B0604020202020204" pitchFamily="34" charset="0"/>
              </a:rPr>
              <a:t>sur un </a:t>
            </a:r>
            <a:r>
              <a:rPr lang="fr-FR" sz="2400" spc="-5" dirty="0">
                <a:latin typeface="Arial" panose="020B0604020202020204" pitchFamily="34" charset="0"/>
                <a:cs typeface="Arial" panose="020B0604020202020204" pitchFamily="34" charset="0"/>
              </a:rPr>
              <a:t>théâtre d’opérations </a:t>
            </a:r>
            <a:r>
              <a:rPr lang="fr-FR" sz="2400" dirty="0">
                <a:latin typeface="Arial" panose="020B0604020202020204" pitchFamily="34" charset="0"/>
                <a:cs typeface="Arial" panose="020B0604020202020204" pitchFamily="34" charset="0"/>
              </a:rPr>
              <a:t>? Quel </a:t>
            </a:r>
            <a:r>
              <a:rPr lang="fr-FR" sz="2400" spc="-5" dirty="0">
                <a:latin typeface="Arial" panose="020B0604020202020204" pitchFamily="34" charset="0"/>
                <a:cs typeface="Arial" panose="020B0604020202020204" pitchFamily="34" charset="0"/>
              </a:rPr>
              <a:t>sacrifice </a:t>
            </a:r>
            <a:r>
              <a:rPr lang="fr-FR" sz="2400" dirty="0">
                <a:latin typeface="Arial" panose="020B0604020202020204" pitchFamily="34" charset="0"/>
                <a:cs typeface="Arial" panose="020B0604020202020204" pitchFamily="34" charset="0"/>
              </a:rPr>
              <a:t>en </a:t>
            </a:r>
            <a:r>
              <a:rPr lang="fr-FR" sz="2400" spc="-5" dirty="0">
                <a:latin typeface="Arial" panose="020B0604020202020204" pitchFamily="34" charset="0"/>
                <a:cs typeface="Arial" panose="020B0604020202020204" pitchFamily="34" charset="0"/>
              </a:rPr>
              <a:t>termes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salaire </a:t>
            </a:r>
            <a:r>
              <a:rPr lang="fr-FR" sz="2400" dirty="0">
                <a:latin typeface="Arial" panose="020B0604020202020204" pitchFamily="34" charset="0"/>
                <a:cs typeface="Arial" panose="020B0604020202020204" pitchFamily="34" charset="0"/>
              </a:rPr>
              <a:t>un ingénieur </a:t>
            </a:r>
            <a:r>
              <a:rPr lang="fr-FR" sz="2400" spc="-5" dirty="0">
                <a:latin typeface="Arial" panose="020B0604020202020204" pitchFamily="34" charset="0"/>
                <a:cs typeface="Arial" panose="020B0604020202020204" pitchFamily="34" charset="0"/>
              </a:rPr>
              <a:t>informaticien </a:t>
            </a:r>
            <a:r>
              <a:rPr lang="fr-FR" sz="2400" dirty="0">
                <a:latin typeface="Arial" panose="020B0604020202020204" pitchFamily="34" charset="0"/>
                <a:cs typeface="Arial" panose="020B0604020202020204" pitchFamily="34" charset="0"/>
              </a:rPr>
              <a:t>est-il </a:t>
            </a:r>
            <a:r>
              <a:rPr lang="fr-FR" sz="2400" spc="-5" dirty="0">
                <a:latin typeface="Arial" panose="020B0604020202020204" pitchFamily="34" charset="0"/>
                <a:cs typeface="Arial" panose="020B0604020202020204" pitchFamily="34" charset="0"/>
              </a:rPr>
              <a:t>prêt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consentir pour travailler </a:t>
            </a:r>
            <a:r>
              <a:rPr lang="fr-FR" sz="2400" dirty="0">
                <a:latin typeface="Arial" panose="020B0604020202020204" pitchFamily="34" charset="0"/>
                <a:cs typeface="Arial" panose="020B0604020202020204" pitchFamily="34" charset="0"/>
              </a:rPr>
              <a:t>dans le public plutôt que dans le </a:t>
            </a:r>
            <a:r>
              <a:rPr lang="fr-FR" sz="2400" spc="-5" dirty="0">
                <a:latin typeface="Arial" panose="020B0604020202020204" pitchFamily="34" charset="0"/>
                <a:cs typeface="Arial" panose="020B0604020202020204" pitchFamily="34" charset="0"/>
              </a:rPr>
              <a:t>privé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Etc. =&gt;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 doit faire l’objet </a:t>
            </a:r>
            <a:r>
              <a:rPr lang="fr-FR" sz="2400" dirty="0">
                <a:latin typeface="Arial" panose="020B0604020202020204" pitchFamily="34" charset="0"/>
                <a:cs typeface="Arial" panose="020B0604020202020204" pitchFamily="34" charset="0"/>
              </a:rPr>
              <a:t>d’une </a:t>
            </a:r>
            <a:r>
              <a:rPr lang="fr-FR" sz="2400" spc="-5" dirty="0">
                <a:latin typeface="Arial" panose="020B0604020202020204" pitchFamily="34" charset="0"/>
                <a:cs typeface="Arial" panose="020B0604020202020204" pitchFamily="34" charset="0"/>
              </a:rPr>
              <a:t>compensation salariale.</a:t>
            </a:r>
            <a:endParaRPr lang="fr-FR" sz="2400" dirty="0">
              <a:latin typeface="Arial" panose="020B0604020202020204" pitchFamily="34" charset="0"/>
              <a:cs typeface="Arial" panose="020B0604020202020204" pitchFamily="34" charset="0"/>
            </a:endParaRPr>
          </a:p>
          <a:p>
            <a:pPr marL="447675" marR="5080" lvl="1" indent="-212725" algn="just">
              <a:lnSpc>
                <a:spcPct val="99800"/>
              </a:lnSpc>
              <a:spcBef>
                <a:spcPts val="490"/>
              </a:spcBef>
              <a:buClr>
                <a:srgbClr val="7030A0"/>
              </a:buClr>
              <a:buFont typeface="Arial" panose="020B0604020202020204" pitchFamily="34" charset="0"/>
              <a:buChar char="•"/>
            </a:pPr>
            <a:r>
              <a:rPr lang="fr-FR" sz="2400" i="1" spc="-5" dirty="0">
                <a:latin typeface="Arial" panose="020B0604020202020204" pitchFamily="34" charset="0"/>
                <a:cs typeface="Arial" panose="020B0604020202020204" pitchFamily="34" charset="0"/>
              </a:rPr>
              <a:t>Sur les marchés financiers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l’espérance </a:t>
            </a:r>
            <a:r>
              <a:rPr lang="fr-FR" sz="2400" dirty="0">
                <a:latin typeface="Arial" panose="020B0604020202020204" pitchFamily="34" charset="0"/>
                <a:cs typeface="Arial" panose="020B0604020202020204" pitchFamily="34" charset="0"/>
              </a:rPr>
              <a:t>de gain financier est </a:t>
            </a:r>
            <a:r>
              <a:rPr lang="fr-FR" sz="2400" spc="-5" dirty="0">
                <a:latin typeface="Arial" panose="020B0604020202020204" pitchFamily="34" charset="0"/>
                <a:cs typeface="Arial" panose="020B0604020202020204" pitchFamily="34" charset="0"/>
              </a:rPr>
              <a:t>beaucoup </a:t>
            </a:r>
            <a:r>
              <a:rPr lang="fr-FR" sz="2400" dirty="0">
                <a:latin typeface="Arial" panose="020B0604020202020204" pitchFamily="34" charset="0"/>
                <a:cs typeface="Arial" panose="020B0604020202020204" pitchFamily="34" charset="0"/>
              </a:rPr>
              <a:t>plus </a:t>
            </a:r>
            <a:r>
              <a:rPr lang="fr-FR" sz="2400" spc="-5" dirty="0">
                <a:latin typeface="Arial" panose="020B0604020202020204" pitchFamily="34" charset="0"/>
                <a:cs typeface="Arial" panose="020B0604020202020204" pitchFamily="34" charset="0"/>
              </a:rPr>
              <a:t>forte pour </a:t>
            </a:r>
            <a:r>
              <a:rPr lang="fr-FR" sz="2400" dirty="0">
                <a:latin typeface="Arial" panose="020B0604020202020204" pitchFamily="34" charset="0"/>
                <a:cs typeface="Arial" panose="020B0604020202020204" pitchFamily="34" charset="0"/>
              </a:rPr>
              <a:t>les </a:t>
            </a:r>
            <a:r>
              <a:rPr lang="fr-FR" sz="2400" spc="-5" dirty="0">
                <a:latin typeface="Arial" panose="020B0604020202020204" pitchFamily="34" charset="0"/>
                <a:cs typeface="Arial" panose="020B0604020202020204" pitchFamily="34" charset="0"/>
              </a:rPr>
              <a:t>placements risqués </a:t>
            </a:r>
            <a:r>
              <a:rPr lang="fr-FR" sz="2400" dirty="0">
                <a:latin typeface="Arial" panose="020B0604020202020204" pitchFamily="34" charset="0"/>
                <a:cs typeface="Arial" panose="020B0604020202020204" pitchFamily="34" charset="0"/>
              </a:rPr>
              <a:t>(ex. </a:t>
            </a:r>
            <a:r>
              <a:rPr lang="fr-FR" sz="2400" spc="-5" dirty="0">
                <a:latin typeface="Arial" panose="020B0604020202020204" pitchFamily="34" charset="0"/>
                <a:cs typeface="Arial" panose="020B0604020202020204" pitchFamily="34" charset="0"/>
              </a:rPr>
              <a:t>actions) </a:t>
            </a:r>
            <a:r>
              <a:rPr lang="fr-FR" sz="2400" dirty="0">
                <a:latin typeface="Arial" panose="020B0604020202020204" pitchFamily="34" charset="0"/>
                <a:cs typeface="Arial" panose="020B0604020202020204" pitchFamily="34" charset="0"/>
              </a:rPr>
              <a:t>que </a:t>
            </a:r>
            <a:r>
              <a:rPr lang="fr-FR" sz="2400" spc="-5" dirty="0">
                <a:latin typeface="Arial" panose="020B0604020202020204" pitchFamily="34" charset="0"/>
                <a:cs typeface="Arial" panose="020B0604020202020204" pitchFamily="34" charset="0"/>
              </a:rPr>
              <a:t>pour </a:t>
            </a:r>
            <a:r>
              <a:rPr lang="fr-FR" sz="2400" dirty="0">
                <a:latin typeface="Arial" panose="020B0604020202020204" pitchFamily="34" charset="0"/>
                <a:cs typeface="Arial" panose="020B0604020202020204" pitchFamily="34" charset="0"/>
              </a:rPr>
              <a:t>les </a:t>
            </a:r>
            <a:r>
              <a:rPr lang="fr-FR" sz="2400" spc="-5" dirty="0">
                <a:latin typeface="Arial" panose="020B0604020202020204" pitchFamily="34" charset="0"/>
                <a:cs typeface="Arial" panose="020B0604020202020204" pitchFamily="34" charset="0"/>
              </a:rPr>
              <a:t>placements non risqués </a:t>
            </a:r>
            <a:r>
              <a:rPr lang="fr-FR" sz="2400" dirty="0">
                <a:latin typeface="Arial" panose="020B0604020202020204" pitchFamily="34" charset="0"/>
                <a:cs typeface="Arial" panose="020B0604020202020204" pitchFamily="34" charset="0"/>
              </a:rPr>
              <a:t>(ex. </a:t>
            </a:r>
            <a:r>
              <a:rPr lang="fr-FR" sz="2400" spc="-5" dirty="0">
                <a:latin typeface="Arial" panose="020B0604020202020204" pitchFamily="34" charset="0"/>
                <a:cs typeface="Arial" panose="020B0604020202020204" pitchFamily="34" charset="0"/>
              </a:rPr>
              <a:t>compte</a:t>
            </a:r>
            <a:r>
              <a:rPr lang="fr-FR" sz="2400" spc="3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d’épargne).</a:t>
            </a:r>
            <a:endParaRPr lang="fr-FR" sz="2400"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xmlns="" id="{78E1F362-D3EE-49F7-A003-82AAA0046855}"/>
              </a:ext>
            </a:extLst>
          </p:cNvPr>
          <p:cNvPicPr>
            <a:picLocks noChangeAspect="1"/>
          </p:cNvPicPr>
          <p:nvPr/>
        </p:nvPicPr>
        <p:blipFill rotWithShape="1">
          <a:blip r:embed="rId8">
            <a:extLst>
              <a:ext uri="{28A0092B-C50C-407E-A947-70E740481C1C}">
                <a14:useLocalDpi xmlns:a14="http://schemas.microsoft.com/office/drawing/2010/main" val="0"/>
              </a:ext>
            </a:extLst>
          </a:blip>
          <a:srcRect l="2741" t="10797" r="6854" b="13843"/>
          <a:stretch/>
        </p:blipFill>
        <p:spPr>
          <a:xfrm>
            <a:off x="1343062" y="1024378"/>
            <a:ext cx="9682443" cy="5703598"/>
          </a:xfrm>
          <a:prstGeom prst="rect">
            <a:avLst/>
          </a:prstGeom>
        </p:spPr>
      </p:pic>
      <p:sp>
        <p:nvSpPr>
          <p:cNvPr id="10" name="Rectangle 9">
            <a:extLst>
              <a:ext uri="{FF2B5EF4-FFF2-40B4-BE49-F238E27FC236}">
                <a16:creationId xmlns:a16="http://schemas.microsoft.com/office/drawing/2014/main" xmlns="" id="{0328AD02-A9D2-48B3-892B-8C5C5D4B3FCC}"/>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xmlns="" id="{F7FB390D-515E-4AB8-B161-16345503290F}"/>
              </a:ext>
            </a:extLst>
          </p:cNvPr>
          <p:cNvSpPr/>
          <p:nvPr/>
        </p:nvSpPr>
        <p:spPr>
          <a:xfrm>
            <a:off x="2292325" y="62669"/>
            <a:ext cx="8419920" cy="948143"/>
          </a:xfrm>
          <a:prstGeom prst="rect">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u="sng" dirty="0" smtClean="0"/>
              <a:t>Exemple d’activité </a:t>
            </a:r>
            <a:r>
              <a:rPr lang="fr-FR" sz="2200" b="1" u="sng" dirty="0"/>
              <a:t>de transition </a:t>
            </a:r>
          </a:p>
          <a:p>
            <a:pPr algn="ctr"/>
            <a:r>
              <a:rPr lang="fr-FR" sz="2200" dirty="0"/>
              <a:t>Des caractéristiques différentes donc des profils différents donc des stratégies de placement différentes. </a:t>
            </a:r>
          </a:p>
        </p:txBody>
      </p:sp>
    </p:spTree>
    <p:extLst>
      <p:ext uri="{BB962C8B-B14F-4D97-AF65-F5344CB8AC3E}">
        <p14:creationId xmlns:p14="http://schemas.microsoft.com/office/powerpoint/2010/main" val="280819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495960" y="216752"/>
            <a:ext cx="7640586" cy="1077218"/>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Item 4 :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86591" y="1327696"/>
            <a:ext cx="11739476" cy="5432256"/>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gestion individuelle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Éviter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Auto-assurance =&gt; l’épargne de précaution (ne fonctionne que pour les risques</a:t>
            </a:r>
          </a:p>
          <a:p>
            <a:pPr>
              <a:spcBef>
                <a:spcPts val="600"/>
              </a:spcBef>
              <a:buClr>
                <a:srgbClr val="7030A0"/>
              </a:buClr>
            </a:pPr>
            <a:r>
              <a:rPr lang="fr-FR" sz="2400" dirty="0">
                <a:latin typeface="Arial" panose="020B0604020202020204" pitchFamily="34" charset="0"/>
                <a:cs typeface="Arial" panose="020B0604020202020204" pitchFamily="34" charset="0"/>
              </a:rPr>
              <a:t>    de faible impact pécuniaire).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La diversification (« ne pas mettre tous ses œufs dans le même panier »)</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 patrimoine =&gt; diversifier son portefeuille d’actifs.</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 revenu d’activité : par exemple travailler à mi-temps dans le public et à mi-temps à son compte ; cette diversification fréquente dans  les couples (ex. femmes fonctionnaires et mari agriculteur…) =&gt; dans le cas des couples au-delà de la diversification suppose aussi la mutualisation (cf. plus bas).</a:t>
            </a:r>
          </a:p>
          <a:p>
            <a:pPr marL="720725" indent="-174625">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Pour le risque d’entreprendre =&gt; diversifier ses produits (cf. polyculture plutôt que monoculture dans villages traditionnels).</a:t>
            </a:r>
            <a:endParaRPr lang="fr-FR" sz="2400" b="1" dirty="0">
              <a:latin typeface="Arial" panose="020B0604020202020204" pitchFamily="34" charset="0"/>
              <a:cs typeface="Arial" panose="020B0604020202020204" pitchFamily="34" charset="0"/>
            </a:endParaRPr>
          </a:p>
        </p:txBody>
      </p:sp>
      <p:sp>
        <p:nvSpPr>
          <p:cNvPr id="4" name="Légende : flèche courbée 3">
            <a:extLst>
              <a:ext uri="{FF2B5EF4-FFF2-40B4-BE49-F238E27FC236}">
                <a16:creationId xmlns:a16="http://schemas.microsoft.com/office/drawing/2014/main" xmlns="" id="{3B7B38BF-C5E6-4AF3-BE01-7300B0C13C48}"/>
              </a:ext>
            </a:extLst>
          </p:cNvPr>
          <p:cNvSpPr/>
          <p:nvPr/>
        </p:nvSpPr>
        <p:spPr>
          <a:xfrm>
            <a:off x="4835986" y="1088974"/>
            <a:ext cx="3870043" cy="1440016"/>
          </a:xfrm>
          <a:prstGeom prst="borderCallout2">
            <a:avLst>
              <a:gd name="adj1" fmla="val 18750"/>
              <a:gd name="adj2" fmla="val -8333"/>
              <a:gd name="adj3" fmla="val 18750"/>
              <a:gd name="adj4" fmla="val -16667"/>
              <a:gd name="adj5" fmla="val 157506"/>
              <a:gd name="adj6" fmla="val -57723"/>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hlinkClick r:id="rId8">
                  <a:extLst>
                    <a:ext uri="{A12FA001-AC4F-418D-AE19-62706E023703}">
                      <ahyp:hlinkClr xmlns:ahyp="http://schemas.microsoft.com/office/drawing/2018/hyperlinkcolor" xmlns="" val="tx"/>
                    </a:ext>
                  </a:extLst>
                </a:hlinkClick>
              </a:rPr>
              <a:t>https://www.francetvinfo.fr/economie/emploi/metiers/agriculture/agriculteurs-ils-diversifient-leurs-activites-pour-s-en-sortir_2347765.html</a:t>
            </a:r>
            <a:endParaRPr lang="fr-FR" dirty="0">
              <a:solidFill>
                <a:schemeClr val="bg1"/>
              </a:solidFill>
            </a:endParaRPr>
          </a:p>
          <a:p>
            <a:pPr algn="ctr"/>
            <a:endParaRPr lang="fr-FR" dirty="0"/>
          </a:p>
        </p:txBody>
      </p:sp>
    </p:spTree>
    <p:extLst>
      <p:ext uri="{BB962C8B-B14F-4D97-AF65-F5344CB8AC3E}">
        <p14:creationId xmlns:p14="http://schemas.microsoft.com/office/powerpoint/2010/main" val="296915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518411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Le transfert du risque à autrui (moyennant paiement)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Exemple d’une transaction à terme</a:t>
            </a:r>
          </a:p>
          <a:p>
            <a:pPr marL="720725" marR="5080" lvl="2" indent="-185738" defTabSz="895350">
              <a:lnSpc>
                <a:spcPct val="101200"/>
              </a:lnSpc>
              <a:spcBef>
                <a:spcPts val="44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Un </a:t>
            </a:r>
            <a:r>
              <a:rPr lang="fr-FR" sz="2400" spc="-5" dirty="0">
                <a:latin typeface="Arial" panose="020B0604020202020204" pitchFamily="34" charset="0"/>
                <a:cs typeface="Arial" panose="020B0604020202020204" pitchFamily="34" charset="0"/>
              </a:rPr>
              <a:t>agriculteur </a:t>
            </a:r>
            <a:r>
              <a:rPr lang="fr-FR" sz="2400" dirty="0">
                <a:latin typeface="Arial" panose="020B0604020202020204" pitchFamily="34" charset="0"/>
                <a:cs typeface="Arial" panose="020B0604020202020204" pitchFamily="34" charset="0"/>
              </a:rPr>
              <a:t>en </a:t>
            </a:r>
            <a:r>
              <a:rPr lang="fr-FR" sz="2400" spc="-5" dirty="0">
                <a:latin typeface="Arial" panose="020B0604020202020204" pitchFamily="34" charset="0"/>
                <a:cs typeface="Arial" panose="020B0604020202020204" pitchFamily="34" charset="0"/>
              </a:rPr>
              <a:t>février 2019 </a:t>
            </a:r>
            <a:r>
              <a:rPr lang="fr-FR" sz="2400" dirty="0">
                <a:latin typeface="Arial" panose="020B0604020202020204" pitchFamily="34" charset="0"/>
                <a:cs typeface="Arial" panose="020B0604020202020204" pitchFamily="34" charset="0"/>
              </a:rPr>
              <a:t>vend </a:t>
            </a:r>
            <a:r>
              <a:rPr lang="fr-FR" sz="2400" spc="-5" dirty="0">
                <a:latin typeface="Arial" panose="020B0604020202020204" pitchFamily="34" charset="0"/>
                <a:cs typeface="Arial" panose="020B0604020202020204" pitchFamily="34" charset="0"/>
              </a:rPr>
              <a:t>son </a:t>
            </a:r>
            <a:r>
              <a:rPr lang="fr-FR" sz="2400" dirty="0">
                <a:latin typeface="Arial" panose="020B0604020202020204" pitchFamily="34" charset="0"/>
                <a:cs typeface="Arial" panose="020B0604020202020204" pitchFamily="34" charset="0"/>
              </a:rPr>
              <a:t>blé à </a:t>
            </a:r>
            <a:r>
              <a:rPr lang="fr-FR" sz="2400" spc="-5" dirty="0">
                <a:latin typeface="Arial" panose="020B0604020202020204" pitchFamily="34" charset="0"/>
                <a:cs typeface="Arial" panose="020B0604020202020204" pitchFamily="34" charset="0"/>
              </a:rPr>
              <a:t>terme </a:t>
            </a:r>
            <a:r>
              <a:rPr lang="fr-FR" sz="2400" dirty="0">
                <a:latin typeface="Arial" panose="020B0604020202020204" pitchFamily="34" charset="0"/>
                <a:cs typeface="Arial" panose="020B0604020202020204" pitchFamily="34" charset="0"/>
              </a:rPr>
              <a:t>à 4 </a:t>
            </a:r>
            <a:r>
              <a:rPr lang="fr-FR" sz="2400" spc="-5" dirty="0">
                <a:latin typeface="Arial" panose="020B0604020202020204" pitchFamily="34" charset="0"/>
                <a:cs typeface="Arial" panose="020B0604020202020204" pitchFamily="34" charset="0"/>
              </a:rPr>
              <a:t>mois </a:t>
            </a:r>
            <a:r>
              <a:rPr lang="fr-FR" sz="2400" dirty="0">
                <a:latin typeface="Arial" panose="020B0604020202020204" pitchFamily="34" charset="0"/>
                <a:cs typeface="Arial" panose="020B0604020202020204" pitchFamily="34" charset="0"/>
              </a:rPr>
              <a:t>(juin) à </a:t>
            </a:r>
            <a:r>
              <a:rPr lang="fr-FR" sz="2400" spc="-5" dirty="0">
                <a:latin typeface="Arial" panose="020B0604020202020204" pitchFamily="34" charset="0"/>
                <a:cs typeface="Arial" panose="020B0604020202020204" pitchFamily="34" charset="0"/>
              </a:rPr>
              <a:t>200 </a:t>
            </a:r>
            <a:r>
              <a:rPr lang="fr-FR" sz="2400" dirty="0">
                <a:latin typeface="Arial" panose="020B0604020202020204" pitchFamily="34" charset="0"/>
                <a:cs typeface="Arial" panose="020B0604020202020204" pitchFamily="34" charset="0"/>
              </a:rPr>
              <a:t>€ la tonne à un</a:t>
            </a:r>
            <a:r>
              <a:rPr lang="fr-FR" sz="2400" spc="-5" dirty="0">
                <a:latin typeface="Arial" panose="020B0604020202020204" pitchFamily="34" charset="0"/>
                <a:cs typeface="Arial" panose="020B0604020202020204" pitchFamily="34" charset="0"/>
              </a:rPr>
              <a:t> courtier,</a:t>
            </a:r>
            <a:endParaRPr lang="fr-FR" sz="2400" dirty="0">
              <a:latin typeface="Arial" panose="020B0604020202020204" pitchFamily="34" charset="0"/>
              <a:cs typeface="Arial" panose="020B0604020202020204" pitchFamily="34" charset="0"/>
            </a:endParaRPr>
          </a:p>
          <a:p>
            <a:pPr marL="720725" marR="5080" lvl="2" indent="-185738">
              <a:lnSpc>
                <a:spcPct val="101200"/>
              </a:lnSpc>
              <a:spcBef>
                <a:spcPts val="459"/>
              </a:spcBef>
              <a:buClr>
                <a:srgbClr val="7030A0"/>
              </a:buClr>
              <a:buFont typeface="Arial" panose="020B0604020202020204" pitchFamily="34" charset="0"/>
              <a:buChar char="•"/>
              <a:tabLst>
                <a:tab pos="1081088" algn="l"/>
              </a:tabLst>
            </a:pPr>
            <a:r>
              <a:rPr lang="fr-FR" sz="2400" dirty="0">
                <a:latin typeface="Arial" panose="020B0604020202020204" pitchFamily="34" charset="0"/>
                <a:cs typeface="Arial" panose="020B0604020202020204" pitchFamily="34" charset="0"/>
              </a:rPr>
              <a:t>En juin, le </a:t>
            </a:r>
            <a:r>
              <a:rPr lang="fr-FR" sz="2400" spc="-5" dirty="0">
                <a:latin typeface="Arial" panose="020B0604020202020204" pitchFamily="34" charset="0"/>
                <a:cs typeface="Arial" panose="020B0604020202020204" pitchFamily="34" charset="0"/>
              </a:rPr>
              <a:t>courtier achète </a:t>
            </a:r>
            <a:r>
              <a:rPr lang="fr-FR" sz="2400" dirty="0">
                <a:latin typeface="Arial" panose="020B0604020202020204" pitchFamily="34" charset="0"/>
                <a:cs typeface="Arial" panose="020B0604020202020204" pitchFamily="34" charset="0"/>
              </a:rPr>
              <a:t>le blé à </a:t>
            </a:r>
            <a:r>
              <a:rPr lang="fr-FR" sz="2400" spc="-5" dirty="0">
                <a:latin typeface="Arial" panose="020B0604020202020204" pitchFamily="34" charset="0"/>
                <a:cs typeface="Arial" panose="020B0604020202020204" pitchFamily="34" charset="0"/>
              </a:rPr>
              <a:t>200€ </a:t>
            </a:r>
            <a:r>
              <a:rPr lang="fr-FR" sz="2400" dirty="0">
                <a:latin typeface="Arial" panose="020B0604020202020204" pitchFamily="34" charset="0"/>
                <a:cs typeface="Arial" panose="020B0604020202020204" pitchFamily="34" charset="0"/>
              </a:rPr>
              <a:t>la tonne à </a:t>
            </a:r>
            <a:r>
              <a:rPr lang="fr-FR" sz="2400" spc="-5" dirty="0">
                <a:latin typeface="Arial" panose="020B0604020202020204" pitchFamily="34" charset="0"/>
                <a:cs typeface="Arial" panose="020B0604020202020204" pitchFamily="34" charset="0"/>
              </a:rPr>
              <a:t>l’agriculteur, </a:t>
            </a:r>
            <a:r>
              <a:rPr lang="fr-FR" sz="2400" dirty="0">
                <a:latin typeface="Arial" panose="020B0604020202020204" pitchFamily="34" charset="0"/>
                <a:cs typeface="Arial" panose="020B0604020202020204" pitchFamily="34" charset="0"/>
              </a:rPr>
              <a:t>et le</a:t>
            </a:r>
            <a:r>
              <a:rPr lang="fr-FR" sz="2400" spc="9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revend</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sur</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marché</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si</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prix</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du</a:t>
            </a:r>
            <a:r>
              <a:rPr lang="fr-FR" sz="2400" spc="9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blé</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en</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juin</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&gt;</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200€,</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il</a:t>
            </a:r>
            <a:r>
              <a:rPr lang="fr-FR" sz="2400" spc="1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gagne,</a:t>
            </a:r>
            <a:r>
              <a:rPr lang="fr-FR" sz="2400" spc="1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si </a:t>
            </a:r>
            <a:r>
              <a:rPr lang="fr-FR" sz="2400" spc="-5" dirty="0">
                <a:latin typeface="Arial" panose="020B0604020202020204" pitchFamily="34" charset="0"/>
                <a:cs typeface="Arial" panose="020B0604020202020204" pitchFamily="34" charset="0"/>
              </a:rPr>
              <a:t>&lt; 200€, </a:t>
            </a:r>
            <a:r>
              <a:rPr lang="fr-FR" sz="2400" dirty="0">
                <a:latin typeface="Arial" panose="020B0604020202020204" pitchFamily="34" charset="0"/>
                <a:cs typeface="Arial" panose="020B0604020202020204" pitchFamily="34" charset="0"/>
              </a:rPr>
              <a:t>il </a:t>
            </a:r>
            <a:r>
              <a:rPr lang="fr-FR" sz="2400" spc="-5" dirty="0">
                <a:latin typeface="Arial" panose="020B0604020202020204" pitchFamily="34" charset="0"/>
                <a:cs typeface="Arial" panose="020B0604020202020204" pitchFamily="34" charset="0"/>
              </a:rPr>
              <a:t>perd</a:t>
            </a:r>
          </a:p>
          <a:p>
            <a:pPr marL="534987" marR="5080" lvl="2">
              <a:lnSpc>
                <a:spcPct val="101200"/>
              </a:lnSpc>
              <a:spcBef>
                <a:spcPts val="459"/>
              </a:spcBef>
              <a:buClr>
                <a:srgbClr val="7030A0"/>
              </a:buClr>
              <a:tabLst>
                <a:tab pos="1081088" algn="l"/>
              </a:tabLst>
            </a:pPr>
            <a:r>
              <a:rPr lang="fr-FR" sz="2400" spc="-5" dirty="0">
                <a:latin typeface="Arial" panose="020B0604020202020204" pitchFamily="34" charset="0"/>
                <a:cs typeface="Arial" panose="020B0604020202020204" pitchFamily="34" charset="0"/>
              </a:rPr>
              <a:t>  </a:t>
            </a:r>
            <a:r>
              <a:rPr lang="fr-FR" sz="2400" b="1" spc="-5" dirty="0">
                <a:solidFill>
                  <a:srgbClr val="7030A0"/>
                </a:solidFill>
                <a:latin typeface="Arial" panose="020B0604020202020204" pitchFamily="34" charset="0"/>
                <a:cs typeface="Arial" panose="020B0604020202020204" pitchFamily="34" charset="0"/>
              </a:rPr>
              <a:t>=&gt;</a:t>
            </a:r>
            <a:r>
              <a:rPr lang="fr-FR" sz="2400" spc="-5" dirty="0">
                <a:latin typeface="Arial" panose="020B0604020202020204" pitchFamily="34" charset="0"/>
                <a:cs typeface="Arial" panose="020B0604020202020204" pitchFamily="34" charset="0"/>
              </a:rPr>
              <a:t> le courtier </a:t>
            </a:r>
            <a:r>
              <a:rPr lang="fr-FR" sz="2400" dirty="0">
                <a:latin typeface="Arial" panose="020B0604020202020204" pitchFamily="34" charset="0"/>
                <a:cs typeface="Arial" panose="020B0604020202020204" pitchFamily="34" charset="0"/>
              </a:rPr>
              <a:t>est un </a:t>
            </a:r>
            <a:r>
              <a:rPr lang="fr-FR" sz="2400" spc="-5" dirty="0">
                <a:latin typeface="Arial" panose="020B0604020202020204" pitchFamily="34" charset="0"/>
                <a:cs typeface="Arial" panose="020B0604020202020204" pitchFamily="34" charset="0"/>
              </a:rPr>
              <a:t>spéculateur qui accepte le risque moyennant un prix.</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Exemple du risque d’entreprise</a:t>
            </a:r>
          </a:p>
          <a:p>
            <a:pPr>
              <a:spcBef>
                <a:spcPts val="600"/>
              </a:spcBef>
              <a:buClr>
                <a:srgbClr val="7030A0"/>
              </a:buClr>
            </a:pPr>
            <a:r>
              <a:rPr lang="fr-FR" sz="2400" dirty="0">
                <a:latin typeface="Arial" panose="020B0604020202020204" pitchFamily="34" charset="0"/>
                <a:cs typeface="Arial" panose="020B0604020202020204" pitchFamily="34" charset="0"/>
              </a:rPr>
              <a:t>       Le statut des sociétés qui limite la « responsabilité » =&gt; l’entrepreneur transfère</a:t>
            </a:r>
          </a:p>
          <a:p>
            <a:pPr>
              <a:spcBef>
                <a:spcPts val="600"/>
              </a:spcBef>
              <a:buClr>
                <a:srgbClr val="7030A0"/>
              </a:buClr>
            </a:pPr>
            <a:r>
              <a:rPr lang="fr-FR" sz="2400" dirty="0">
                <a:latin typeface="Arial" panose="020B0604020202020204" pitchFamily="34" charset="0"/>
                <a:cs typeface="Arial" panose="020B0604020202020204" pitchFamily="34" charset="0"/>
              </a:rPr>
              <a:t>        le risque sur les « partenaires » ou « actionnaires ».</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rPr>
              <a:t>         =&gt;</a:t>
            </a:r>
            <a:r>
              <a:rPr lang="fr-FR" sz="2400" dirty="0">
                <a:latin typeface="Arial" panose="020B0604020202020204" pitchFamily="34" charset="0"/>
                <a:cs typeface="Arial" panose="020B0604020202020204" pitchFamily="34" charset="0"/>
              </a:rPr>
              <a:t> En plus d’un transfert (partiel), il s’agit aussi d’un partage du risque</a:t>
            </a:r>
          </a:p>
          <a:p>
            <a:pPr marL="803275">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rPr>
              <a:t>D’où le rôle fondamental des marchés financiers : réallouer les  </a:t>
            </a:r>
            <a:r>
              <a:rPr lang="fr-FR" sz="2400" b="1" dirty="0" smtClean="0">
                <a:solidFill>
                  <a:srgbClr val="7030A0"/>
                </a:solidFill>
                <a:latin typeface="Arial" panose="020B0604020202020204" pitchFamily="34" charset="0"/>
                <a:cs typeface="Arial" panose="020B0604020202020204" pitchFamily="34" charset="0"/>
              </a:rPr>
              <a:t>risques.</a:t>
            </a:r>
            <a:endParaRPr lang="fr-FR" sz="2400" b="1" dirty="0">
              <a:solidFill>
                <a:srgbClr val="7030A0"/>
              </a:solidFill>
              <a:latin typeface="Arial" panose="020B0604020202020204" pitchFamily="34" charset="0"/>
              <a:cs typeface="Arial" panose="020B0604020202020204" pitchFamily="34" charset="0"/>
            </a:endParaRPr>
          </a:p>
        </p:txBody>
      </p:sp>
      <p:sp>
        <p:nvSpPr>
          <p:cNvPr id="3" name="Légende : flèche courbée 2">
            <a:extLst>
              <a:ext uri="{FF2B5EF4-FFF2-40B4-BE49-F238E27FC236}">
                <a16:creationId xmlns:a16="http://schemas.microsoft.com/office/drawing/2014/main" xmlns="" id="{61350C0C-F915-4BE4-8530-7EAE8BF1124F}"/>
              </a:ext>
            </a:extLst>
          </p:cNvPr>
          <p:cNvSpPr/>
          <p:nvPr/>
        </p:nvSpPr>
        <p:spPr>
          <a:xfrm>
            <a:off x="8192595" y="2516402"/>
            <a:ext cx="2456599" cy="1267609"/>
          </a:xfrm>
          <a:prstGeom prst="borderCallout2">
            <a:avLst>
              <a:gd name="adj1" fmla="val 18750"/>
              <a:gd name="adj2" fmla="val -8333"/>
              <a:gd name="adj3" fmla="val 18750"/>
              <a:gd name="adj4" fmla="val -16667"/>
              <a:gd name="adj5" fmla="val 281187"/>
              <a:gd name="adj6" fmla="val -71864"/>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hlinkClick r:id="rId8">
                  <a:extLst>
                    <a:ext uri="{A12FA001-AC4F-418D-AE19-62706E023703}">
                      <ahyp:hlinkClr xmlns:ahyp="http://schemas.microsoft.com/office/drawing/2018/hyperlinkcolor" xmlns="" val="tx"/>
                    </a:ext>
                  </a:extLst>
                </a:hlinkClick>
              </a:rPr>
              <a:t>Produits dérivés</a:t>
            </a:r>
          </a:p>
          <a:p>
            <a:pPr algn="ctr"/>
            <a:r>
              <a:rPr lang="fr-FR" dirty="0">
                <a:hlinkClick r:id="rId8">
                  <a:extLst>
                    <a:ext uri="{A12FA001-AC4F-418D-AE19-62706E023703}">
                      <ahyp:hlinkClr xmlns:ahyp="http://schemas.microsoft.com/office/drawing/2018/hyperlinkcolor" xmlns="" val="tx"/>
                    </a:ext>
                  </a:extLst>
                </a:hlinkClick>
              </a:rPr>
              <a:t>https://youtu.be/8zirPEFhiJA</a:t>
            </a:r>
            <a:endParaRPr lang="fr-FR" dirty="0"/>
          </a:p>
        </p:txBody>
      </p:sp>
      <p:sp>
        <p:nvSpPr>
          <p:cNvPr id="10" name="Rectangle 9">
            <a:extLst>
              <a:ext uri="{FF2B5EF4-FFF2-40B4-BE49-F238E27FC236}">
                <a16:creationId xmlns:a16="http://schemas.microsoft.com/office/drawing/2014/main" xmlns="" id="{04A6AECB-2593-45F7-B1C8-A6FD30192B2D}"/>
              </a:ext>
            </a:extLst>
          </p:cNvPr>
          <p:cNvSpPr/>
          <p:nvPr>
            <p:custDataLst>
              <p:tags r:id="rId6"/>
            </p:custDataLst>
          </p:nvPr>
        </p:nvSpPr>
        <p:spPr>
          <a:xfrm>
            <a:off x="2495960" y="216752"/>
            <a:ext cx="7640586" cy="1077218"/>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Item 4 :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55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440889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mutualisation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spc="-5" dirty="0">
                <a:latin typeface="Arial" panose="020B0604020202020204" pitchFamily="34" charset="0"/>
                <a:cs typeface="Arial" panose="020B0604020202020204" pitchFamily="34" charset="0"/>
              </a:rPr>
              <a:t>Le rôle fondamental de la famille</a:t>
            </a:r>
          </a:p>
          <a:p>
            <a:pPr marL="720725" marR="5080" lvl="2" indent="-185738" defTabSz="895350">
              <a:lnSpc>
                <a:spcPct val="101200"/>
              </a:lnSpc>
              <a:spcBef>
                <a:spcPts val="44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Entraide mutuelle, notamment dans le domaine des « risques sociaux » (au départ risques qui peuvent affecter les revenus d’activité : accident (du travail), chômage, maladie, vieillesse…. ; substituabilité / complémentarité avec les</a:t>
            </a:r>
          </a:p>
          <a:p>
            <a:pPr marL="714375" marR="5080" lvl="2" defTabSz="895350">
              <a:lnSpc>
                <a:spcPct val="101200"/>
              </a:lnSpc>
              <a:spcBef>
                <a:spcPts val="440"/>
              </a:spcBef>
              <a:buClr>
                <a:srgbClr val="7030A0"/>
              </a:buClr>
            </a:pPr>
            <a:r>
              <a:rPr lang="fr-FR" sz="2400" dirty="0">
                <a:latin typeface="Arial" panose="020B0604020202020204" pitchFamily="34" charset="0"/>
                <a:cs typeface="Arial" panose="020B0604020202020204" pitchFamily="34" charset="0"/>
              </a:rPr>
              <a:t>« États-Providence » ;</a:t>
            </a:r>
          </a:p>
          <a:p>
            <a:pPr marL="720725" marR="5080" lvl="2" indent="-185738">
              <a:lnSpc>
                <a:spcPct val="101200"/>
              </a:lnSpc>
              <a:spcBef>
                <a:spcPts val="459"/>
              </a:spcBef>
              <a:buClr>
                <a:srgbClr val="7030A0"/>
              </a:buClr>
              <a:buFont typeface="Arial" panose="020B0604020202020204" pitchFamily="34" charset="0"/>
              <a:buChar char="•"/>
              <a:tabLst>
                <a:tab pos="1081088" algn="l"/>
              </a:tabLst>
            </a:pPr>
            <a:r>
              <a:rPr lang="fr-FR" sz="2400" dirty="0">
                <a:latin typeface="Arial" panose="020B0604020202020204" pitchFamily="34" charset="0"/>
                <a:cs typeface="Arial" panose="020B0604020202020204" pitchFamily="34" charset="0"/>
              </a:rPr>
              <a:t>La gestion de ces risques affecte la constitution de la famille (comportements démographiques, et notamment la natalité : avoir beaucoup d’enfants quand la mortalité infantile est élevée pour mieux faire face au risque).</a:t>
            </a:r>
            <a:r>
              <a:rPr lang="fr-FR" sz="2400" b="1"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Ainsi plus, plus la taille de la famille est grande plus le risque est réparti. La taille et la densité de la parentèle peuvent jouer aussi, mais pas de logique d’assurance.</a:t>
            </a:r>
          </a:p>
        </p:txBody>
      </p:sp>
      <p:sp>
        <p:nvSpPr>
          <p:cNvPr id="10" name="Rectangle 9">
            <a:extLst>
              <a:ext uri="{FF2B5EF4-FFF2-40B4-BE49-F238E27FC236}">
                <a16:creationId xmlns:a16="http://schemas.microsoft.com/office/drawing/2014/main" xmlns="" id="{6F875986-C94F-4805-B0C2-82192F1CFCF6}"/>
              </a:ext>
            </a:extLst>
          </p:cNvPr>
          <p:cNvSpPr/>
          <p:nvPr>
            <p:custDataLst>
              <p:tags r:id="rId6"/>
            </p:custDataLst>
          </p:nvPr>
        </p:nvSpPr>
        <p:spPr>
          <a:xfrm>
            <a:off x="2495960" y="216752"/>
            <a:ext cx="7640586" cy="1077218"/>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Item 4 :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sp>
        <p:nvSpPr>
          <p:cNvPr id="2" name="Légende : flèche courbée 1">
            <a:extLst>
              <a:ext uri="{FF2B5EF4-FFF2-40B4-BE49-F238E27FC236}">
                <a16:creationId xmlns:a16="http://schemas.microsoft.com/office/drawing/2014/main" xmlns="" id="{1A871C6F-41C1-4CA8-851A-B73BB3BED3B3}"/>
              </a:ext>
            </a:extLst>
          </p:cNvPr>
          <p:cNvSpPr/>
          <p:nvPr/>
        </p:nvSpPr>
        <p:spPr>
          <a:xfrm>
            <a:off x="7626017" y="998973"/>
            <a:ext cx="3690041" cy="1170013"/>
          </a:xfrm>
          <a:prstGeom prst="borderCallout2">
            <a:avLst>
              <a:gd name="adj1" fmla="val 18750"/>
              <a:gd name="adj2" fmla="val -8333"/>
              <a:gd name="adj3" fmla="val 18750"/>
              <a:gd name="adj4" fmla="val -16667"/>
              <a:gd name="adj5" fmla="val 220817"/>
              <a:gd name="adj6" fmla="val -95358"/>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Dépendance</a:t>
            </a:r>
          </a:p>
        </p:txBody>
      </p:sp>
    </p:spTree>
    <p:extLst>
      <p:ext uri="{BB962C8B-B14F-4D97-AF65-F5344CB8AC3E}">
        <p14:creationId xmlns:p14="http://schemas.microsoft.com/office/powerpoint/2010/main" val="348920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101165" y="592976"/>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2. Trois modes de gestion des risques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86590" y="1327696"/>
            <a:ext cx="11739477" cy="4832092"/>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mutualisation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Les assurances</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Paiement d’une prime contre remboursement (au moins partiel) du dommage si survenu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La loi des grands nombres permet de mesurer des probabilités (par exemple déterminer une probabilité d’accident de la route) ; par rapport à la famille, l’assurance peut calculer des probabilités et plus il y a d’agents à assurer mieux on peut déterminer les probabilités objectives de survenue d’un risque.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Risques plus ou moins assurables en raison des risques « corrélés » (par exemple en cas d’épidémie, les risques de maladie et de mortalité augmentent, il devient plus difficile d’assurer les risques (ou les compagnies d’assurance se réassurent)) + problèmes informationnels (asymétrie de l’information).</a:t>
            </a:r>
          </a:p>
        </p:txBody>
      </p:sp>
      <p:sp>
        <p:nvSpPr>
          <p:cNvPr id="2" name="Légende : encadrée 1">
            <a:extLst>
              <a:ext uri="{FF2B5EF4-FFF2-40B4-BE49-F238E27FC236}">
                <a16:creationId xmlns:a16="http://schemas.microsoft.com/office/drawing/2014/main" xmlns="" id="{109F2875-9E46-48CA-8757-6044196666AF}"/>
              </a:ext>
            </a:extLst>
          </p:cNvPr>
          <p:cNvSpPr/>
          <p:nvPr/>
        </p:nvSpPr>
        <p:spPr>
          <a:xfrm>
            <a:off x="6989403" y="1327696"/>
            <a:ext cx="4146653" cy="1800020"/>
          </a:xfrm>
          <a:prstGeom prst="borderCallout1">
            <a:avLst>
              <a:gd name="adj1" fmla="val 18750"/>
              <a:gd name="adj2" fmla="val -8333"/>
              <a:gd name="adj3" fmla="val 17140"/>
              <a:gd name="adj4" fmla="val -83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hlinkClick r:id="rId8">
                  <a:extLst>
                    <a:ext uri="{A12FA001-AC4F-418D-AE19-62706E023703}">
                      <ahyp:hlinkClr xmlns:ahyp="http://schemas.microsoft.com/office/drawing/2018/hyperlinkcolor" xmlns="" val="tx"/>
                    </a:ext>
                  </a:extLst>
                </a:hlinkClick>
              </a:rPr>
              <a:t>https://www.youtube.com/watch?v=wdnFdhIBiBw</a:t>
            </a:r>
            <a:endParaRPr lang="fr-FR" dirty="0">
              <a:solidFill>
                <a:schemeClr val="bg1"/>
              </a:solidFill>
            </a:endParaRPr>
          </a:p>
          <a:p>
            <a:pPr algn="ctr"/>
            <a:endParaRPr lang="fr-FR" dirty="0">
              <a:solidFill>
                <a:schemeClr val="bg1">
                  <a:lumMod val="95000"/>
                </a:schemeClr>
              </a:solidFill>
            </a:endParaRPr>
          </a:p>
        </p:txBody>
      </p:sp>
    </p:spTree>
    <p:extLst>
      <p:ext uri="{BB962C8B-B14F-4D97-AF65-F5344CB8AC3E}">
        <p14:creationId xmlns:p14="http://schemas.microsoft.com/office/powerpoint/2010/main" val="145984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86590" y="1327696"/>
            <a:ext cx="11739477" cy="313932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L’information, problème crucial</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Premier cas l’assureur n’est « pas assez informé » =&gt; asymétrie d’information,</a:t>
            </a:r>
          </a:p>
          <a:p>
            <a:pPr>
              <a:spcBef>
                <a:spcPts val="600"/>
              </a:spcBef>
              <a:buClr>
                <a:srgbClr val="7030A0"/>
              </a:buClr>
            </a:pPr>
            <a:r>
              <a:rPr lang="fr-FR" sz="2400" dirty="0">
                <a:latin typeface="Arial" panose="020B0604020202020204" pitchFamily="34" charset="0"/>
                <a:cs typeface="Arial" panose="020B0604020202020204" pitchFamily="34" charset="0"/>
              </a:rPr>
              <a:t>    à son détriment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sur le comportement de l’individu =&gt; l’aléa moral</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sur le niveau de risque de l’individu =&gt; l’anti-sélection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 </a:t>
            </a:r>
            <a:r>
              <a:rPr lang="fr-FR" sz="2400" spc="-5" dirty="0">
                <a:latin typeface="Arial" panose="020B0604020202020204" pitchFamily="34" charset="0"/>
                <a:cs typeface="Arial" panose="020B0604020202020204" pitchFamily="34" charset="0"/>
              </a:rPr>
              <a:t>Deuxième </a:t>
            </a:r>
            <a:r>
              <a:rPr lang="fr-FR" sz="2400" dirty="0">
                <a:latin typeface="Arial" panose="020B0604020202020204" pitchFamily="34" charset="0"/>
                <a:cs typeface="Arial" panose="020B0604020202020204" pitchFamily="34" charset="0"/>
              </a:rPr>
              <a:t>cas </a:t>
            </a:r>
            <a:r>
              <a:rPr lang="fr-FR" sz="2400" spc="-5" dirty="0">
                <a:latin typeface="Arial" panose="020B0604020202020204" pitchFamily="34" charset="0"/>
                <a:cs typeface="Arial" panose="020B0604020202020204" pitchFamily="34" charset="0"/>
              </a:rPr>
              <a:t>l’assureur </a:t>
            </a:r>
            <a:r>
              <a:rPr lang="fr-FR" sz="2400" dirty="0">
                <a:latin typeface="Arial" panose="020B0604020202020204" pitchFamily="34" charset="0"/>
                <a:cs typeface="Arial" panose="020B0604020202020204" pitchFamily="34" charset="0"/>
              </a:rPr>
              <a:t>est	« </a:t>
            </a:r>
            <a:r>
              <a:rPr lang="fr-FR" sz="2400" spc="-5" dirty="0">
                <a:latin typeface="Arial" panose="020B0604020202020204" pitchFamily="34" charset="0"/>
                <a:cs typeface="Arial" panose="020B0604020202020204" pitchFamily="34" charset="0"/>
              </a:rPr>
              <a:t>trop informé </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=&gt; </a:t>
            </a:r>
            <a:r>
              <a:rPr lang="fr-FR" sz="2400" b="1" spc="-5" dirty="0">
                <a:latin typeface="Arial" panose="020B0604020202020204" pitchFamily="34" charset="0"/>
                <a:cs typeface="Arial" panose="020B0604020202020204" pitchFamily="34" charset="0"/>
              </a:rPr>
              <a:t>sélection </a:t>
            </a:r>
            <a:r>
              <a:rPr lang="fr-FR" sz="2400" spc="-5" dirty="0">
                <a:latin typeface="Arial" panose="020B0604020202020204" pitchFamily="34" charset="0"/>
                <a:cs typeface="Arial" panose="020B0604020202020204" pitchFamily="34" charset="0"/>
              </a:rPr>
              <a:t>(écrémage)</a:t>
            </a:r>
            <a:endParaRPr lang="fr-FR" sz="2400" dirty="0">
              <a:latin typeface="Arial" panose="020B0604020202020204" pitchFamily="34" charset="0"/>
              <a:cs typeface="Arial" panose="020B0604020202020204" pitchFamily="34" charset="0"/>
            </a:endParaRPr>
          </a:p>
          <a:p>
            <a:pPr>
              <a:spcBef>
                <a:spcPts val="600"/>
              </a:spcBef>
              <a:buClr>
                <a:srgbClr val="7030A0"/>
              </a:buClr>
            </a:pPr>
            <a:endParaRPr lang="fr-FR" sz="24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136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2169825"/>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L’aléa moral</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Aléa moral : quand l’assuré par son comportement accroît le risque du fait même</a:t>
            </a:r>
          </a:p>
          <a:p>
            <a:pPr>
              <a:spcBef>
                <a:spcPts val="600"/>
              </a:spcBef>
              <a:buClr>
                <a:srgbClr val="7030A0"/>
              </a:buClr>
            </a:pPr>
            <a:r>
              <a:rPr lang="fr-FR" sz="2400" dirty="0">
                <a:latin typeface="Arial" panose="020B0604020202020204" pitchFamily="34" charset="0"/>
                <a:cs typeface="Arial" panose="020B0604020202020204" pitchFamily="34" charset="0"/>
              </a:rPr>
              <a:t>   qu’il est assuré (plus les individus sont couverts, moins ils sont incités à éviter le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risque) =&gt; problème pour l’assureur ; </a:t>
            </a:r>
          </a:p>
          <a:p>
            <a:pPr>
              <a:spcBef>
                <a:spcPts val="600"/>
              </a:spcBef>
              <a:buClr>
                <a:srgbClr val="7030A0"/>
              </a:buClr>
            </a:pPr>
            <a:r>
              <a:rPr lang="fr-FR" sz="2400" dirty="0">
                <a:latin typeface="Arial" panose="020B0604020202020204" pitchFamily="34" charset="0"/>
                <a:cs typeface="Arial" panose="020B0604020202020204" pitchFamily="34" charset="0"/>
              </a:rPr>
              <a:t>    Solution : laisser à la charge de l’assuré une partie du dommage.</a:t>
            </a:r>
          </a:p>
        </p:txBody>
      </p:sp>
      <p:sp>
        <p:nvSpPr>
          <p:cNvPr id="9" name="Rectangle 8">
            <a:extLst>
              <a:ext uri="{FF2B5EF4-FFF2-40B4-BE49-F238E27FC236}">
                <a16:creationId xmlns:a16="http://schemas.microsoft.com/office/drawing/2014/main" xmlns="" id="{31D2D996-D0E1-4DDA-A872-DDFDB11DF7D5}"/>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085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4693593"/>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Illustration : l’assurance chômage</a:t>
            </a:r>
          </a:p>
          <a:p>
            <a:pPr marL="35718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1er risque : la perte d’emploi</a:t>
            </a:r>
          </a:p>
          <a:p>
            <a:pPr marL="179388">
              <a:spcBef>
                <a:spcPts val="600"/>
              </a:spcBef>
              <a:buClr>
                <a:srgbClr val="7030A0"/>
              </a:buClr>
            </a:pPr>
            <a:r>
              <a:rPr lang="fr-FR" sz="2400" dirty="0">
                <a:latin typeface="Arial" panose="020B0604020202020204" pitchFamily="34" charset="0"/>
                <a:cs typeface="Arial" panose="020B0604020202020204" pitchFamily="34" charset="0"/>
              </a:rPr>
              <a:t> - aléa moral aussi bien du côté de l’employeur que du salarié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Par exemple, si l’employeur sait que le chômeur sera indemnisé alors il n’hésite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pas à licencier (c’était même le but de l’indemnisation du chômage à sa création</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=&gt; fluidifier le marché du travail) ; mais collusion possible.</a:t>
            </a:r>
          </a:p>
          <a:p>
            <a:pPr marL="536575">
              <a:spcBef>
                <a:spcPts val="600"/>
              </a:spcBef>
              <a:buClr>
                <a:srgbClr val="7030A0"/>
              </a:buClr>
            </a:pPr>
            <a:r>
              <a:rPr lang="fr-FR" sz="2400" dirty="0">
                <a:latin typeface="Arial" panose="020B0604020202020204" pitchFamily="34" charset="0"/>
                <a:cs typeface="Arial" panose="020B0604020202020204" pitchFamily="34" charset="0"/>
              </a:rPr>
              <a:t>- solutions :</a:t>
            </a:r>
          </a:p>
          <a:p>
            <a:pPr marL="536575">
              <a:spcBef>
                <a:spcPts val="600"/>
              </a:spcBef>
              <a:buClr>
                <a:srgbClr val="7030A0"/>
              </a:buClr>
            </a:pPr>
            <a:r>
              <a:rPr lang="fr-FR" sz="2400" dirty="0">
                <a:latin typeface="Arial" panose="020B0604020202020204" pitchFamily="34" charset="0"/>
                <a:cs typeface="Arial" panose="020B0604020202020204" pitchFamily="34" charset="0"/>
              </a:rPr>
              <a:t>1) côté  employeur : « </a:t>
            </a:r>
            <a:r>
              <a:rPr lang="fr-FR" sz="2400" i="1" dirty="0">
                <a:latin typeface="Arial" panose="020B0604020202020204" pitchFamily="34" charset="0"/>
                <a:cs typeface="Arial" panose="020B0604020202020204" pitchFamily="34" charset="0"/>
              </a:rPr>
              <a:t>l’</a:t>
            </a:r>
            <a:r>
              <a:rPr lang="fr-FR" sz="2400" i="1" dirty="0" err="1">
                <a:latin typeface="Arial" panose="020B0604020202020204" pitchFamily="34" charset="0"/>
                <a:cs typeface="Arial" panose="020B0604020202020204" pitchFamily="34" charset="0"/>
              </a:rPr>
              <a:t>experience</a:t>
            </a:r>
            <a:r>
              <a:rPr lang="fr-FR" sz="2400" i="1" dirty="0">
                <a:latin typeface="Arial" panose="020B0604020202020204" pitchFamily="34" charset="0"/>
                <a:cs typeface="Arial" panose="020B0604020202020204" pitchFamily="34" charset="0"/>
              </a:rPr>
              <a:t> rating </a:t>
            </a:r>
            <a:r>
              <a:rPr lang="fr-FR" sz="2400" dirty="0">
                <a:latin typeface="Arial" panose="020B0604020202020204" pitchFamily="34" charset="0"/>
                <a:cs typeface="Arial" panose="020B0604020202020204" pitchFamily="34" charset="0"/>
              </a:rPr>
              <a:t>» (modulation des cotisations en</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fonction du nombre de licenciements (cf. les États-Unis : si trop de licenciements par rapport à la moyenne =&gt; hausse du taux de cotisation) ;</a:t>
            </a:r>
          </a:p>
          <a:p>
            <a:pPr marL="536575">
              <a:spcBef>
                <a:spcPts val="600"/>
              </a:spcBef>
              <a:buClr>
                <a:srgbClr val="7030A0"/>
              </a:buClr>
            </a:pPr>
            <a:r>
              <a:rPr lang="fr-FR" sz="2400" dirty="0">
                <a:latin typeface="Arial" panose="020B0604020202020204" pitchFamily="34" charset="0"/>
                <a:cs typeface="Arial" panose="020B0604020202020204" pitchFamily="34" charset="0"/>
              </a:rPr>
              <a:t>     2) côté salarié : taux de remplacement &lt; 100%.</a:t>
            </a:r>
            <a:endParaRPr lang="fr-FR" sz="2400" b="1" dirty="0">
              <a:solidFill>
                <a:srgbClr val="7030A0"/>
              </a:solidFill>
              <a:latin typeface="Arial" panose="020B0604020202020204" pitchFamily="34" charset="0"/>
              <a:cs typeface="Arial" panose="020B0604020202020204" pitchFamily="34" charset="0"/>
            </a:endParaRPr>
          </a:p>
        </p:txBody>
      </p:sp>
      <p:sp>
        <p:nvSpPr>
          <p:cNvPr id="2" name="Légende : flèche courbée 1">
            <a:extLst>
              <a:ext uri="{FF2B5EF4-FFF2-40B4-BE49-F238E27FC236}">
                <a16:creationId xmlns:a16="http://schemas.microsoft.com/office/drawing/2014/main" xmlns="" id="{C39CA3BB-28D2-43B7-9DDF-ABB4BD37F254}"/>
              </a:ext>
            </a:extLst>
          </p:cNvPr>
          <p:cNvSpPr/>
          <p:nvPr/>
        </p:nvSpPr>
        <p:spPr>
          <a:xfrm>
            <a:off x="6636005" y="3699003"/>
            <a:ext cx="4050045" cy="584775"/>
          </a:xfrm>
          <a:prstGeom prst="borderCallout2">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bg1"/>
                </a:solidFill>
                <a:hlinkClick r:id="rId8">
                  <a:extLst>
                    <a:ext uri="{A12FA001-AC4F-418D-AE19-62706E023703}">
                      <ahyp:hlinkClr xmlns:ahyp="http://schemas.microsoft.com/office/drawing/2018/hyperlinkcolor" xmlns="" val="tx"/>
                    </a:ext>
                  </a:extLst>
                </a:hlinkClick>
              </a:rPr>
              <a:t>http://www.melchior.fr/etude-de-cas/8322</a:t>
            </a:r>
            <a:r>
              <a:rPr lang="fr-FR" dirty="0">
                <a:solidFill>
                  <a:schemeClr val="bg1"/>
                </a:solidFill>
              </a:rPr>
              <a:t> et étude disponible sur </a:t>
            </a:r>
            <a:r>
              <a:rPr lang="fr-FR" dirty="0" err="1">
                <a:solidFill>
                  <a:schemeClr val="bg1"/>
                </a:solidFill>
              </a:rPr>
              <a:t>persée</a:t>
            </a:r>
            <a:endParaRPr lang="fr-FR" dirty="0">
              <a:solidFill>
                <a:schemeClr val="bg1"/>
              </a:solidFill>
            </a:endParaRPr>
          </a:p>
        </p:txBody>
      </p:sp>
      <p:sp>
        <p:nvSpPr>
          <p:cNvPr id="9" name="Rectangle 8">
            <a:extLst>
              <a:ext uri="{FF2B5EF4-FFF2-40B4-BE49-F238E27FC236}">
                <a16:creationId xmlns:a16="http://schemas.microsoft.com/office/drawing/2014/main" xmlns="" id="{6FF1707F-F42B-4857-A929-1616E50C8DD5}"/>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2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2693045"/>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Illustration : l’assurance chômage</a:t>
            </a:r>
          </a:p>
          <a:p>
            <a:pPr marL="357188"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risque : </a:t>
            </a:r>
            <a:r>
              <a:rPr lang="fr-FR" sz="2400" spc="-5" dirty="0">
                <a:latin typeface="Arial" panose="020B0604020202020204" pitchFamily="34" charset="0"/>
                <a:cs typeface="Arial" panose="020B0604020202020204" pitchFamily="34" charset="0"/>
              </a:rPr>
              <a:t>rester longtemps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chômage (faible employabilité)</a:t>
            </a:r>
            <a:endParaRPr lang="fr-FR" sz="2400" dirty="0">
              <a:latin typeface="Arial" panose="020B0604020202020204" pitchFamily="34" charset="0"/>
              <a:cs typeface="Arial" panose="020B0604020202020204" pitchFamily="34" charset="0"/>
            </a:endParaRPr>
          </a:p>
          <a:p>
            <a:pPr marL="179388">
              <a:spcBef>
                <a:spcPts val="600"/>
              </a:spcBef>
              <a:buClr>
                <a:srgbClr val="7030A0"/>
              </a:buClr>
            </a:pPr>
            <a:r>
              <a:rPr lang="fr-FR" sz="2400" dirty="0">
                <a:latin typeface="Arial" panose="020B0604020202020204" pitchFamily="34" charset="0"/>
                <a:cs typeface="Arial" panose="020B0604020202020204" pitchFamily="34" charset="0"/>
              </a:rPr>
              <a:t> - aléa moral du côté du chômeur</a:t>
            </a:r>
          </a:p>
          <a:p>
            <a:pPr marL="179388">
              <a:spcBef>
                <a:spcPts val="600"/>
              </a:spcBef>
              <a:buClr>
                <a:srgbClr val="7030A0"/>
              </a:buClr>
            </a:pPr>
            <a:r>
              <a:rPr lang="fr-FR" sz="2400" dirty="0">
                <a:latin typeface="Arial" panose="020B0604020202020204" pitchFamily="34" charset="0"/>
                <a:cs typeface="Arial" panose="020B0604020202020204" pitchFamily="34" charset="0"/>
              </a:rPr>
              <a:t> - solutions : 1) taux de remplacement &lt; 100% ;</a:t>
            </a:r>
          </a:p>
          <a:p>
            <a:pPr marL="179388">
              <a:spcBef>
                <a:spcPts val="600"/>
              </a:spcBef>
              <a:buClr>
                <a:srgbClr val="7030A0"/>
              </a:buClr>
            </a:pPr>
            <a:r>
              <a:rPr lang="fr-FR" sz="2400" spc="-5" dirty="0">
                <a:latin typeface="Arial" panose="020B0604020202020204" pitchFamily="34" charset="0"/>
                <a:cs typeface="Arial" panose="020B0604020202020204" pitchFamily="34" charset="0"/>
              </a:rPr>
              <a:t>		 2</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dégressivité avec</a:t>
            </a:r>
            <a:r>
              <a:rPr lang="fr-FR" sz="2400" spc="3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a:t>
            </a:r>
            <a:r>
              <a:rPr lang="fr-FR" sz="2400" spc="2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temps </a:t>
            </a:r>
            <a:r>
              <a:rPr lang="fr-FR" sz="2400" dirty="0">
                <a:latin typeface="Arial" panose="020B0604020202020204" pitchFamily="34" charset="0"/>
                <a:cs typeface="Arial" panose="020B0604020202020204" pitchFamily="34" charset="0"/>
              </a:rPr>
              <a:t>;</a:t>
            </a:r>
          </a:p>
          <a:p>
            <a:pPr marL="179388">
              <a:spcBef>
                <a:spcPts val="600"/>
              </a:spcBef>
              <a:buClr>
                <a:srgbClr val="7030A0"/>
              </a:buClr>
            </a:pPr>
            <a:r>
              <a:rPr lang="fr-FR" sz="2400" spc="-5" dirty="0">
                <a:latin typeface="Arial" panose="020B0604020202020204" pitchFamily="34" charset="0"/>
                <a:cs typeface="Arial" panose="020B0604020202020204" pitchFamily="34" charset="0"/>
              </a:rPr>
              <a:t>   		 3) contrôle </a:t>
            </a:r>
            <a:r>
              <a:rPr lang="fr-FR" sz="2400" dirty="0">
                <a:latin typeface="Arial" panose="020B0604020202020204" pitchFamily="34" charset="0"/>
                <a:cs typeface="Arial" panose="020B0604020202020204" pitchFamily="34" charset="0"/>
              </a:rPr>
              <a:t>et </a:t>
            </a:r>
            <a:r>
              <a:rPr lang="fr-FR" sz="2400" spc="-5" dirty="0">
                <a:latin typeface="Arial" panose="020B0604020202020204" pitchFamily="34" charset="0"/>
                <a:cs typeface="Arial" panose="020B0604020202020204" pitchFamily="34" charset="0"/>
              </a:rPr>
              <a:t>sanction</a:t>
            </a:r>
            <a:r>
              <a:rPr lang="fr-FR" sz="2400" dirty="0">
                <a:latin typeface="Arial" panose="020B0604020202020204" pitchFamily="34" charset="0"/>
                <a:cs typeface="Arial" panose="020B0604020202020204" pitchFamily="34" charset="0"/>
              </a:rPr>
              <a:t>.</a:t>
            </a:r>
            <a:endParaRPr lang="fr-FR" sz="2400" b="1" dirty="0">
              <a:solidFill>
                <a:srgbClr val="7030A0"/>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D06016B7-4899-421F-AFB2-693FF84A5747}"/>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024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5139869"/>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L’antisélection</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Forme d’auto-sélection : « les meilleurs » assurés (ceux dont le risque est faible)</a:t>
            </a:r>
          </a:p>
          <a:p>
            <a:pPr>
              <a:spcBef>
                <a:spcPts val="600"/>
              </a:spcBef>
              <a:buClr>
                <a:srgbClr val="7030A0"/>
              </a:buClr>
            </a:pPr>
            <a:r>
              <a:rPr lang="fr-FR" sz="2400" dirty="0">
                <a:latin typeface="Arial" panose="020B0604020202020204" pitchFamily="34" charset="0"/>
                <a:cs typeface="Arial" panose="020B0604020202020204" pitchFamily="34" charset="0"/>
              </a:rPr>
              <a:t>  peuvent choisir de ne pas s’assurer s’ils estiment que la prime d’assurance est trop</a:t>
            </a:r>
          </a:p>
          <a:p>
            <a:pPr>
              <a:spcBef>
                <a:spcPts val="600"/>
              </a:spcBef>
              <a:buClr>
                <a:srgbClr val="7030A0"/>
              </a:buClr>
            </a:pPr>
            <a:r>
              <a:rPr lang="fr-FR" sz="2400" dirty="0">
                <a:latin typeface="Arial" panose="020B0604020202020204" pitchFamily="34" charset="0"/>
                <a:cs typeface="Arial" panose="020B0604020202020204" pitchFamily="34" charset="0"/>
              </a:rPr>
              <a:t>   élevée =&gt; ne restent que les plus « mauvais assurés » =&gt; l’assureur doit</a:t>
            </a:r>
          </a:p>
          <a:p>
            <a:pPr>
              <a:spcBef>
                <a:spcPts val="600"/>
              </a:spcBef>
              <a:buClr>
                <a:srgbClr val="7030A0"/>
              </a:buClr>
            </a:pPr>
            <a:r>
              <a:rPr lang="fr-FR" sz="2400" dirty="0">
                <a:latin typeface="Arial" panose="020B0604020202020204" pitchFamily="34" charset="0"/>
                <a:cs typeface="Arial" panose="020B0604020202020204" pitchFamily="34" charset="0"/>
              </a:rPr>
              <a:t>    augmenter sa prime =&gt; fuite des « meilleurs assurés » etc.</a:t>
            </a:r>
          </a:p>
          <a:p>
            <a:pPr>
              <a:spcBef>
                <a:spcPts val="600"/>
              </a:spcBef>
              <a:buClr>
                <a:srgbClr val="7030A0"/>
              </a:buClr>
            </a:pPr>
            <a:r>
              <a:rPr lang="fr-FR" sz="2400" dirty="0">
                <a:latin typeface="Arial" panose="020B0604020202020204" pitchFamily="34" charset="0"/>
                <a:cs typeface="Arial" panose="020B0604020202020204" pitchFamily="34" charset="0"/>
              </a:rPr>
              <a:t>     À la limite, l’assurance  devient impossible (Akerlof, 1970).</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Solution : illustration avec l’exemple de l’assurance santé</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1</a:t>
            </a:r>
            <a:r>
              <a:rPr lang="fr-FR" sz="2400" baseline="30000" dirty="0">
                <a:latin typeface="Arial" panose="020B0604020202020204" pitchFamily="34" charset="0"/>
                <a:cs typeface="Arial" panose="020B0604020202020204" pitchFamily="34" charset="0"/>
              </a:rPr>
              <a:t>ère</a:t>
            </a:r>
            <a:r>
              <a:rPr lang="fr-FR" sz="2400" dirty="0">
                <a:latin typeface="Arial" panose="020B0604020202020204" pitchFamily="34" charset="0"/>
                <a:cs typeface="Arial" panose="020B0604020202020204" pitchFamily="34" charset="0"/>
              </a:rPr>
              <a:t> solution : obligation d’assurance =&gt; obliger les « bons » assurés à payer pour les « mauvais » c’est-à-dire ceux dont le risque est élevé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2ème solution : faire révéler l’information en différenciant les contrats d’assurance 1) C1 = prime d’assurance élevée et bon remboursement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2) C2 : prime d’assurance faible et remboursement moindre.</a:t>
            </a:r>
          </a:p>
        </p:txBody>
      </p:sp>
      <p:sp>
        <p:nvSpPr>
          <p:cNvPr id="10" name="Rectangle 9">
            <a:extLst>
              <a:ext uri="{FF2B5EF4-FFF2-40B4-BE49-F238E27FC236}">
                <a16:creationId xmlns:a16="http://schemas.microsoft.com/office/drawing/2014/main" xmlns="" id="{F85724B0-C818-49BD-8982-1219A05BEB62}"/>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193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1671893" y="696960"/>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l’assurance et la protection sociale contribuent-elles à la gestion des risques dans les sociétés développées?</a:t>
            </a: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object 3">
            <a:extLst>
              <a:ext uri="{FF2B5EF4-FFF2-40B4-BE49-F238E27FC236}">
                <a16:creationId xmlns:a16="http://schemas.microsoft.com/office/drawing/2014/main" xmlns="" id="{C9F91956-6114-4EF9-9303-3FF839DD922B}"/>
              </a:ext>
            </a:extLst>
          </p:cNvPr>
          <p:cNvSpPr txBox="1">
            <a:spLocks/>
          </p:cNvSpPr>
          <p:nvPr>
            <p:custDataLst>
              <p:tags r:id="rId6"/>
            </p:custDataLst>
          </p:nvPr>
        </p:nvSpPr>
        <p:spPr>
          <a:xfrm>
            <a:off x="847802" y="1766083"/>
            <a:ext cx="11188264" cy="5078313"/>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marR="255904" indent="-166688" algn="l">
              <a:lnSpc>
                <a:spcPct val="100000"/>
              </a:lnSpc>
              <a:spcBef>
                <a:spcPts val="0"/>
              </a:spcBef>
              <a:buClr>
                <a:srgbClr val="7030A0"/>
              </a:buClr>
              <a:buFont typeface="Arial" panose="020B0604020202020204" pitchFamily="34" charset="0"/>
              <a:buChar char="⁞"/>
            </a:pPr>
            <a:r>
              <a:rPr lang="fr-FR" sz="2200" spc="-5" dirty="0">
                <a:latin typeface="Arial" panose="020B0604020202020204" pitchFamily="34" charset="0"/>
                <a:cs typeface="Arial" panose="020B0604020202020204" pitchFamily="34" charset="0"/>
              </a:rPr>
              <a:t>Les objectifs d’apprentissage</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Connaître</a:t>
            </a:r>
            <a:r>
              <a:rPr lang="fr-FR" sz="2200" spc="-5" dirty="0">
                <a:latin typeface="Arial" panose="020B0604020202020204" pitchFamily="34" charset="0"/>
                <a:cs typeface="Arial" panose="020B0604020202020204" pitchFamily="34" charset="0"/>
              </a:rPr>
              <a:t> les </a:t>
            </a:r>
            <a:r>
              <a:rPr lang="fr-FR" sz="2200" b="1" spc="-5" dirty="0">
                <a:latin typeface="Arial" panose="020B0604020202020204" pitchFamily="34" charset="0"/>
                <a:cs typeface="Arial" panose="020B0604020202020204" pitchFamily="34" charset="0"/>
              </a:rPr>
              <a:t>principaux types de risques économiques et sociaux </a:t>
            </a:r>
            <a:r>
              <a:rPr lang="fr-FR" sz="2200" spc="-5" dirty="0">
                <a:latin typeface="Arial" panose="020B0604020202020204" pitchFamily="34" charset="0"/>
                <a:cs typeface="Arial" panose="020B0604020202020204" pitchFamily="34" charset="0"/>
              </a:rPr>
              <a:t>auxquels les individus sont confrontés (</a:t>
            </a:r>
            <a:r>
              <a:rPr lang="fr-FR" sz="2200" b="1" spc="-5" dirty="0">
                <a:latin typeface="Arial" panose="020B0604020202020204" pitchFamily="34" charset="0"/>
                <a:cs typeface="Arial" panose="020B0604020202020204" pitchFamily="34" charset="0"/>
              </a:rPr>
              <a:t>maladie, accident, perte d’emploi, vieillesse</a:t>
            </a:r>
            <a:r>
              <a:rPr lang="fr-FR" sz="2200" spc="-5" dirty="0">
                <a:latin typeface="Arial" panose="020B0604020202020204" pitchFamily="34" charset="0"/>
                <a:cs typeface="Arial" panose="020B0604020202020204" pitchFamily="34" charset="0"/>
              </a:rPr>
              <a:t>). </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Comprendre</a:t>
            </a:r>
            <a:r>
              <a:rPr lang="fr-FR" sz="2200" spc="-5" dirty="0">
                <a:latin typeface="Arial" panose="020B0604020202020204" pitchFamily="34" charset="0"/>
                <a:cs typeface="Arial" panose="020B0604020202020204" pitchFamily="34" charset="0"/>
              </a:rPr>
              <a:t> que </a:t>
            </a:r>
            <a:r>
              <a:rPr lang="fr-FR" sz="2200" b="1" spc="-5" dirty="0">
                <a:latin typeface="Arial" panose="020B0604020202020204" pitchFamily="34" charset="0"/>
                <a:cs typeface="Arial" panose="020B0604020202020204" pitchFamily="34" charset="0"/>
              </a:rPr>
              <a:t>l’exposition</a:t>
            </a:r>
            <a:r>
              <a:rPr lang="fr-FR" sz="2200" spc="-5" dirty="0">
                <a:latin typeface="Arial" panose="020B0604020202020204" pitchFamily="34" charset="0"/>
                <a:cs typeface="Arial" panose="020B0604020202020204" pitchFamily="34" charset="0"/>
              </a:rPr>
              <a:t> au risque et </a:t>
            </a:r>
            <a:r>
              <a:rPr lang="fr-FR" sz="2200" b="1" spc="-5" dirty="0">
                <a:latin typeface="Arial" panose="020B0604020202020204" pitchFamily="34" charset="0"/>
                <a:cs typeface="Arial" panose="020B0604020202020204" pitchFamily="34" charset="0"/>
              </a:rPr>
              <a:t>l’attitude</a:t>
            </a:r>
            <a:r>
              <a:rPr lang="fr-FR" sz="2200" spc="-5" dirty="0">
                <a:latin typeface="Arial" panose="020B0604020202020204" pitchFamily="34" charset="0"/>
                <a:cs typeface="Arial" panose="020B0604020202020204" pitchFamily="34" charset="0"/>
              </a:rPr>
              <a:t> face au risque (perception du risque, aversion au risque conduites à risque) diffèrent selon les individus, les groupes sociaux et les sociétés, et être capable de </a:t>
            </a:r>
            <a:r>
              <a:rPr lang="fr-FR" sz="2200" b="1" spc="-5" dirty="0">
                <a:latin typeface="Arial" panose="020B0604020202020204" pitchFamily="34" charset="0"/>
                <a:cs typeface="Arial" panose="020B0604020202020204" pitchFamily="34" charset="0"/>
              </a:rPr>
              <a:t>l’illustrer</a:t>
            </a:r>
            <a:r>
              <a:rPr lang="fr-FR" sz="2200" spc="-5" dirty="0">
                <a:latin typeface="Arial" panose="020B0604020202020204" pitchFamily="34" charset="0"/>
                <a:cs typeface="Arial" panose="020B0604020202020204" pitchFamily="34" charset="0"/>
              </a:rPr>
              <a:t> par des exemples. </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Comprendre</a:t>
            </a:r>
            <a:r>
              <a:rPr lang="fr-FR" sz="2200" spc="-5" dirty="0">
                <a:latin typeface="Arial" panose="020B0604020202020204" pitchFamily="34" charset="0"/>
                <a:cs typeface="Arial" panose="020B0604020202020204" pitchFamily="34" charset="0"/>
              </a:rPr>
              <a:t> les </a:t>
            </a:r>
            <a:r>
              <a:rPr lang="fr-FR" sz="2200" b="1" spc="-5" dirty="0">
                <a:latin typeface="Arial" panose="020B0604020202020204" pitchFamily="34" charset="0"/>
                <a:cs typeface="Arial" panose="020B0604020202020204" pitchFamily="34" charset="0"/>
              </a:rPr>
              <a:t>effets positifs </a:t>
            </a:r>
            <a:r>
              <a:rPr lang="fr-FR" sz="2200" spc="-5" dirty="0">
                <a:latin typeface="Arial" panose="020B0604020202020204" pitchFamily="34" charset="0"/>
                <a:cs typeface="Arial" panose="020B0604020202020204" pitchFamily="34" charset="0"/>
              </a:rPr>
              <a:t>(bien-être, incitations à l‘innovation) et </a:t>
            </a:r>
            <a:r>
              <a:rPr lang="fr-FR" sz="2200" b="1" spc="-5" dirty="0">
                <a:latin typeface="Arial" panose="020B0604020202020204" pitchFamily="34" charset="0"/>
                <a:cs typeface="Arial" panose="020B0604020202020204" pitchFamily="34" charset="0"/>
              </a:rPr>
              <a:t>négatifs</a:t>
            </a:r>
            <a:r>
              <a:rPr lang="fr-FR" sz="2200" spc="-5" dirty="0">
                <a:latin typeface="Arial" panose="020B0604020202020204" pitchFamily="34" charset="0"/>
                <a:cs typeface="Arial" panose="020B0604020202020204" pitchFamily="34" charset="0"/>
              </a:rPr>
              <a:t> (aléa moral) du </a:t>
            </a:r>
            <a:r>
              <a:rPr lang="fr-FR" sz="2200" b="1" spc="-5" dirty="0">
                <a:latin typeface="Arial" panose="020B0604020202020204" pitchFamily="34" charset="0"/>
                <a:cs typeface="Arial" panose="020B0604020202020204" pitchFamily="34" charset="0"/>
              </a:rPr>
              <a:t>partage des risques</a:t>
            </a:r>
            <a:r>
              <a:rPr lang="fr-FR" sz="2200" spc="-5" dirty="0">
                <a:latin typeface="Arial" panose="020B0604020202020204" pitchFamily="34" charset="0"/>
                <a:cs typeface="Arial" panose="020B0604020202020204" pitchFamily="34" charset="0"/>
              </a:rPr>
              <a:t> tant pour les </a:t>
            </a:r>
            <a:r>
              <a:rPr lang="fr-FR" sz="2200" b="1" spc="-5" dirty="0">
                <a:latin typeface="Arial" panose="020B0604020202020204" pitchFamily="34" charset="0"/>
                <a:cs typeface="Arial" panose="020B0604020202020204" pitchFamily="34" charset="0"/>
              </a:rPr>
              <a:t>individus</a:t>
            </a:r>
            <a:r>
              <a:rPr lang="fr-FR" sz="2200" spc="-5" dirty="0">
                <a:latin typeface="Arial" panose="020B0604020202020204" pitchFamily="34" charset="0"/>
                <a:cs typeface="Arial" panose="020B0604020202020204" pitchFamily="34" charset="0"/>
              </a:rPr>
              <a:t> que pour la </a:t>
            </a:r>
            <a:r>
              <a:rPr lang="fr-FR" sz="2200" b="1" spc="-5" dirty="0">
                <a:latin typeface="Arial" panose="020B0604020202020204" pitchFamily="34" charset="0"/>
                <a:cs typeface="Arial" panose="020B0604020202020204" pitchFamily="34" charset="0"/>
              </a:rPr>
              <a:t>société</a:t>
            </a:r>
            <a:r>
              <a:rPr lang="fr-FR" sz="2200" spc="-5" dirty="0">
                <a:latin typeface="Arial" panose="020B0604020202020204" pitchFamily="34" charset="0"/>
                <a:cs typeface="Arial" panose="020B0604020202020204" pitchFamily="34" charset="0"/>
              </a:rPr>
              <a:t>. </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Connaître</a:t>
            </a:r>
            <a:r>
              <a:rPr lang="fr-FR" sz="2200" spc="-5" dirty="0">
                <a:latin typeface="Arial" panose="020B0604020202020204" pitchFamily="34" charset="0"/>
                <a:cs typeface="Arial" panose="020B0604020202020204" pitchFamily="34" charset="0"/>
              </a:rPr>
              <a:t> les </a:t>
            </a:r>
            <a:r>
              <a:rPr lang="fr-FR" sz="2200" b="1" spc="-5" dirty="0">
                <a:latin typeface="Arial" panose="020B0604020202020204" pitchFamily="34" charset="0"/>
                <a:cs typeface="Arial" panose="020B0604020202020204" pitchFamily="34" charset="0"/>
              </a:rPr>
              <a:t>principes</a:t>
            </a:r>
            <a:r>
              <a:rPr lang="fr-FR" sz="2200" spc="-5" dirty="0">
                <a:latin typeface="Arial" panose="020B0604020202020204" pitchFamily="34" charset="0"/>
                <a:cs typeface="Arial" panose="020B0604020202020204" pitchFamily="34" charset="0"/>
              </a:rPr>
              <a:t> (prévention, mutualisation et diversification) qui permettent la </a:t>
            </a:r>
            <a:r>
              <a:rPr lang="fr-FR" sz="2200" b="1" spc="-5" dirty="0">
                <a:latin typeface="Arial" panose="020B0604020202020204" pitchFamily="34" charset="0"/>
                <a:cs typeface="Arial" panose="020B0604020202020204" pitchFamily="34" charset="0"/>
              </a:rPr>
              <a:t>gestion collective des risques </a:t>
            </a:r>
            <a:r>
              <a:rPr lang="fr-FR" sz="2200" spc="-5" dirty="0">
                <a:latin typeface="Arial" panose="020B0604020202020204" pitchFamily="34" charset="0"/>
                <a:cs typeface="Arial" panose="020B0604020202020204" pitchFamily="34" charset="0"/>
              </a:rPr>
              <a:t>et savoir les </a:t>
            </a:r>
            <a:r>
              <a:rPr lang="fr-FR" sz="2200" b="1" spc="-5" dirty="0">
                <a:latin typeface="Arial" panose="020B0604020202020204" pitchFamily="34" charset="0"/>
                <a:cs typeface="Arial" panose="020B0604020202020204" pitchFamily="34" charset="0"/>
              </a:rPr>
              <a:t>illustrer</a:t>
            </a:r>
            <a:r>
              <a:rPr lang="fr-FR" sz="2200" spc="-5" dirty="0">
                <a:latin typeface="Arial" panose="020B0604020202020204" pitchFamily="34" charset="0"/>
                <a:cs typeface="Arial" panose="020B0604020202020204" pitchFamily="34" charset="0"/>
              </a:rPr>
              <a:t> par des exemples. </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Connaître</a:t>
            </a:r>
            <a:r>
              <a:rPr lang="fr-FR" sz="2200" spc="-5" dirty="0">
                <a:latin typeface="Arial" panose="020B0604020202020204" pitchFamily="34" charset="0"/>
                <a:cs typeface="Arial" panose="020B0604020202020204" pitchFamily="34" charset="0"/>
              </a:rPr>
              <a:t> le </a:t>
            </a:r>
            <a:r>
              <a:rPr lang="fr-FR" sz="2200" b="1" spc="-5" dirty="0">
                <a:latin typeface="Arial" panose="020B0604020202020204" pitchFamily="34" charset="0"/>
                <a:cs typeface="Arial" panose="020B0604020202020204" pitchFamily="34" charset="0"/>
              </a:rPr>
              <a:t>rôle</a:t>
            </a:r>
            <a:r>
              <a:rPr lang="fr-FR" sz="2200" spc="-5" dirty="0">
                <a:latin typeface="Arial" panose="020B0604020202020204" pitchFamily="34" charset="0"/>
                <a:cs typeface="Arial" panose="020B0604020202020204" pitchFamily="34" charset="0"/>
              </a:rPr>
              <a:t> des </a:t>
            </a:r>
            <a:r>
              <a:rPr lang="fr-FR" sz="2200" b="1" spc="-5" dirty="0">
                <a:latin typeface="Arial" panose="020B0604020202020204" pitchFamily="34" charset="0"/>
                <a:cs typeface="Arial" panose="020B0604020202020204" pitchFamily="34" charset="0"/>
              </a:rPr>
              <a:t>principales institutions </a:t>
            </a:r>
            <a:r>
              <a:rPr lang="fr-FR" sz="2200" spc="-5" dirty="0">
                <a:latin typeface="Arial" panose="020B0604020202020204" pitchFamily="34" charset="0"/>
                <a:cs typeface="Arial" panose="020B0604020202020204" pitchFamily="34" charset="0"/>
              </a:rPr>
              <a:t>qui contribuent à la gestion des risques (famille, sociétés et mutuelles d’assurance, pouvoirs publics). </a:t>
            </a:r>
          </a:p>
          <a:p>
            <a:pPr marL="519113" marR="255904" indent="-155575" algn="just">
              <a:lnSpc>
                <a:spcPct val="100000"/>
              </a:lnSpc>
              <a:spcBef>
                <a:spcPts val="0"/>
              </a:spcBef>
              <a:buClr>
                <a:srgbClr val="7030A0"/>
              </a:buClr>
              <a:buFont typeface="Arial" panose="020B0604020202020204" pitchFamily="34" charset="0"/>
              <a:buChar char="•"/>
            </a:pPr>
            <a:r>
              <a:rPr lang="fr-FR" sz="2200" b="1" spc="-5" dirty="0">
                <a:latin typeface="Arial" panose="020B0604020202020204" pitchFamily="34" charset="0"/>
                <a:cs typeface="Arial" panose="020B0604020202020204" pitchFamily="34" charset="0"/>
              </a:rPr>
              <a:t>Comprendre</a:t>
            </a:r>
            <a:r>
              <a:rPr lang="fr-FR" sz="2200" spc="-5" dirty="0">
                <a:latin typeface="Arial" panose="020B0604020202020204" pitchFamily="34" charset="0"/>
                <a:cs typeface="Arial" panose="020B0604020202020204" pitchFamily="34" charset="0"/>
              </a:rPr>
              <a:t> que la </a:t>
            </a:r>
            <a:r>
              <a:rPr lang="fr-FR" sz="2200" b="1" spc="-5" dirty="0">
                <a:latin typeface="Arial" panose="020B0604020202020204" pitchFamily="34" charset="0"/>
                <a:cs typeface="Arial" panose="020B0604020202020204" pitchFamily="34" charset="0"/>
              </a:rPr>
              <a:t>protection sociale</a:t>
            </a:r>
            <a:r>
              <a:rPr lang="fr-FR" sz="2200" spc="-5" dirty="0">
                <a:latin typeface="Arial" panose="020B0604020202020204" pitchFamily="34" charset="0"/>
                <a:cs typeface="Arial" panose="020B0604020202020204" pitchFamily="34" charset="0"/>
              </a:rPr>
              <a:t>, par ses logiques </a:t>
            </a:r>
            <a:r>
              <a:rPr lang="fr-FR" sz="2200" b="1" spc="-5" dirty="0">
                <a:latin typeface="Arial" panose="020B0604020202020204" pitchFamily="34" charset="0"/>
                <a:cs typeface="Arial" panose="020B0604020202020204" pitchFamily="34" charset="0"/>
              </a:rPr>
              <a:t>d’assurance</a:t>
            </a:r>
            <a:r>
              <a:rPr lang="fr-FR" sz="2200" spc="-5" dirty="0">
                <a:latin typeface="Arial" panose="020B0604020202020204" pitchFamily="34" charset="0"/>
                <a:cs typeface="Arial" panose="020B0604020202020204" pitchFamily="34" charset="0"/>
              </a:rPr>
              <a:t> et </a:t>
            </a:r>
            <a:r>
              <a:rPr lang="fr-FR" sz="2200" b="1" spc="-5" dirty="0">
                <a:latin typeface="Arial" panose="020B0604020202020204" pitchFamily="34" charset="0"/>
                <a:cs typeface="Arial" panose="020B0604020202020204" pitchFamily="34" charset="0"/>
              </a:rPr>
              <a:t>d’assistance</a:t>
            </a:r>
            <a:r>
              <a:rPr lang="fr-FR" sz="2200" spc="-5" dirty="0">
                <a:latin typeface="Arial" panose="020B0604020202020204" pitchFamily="34" charset="0"/>
                <a:cs typeface="Arial" panose="020B0604020202020204" pitchFamily="34" charset="0"/>
              </a:rPr>
              <a:t>, contribue à une couverture des risques fondées sur le principe de </a:t>
            </a:r>
            <a:r>
              <a:rPr lang="fr-FR" sz="2200" b="1" spc="-5" dirty="0">
                <a:latin typeface="Arial" panose="020B0604020202020204" pitchFamily="34" charset="0"/>
                <a:cs typeface="Arial" panose="020B0604020202020204" pitchFamily="34" charset="0"/>
              </a:rPr>
              <a:t>solidarité collective</a:t>
            </a:r>
            <a:r>
              <a:rPr lang="fr-FR" sz="2200" spc="-5" dirty="0">
                <a:latin typeface="Arial" panose="020B0604020202020204" pitchFamily="34" charset="0"/>
                <a:cs typeface="Arial" panose="020B0604020202020204" pitchFamily="34" charset="0"/>
              </a:rPr>
              <a:t>. </a:t>
            </a:r>
            <a:r>
              <a:rPr lang="fr-FR" sz="2200" spc="-5" dirty="0" smtClean="0">
                <a:latin typeface="Arial" panose="020B0604020202020204" pitchFamily="34" charset="0"/>
                <a:cs typeface="Arial" panose="020B0604020202020204" pitchFamily="34" charset="0"/>
              </a:rPr>
              <a:t>(ancien programme)</a:t>
            </a:r>
            <a:endParaRPr lang="fr-FR" sz="2200" spc="-5"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9251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461664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La sélection (« écrémage ») de la part de l’assureur</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Les assureurs vont essayer d’avoir un maximum d’information sur les risques </a:t>
            </a:r>
            <a:r>
              <a:rPr lang="fr-FR" sz="2400" dirty="0" err="1">
                <a:latin typeface="Arial" panose="020B0604020202020204" pitchFamily="34" charset="0"/>
                <a:cs typeface="Arial" panose="020B0604020202020204" pitchFamily="34" charset="0"/>
              </a:rPr>
              <a:t>indi</a:t>
            </a:r>
            <a:r>
              <a:rPr lang="fr-FR" sz="2400" dirty="0">
                <a:latin typeface="Arial" panose="020B0604020202020204" pitchFamily="34" charset="0"/>
                <a:cs typeface="Arial" panose="020B0604020202020204" pitchFamily="34" charset="0"/>
              </a:rPr>
              <a:t>-</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viduels</a:t>
            </a:r>
            <a:r>
              <a:rPr lang="fr-FR" sz="2400" dirty="0">
                <a:latin typeface="Arial" panose="020B0604020202020204" pitchFamily="34" charset="0"/>
                <a:cs typeface="Arial" panose="020B0604020202020204" pitchFamily="34" charset="0"/>
              </a:rPr>
              <a:t> pour essayer d’adapter le montant de la prime au risque effectif.</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Exemple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 questionnaire de santé lors d’un emprunt =&gt; segmentation en sous-groupes</a:t>
            </a:r>
          </a:p>
          <a:p>
            <a:pPr>
              <a:spcBef>
                <a:spcPts val="600"/>
              </a:spcBef>
              <a:buClr>
                <a:srgbClr val="7030A0"/>
              </a:buClr>
            </a:pPr>
            <a:r>
              <a:rPr lang="fr-FR" sz="2400" dirty="0">
                <a:latin typeface="Arial" panose="020B0604020202020204" pitchFamily="34" charset="0"/>
                <a:cs typeface="Arial" panose="020B0604020202020204" pitchFamily="34" charset="0"/>
              </a:rPr>
              <a:t>     - assurance automobile selon l’âge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Mais écrémage possible (primes trop élevées pour les plus « mauvais » assurés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qui risquent d’être exclus de l’assurance).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Dans certains domaines : risque de sélection accrue à cause des progrès</a:t>
            </a:r>
          </a:p>
          <a:p>
            <a:pPr>
              <a:spcBef>
                <a:spcPts val="600"/>
              </a:spcBef>
              <a:buClr>
                <a:srgbClr val="7030A0"/>
              </a:buClr>
            </a:pPr>
            <a:r>
              <a:rPr lang="fr-FR" sz="2400" dirty="0">
                <a:latin typeface="Arial" panose="020B0604020202020204" pitchFamily="34" charset="0"/>
                <a:cs typeface="Arial" panose="020B0604020202020204" pitchFamily="34" charset="0"/>
              </a:rPr>
              <a:t>       techniques (big data) et scientifiques (la santé avec la génétique) =&gt; il est</a:t>
            </a:r>
          </a:p>
          <a:p>
            <a:pPr>
              <a:spcBef>
                <a:spcPts val="600"/>
              </a:spcBef>
              <a:buClr>
                <a:srgbClr val="7030A0"/>
              </a:buClr>
            </a:pPr>
            <a:r>
              <a:rPr lang="fr-FR" sz="2400" dirty="0">
                <a:latin typeface="Arial" panose="020B0604020202020204" pitchFamily="34" charset="0"/>
                <a:cs typeface="Arial" panose="020B0604020202020204" pitchFamily="34" charset="0"/>
              </a:rPr>
              <a:t>        possible d’isoler de mieux en mieux les risques.</a:t>
            </a:r>
          </a:p>
        </p:txBody>
      </p:sp>
      <p:sp>
        <p:nvSpPr>
          <p:cNvPr id="10" name="Rectangle 9">
            <a:extLst>
              <a:ext uri="{FF2B5EF4-FFF2-40B4-BE49-F238E27FC236}">
                <a16:creationId xmlns:a16="http://schemas.microsoft.com/office/drawing/2014/main" xmlns="" id="{0470244C-18D3-4D6E-A969-45878E42A651}"/>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897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5586145"/>
          </a:xfrm>
          <a:prstGeom prst="rect">
            <a:avLst/>
          </a:prstGeom>
          <a:noFill/>
        </p:spPr>
        <p:txBody>
          <a:bodyPr wrap="square">
            <a:spAutoFit/>
          </a:bodyPr>
          <a:lstStyle/>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Paradoxe d’Hirschleifer : en matière d’assurance, le niveau optimal d’information</a:t>
            </a:r>
          </a:p>
          <a:p>
            <a:pPr>
              <a:spcBef>
                <a:spcPts val="600"/>
              </a:spcBef>
              <a:buClr>
                <a:srgbClr val="7030A0"/>
              </a:buClr>
            </a:pPr>
            <a:r>
              <a:rPr lang="fr-FR" sz="2400" dirty="0">
                <a:latin typeface="Arial" panose="020B0604020202020204" pitchFamily="34" charset="0"/>
                <a:cs typeface="Arial" panose="020B0604020202020204" pitchFamily="34" charset="0"/>
              </a:rPr>
              <a:t>  n’est pas le niveau maximum d’information :</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si les assurés « en savent trop » =&gt; risque d’aléa moral et antisélection,</a:t>
            </a:r>
          </a:p>
          <a:p>
            <a:pPr marL="714375" indent="-177800">
              <a:spcBef>
                <a:spcPts val="600"/>
              </a:spcBef>
              <a:buClr>
                <a:srgbClr val="7030A0"/>
              </a:buClr>
              <a:buFont typeface="Arial" panose="020B0604020202020204" pitchFamily="34" charset="0"/>
              <a:buChar char="•"/>
            </a:pPr>
            <a:r>
              <a:rPr lang="fr-FR" sz="2400" dirty="0">
                <a:latin typeface="Arial" panose="020B0604020202020204" pitchFamily="34" charset="0"/>
                <a:cs typeface="Arial" panose="020B0604020202020204" pitchFamily="34" charset="0"/>
              </a:rPr>
              <a:t>si l’ assureur « en sait trop » =&gt; risque de sélection, écrémage.</a:t>
            </a:r>
          </a:p>
          <a:p>
            <a:pPr>
              <a:spcBef>
                <a:spcPts val="600"/>
              </a:spcBef>
              <a:buClr>
                <a:srgbClr val="7030A0"/>
              </a:buClr>
            </a:pPr>
            <a:r>
              <a:rPr lang="fr-FR" sz="2400" dirty="0">
                <a:latin typeface="Arial" panose="020B0604020202020204" pitchFamily="34" charset="0"/>
                <a:cs typeface="Arial" panose="020B0604020202020204" pitchFamily="34" charset="0"/>
              </a:rPr>
              <a:t>     =&gt; "Le bonheur est dans le pré de l'ignorance."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un certain « voile d’ignorance » est nécessaire à la mutualisation du</a:t>
            </a:r>
          </a:p>
          <a:p>
            <a:pPr>
              <a:spcBef>
                <a:spcPts val="600"/>
              </a:spcBef>
              <a:buClr>
                <a:srgbClr val="7030A0"/>
              </a:buClr>
            </a:pPr>
            <a:r>
              <a:rPr lang="fr-FR" sz="2400" dirty="0">
                <a:latin typeface="Arial" panose="020B0604020202020204" pitchFamily="34" charset="0"/>
                <a:cs typeface="Arial" panose="020B0604020202020204" pitchFamily="34" charset="0"/>
              </a:rPr>
              <a:t>      risque qui suppose une certaine solidarité, pas forcément consciente et voulue</a:t>
            </a:r>
          </a:p>
          <a:p>
            <a:pPr>
              <a:spcBef>
                <a:spcPts val="600"/>
              </a:spcBef>
              <a:buClr>
                <a:srgbClr val="7030A0"/>
              </a:buClr>
            </a:pPr>
            <a:r>
              <a:rPr lang="fr-FR" sz="2400" dirty="0">
                <a:latin typeface="Arial" panose="020B0604020202020204" pitchFamily="34" charset="0"/>
                <a:cs typeface="Arial" panose="020B0604020202020204" pitchFamily="34" charset="0"/>
              </a:rPr>
              <a:t>      (Rosanvallon) ; par exemple, si la génétique me dit que je n’ai aucun risque de</a:t>
            </a:r>
          </a:p>
          <a:p>
            <a:pPr>
              <a:spcBef>
                <a:spcPts val="600"/>
              </a:spcBef>
              <a:buClr>
                <a:srgbClr val="7030A0"/>
              </a:buClr>
            </a:pPr>
            <a:r>
              <a:rPr lang="fr-FR" sz="2400" dirty="0">
                <a:latin typeface="Arial" panose="020B0604020202020204" pitchFamily="34" charset="0"/>
                <a:cs typeface="Arial" panose="020B0604020202020204" pitchFamily="34" charset="0"/>
              </a:rPr>
              <a:t>       tomber malade alors je ne m’assure pas ; si la génétique révèle de manière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infaillible l’apparition d’une maladie à un âge donné, alors la possibilité de s’as-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surer</a:t>
            </a:r>
            <a:r>
              <a:rPr lang="fr-FR" sz="2400" dirty="0">
                <a:latin typeface="Arial" panose="020B0604020202020204" pitchFamily="34" charset="0"/>
                <a:cs typeface="Arial" panose="020B0604020202020204" pitchFamily="34" charset="0"/>
              </a:rPr>
              <a:t> disparaît, =&gt; pas de mutualisation du risque, pas de solidarité et risque         d’exclusion (Rosanvallon).</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8"/>
              </a:rPr>
              <a:t>Pour ou contre les tests génétiques ? Un point de vue d'économiste</a:t>
            </a:r>
            <a:r>
              <a:rPr lang="fr-FR" sz="2400" dirty="0">
                <a:latin typeface="Arial" panose="020B0604020202020204" pitchFamily="34" charset="0"/>
                <a:cs typeface="Arial" panose="020B0604020202020204" pitchFamily="34" charset="0"/>
              </a:rPr>
              <a:t>, P. </a:t>
            </a:r>
            <a:r>
              <a:rPr lang="fr-FR" sz="2400" dirty="0" err="1">
                <a:latin typeface="Arial" panose="020B0604020202020204" pitchFamily="34" charset="0"/>
                <a:cs typeface="Arial" panose="020B0604020202020204" pitchFamily="34" charset="0"/>
              </a:rPr>
              <a:t>Pestieau</a:t>
            </a:r>
            <a:r>
              <a:rPr lang="fr-FR" sz="2400" dirty="0">
                <a:latin typeface="Arial" panose="020B0604020202020204" pitchFamily="34" charset="0"/>
                <a:cs typeface="Arial" panose="020B0604020202020204" pitchFamily="34" charset="0"/>
              </a:rPr>
              <a:t>.</a:t>
            </a:r>
          </a:p>
        </p:txBody>
      </p:sp>
      <p:sp>
        <p:nvSpPr>
          <p:cNvPr id="10" name="Rectangle 9">
            <a:extLst>
              <a:ext uri="{FF2B5EF4-FFF2-40B4-BE49-F238E27FC236}">
                <a16:creationId xmlns:a16="http://schemas.microsoft.com/office/drawing/2014/main" xmlns="" id="{7FD70F44-87AA-4046-BC48-EB83733B0BF6}"/>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55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0" y="1327696"/>
            <a:ext cx="11739477" cy="4031873"/>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Le rôle de l’État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 assurer » les risques corrélés (en cas de catastrophe naturelle, par la</a:t>
            </a:r>
          </a:p>
          <a:p>
            <a:pPr>
              <a:spcBef>
                <a:spcPts val="600"/>
              </a:spcBef>
              <a:buClr>
                <a:srgbClr val="7030A0"/>
              </a:buClr>
            </a:pPr>
            <a:r>
              <a:rPr lang="fr-FR" sz="2400" dirty="0">
                <a:latin typeface="Arial" panose="020B0604020202020204" pitchFamily="34" charset="0"/>
                <a:cs typeface="Arial" panose="020B0604020202020204" pitchFamily="34" charset="0"/>
              </a:rPr>
              <a:t>  fiscalité hausse ou baisse) ;</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dirty="0">
                <a:latin typeface="Arial" panose="020B0604020202020204" pitchFamily="34" charset="0"/>
                <a:cs typeface="Arial" panose="020B0604020202020204" pitchFamily="34" charset="0"/>
              </a:rPr>
              <a:t>Peut imposer un contrôle pour limiter l’aléa moral (l’assurance chômage) ;</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imposer l’obligation d’assurance pour limiter l’anti-sélection ;</a:t>
            </a:r>
          </a:p>
          <a:p>
            <a:pPr>
              <a:spcBef>
                <a:spcPts val="600"/>
              </a:spcBef>
              <a:buClr>
                <a:srgbClr val="7030A0"/>
              </a:buClr>
            </a:pPr>
            <a:r>
              <a:rPr lang="fr-FR" sz="2400" dirty="0">
                <a:cs typeface="Calibri"/>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dirty="0">
                <a:latin typeface="Arial" panose="020B0604020202020204" pitchFamily="34" charset="0"/>
                <a:cs typeface="Arial" panose="020B0604020202020204" pitchFamily="34" charset="0"/>
              </a:rPr>
              <a:t>Peut </a:t>
            </a:r>
            <a:r>
              <a:rPr lang="fr-FR" sz="2400" spc="-5" dirty="0">
                <a:latin typeface="Arial" panose="020B0604020202020204" pitchFamily="34" charset="0"/>
                <a:cs typeface="Arial" panose="020B0604020202020204" pitchFamily="34" charset="0"/>
              </a:rPr>
              <a:t>imposer </a:t>
            </a:r>
            <a:r>
              <a:rPr lang="fr-FR" sz="2400" dirty="0">
                <a:latin typeface="Arial" panose="020B0604020202020204" pitchFamily="34" charset="0"/>
                <a:cs typeface="Arial" panose="020B0604020202020204" pitchFamily="34" charset="0"/>
              </a:rPr>
              <a:t>des </a:t>
            </a:r>
            <a:r>
              <a:rPr lang="fr-FR" sz="2400" spc="-5" dirty="0">
                <a:latin typeface="Arial" panose="020B0604020202020204" pitchFamily="34" charset="0"/>
                <a:cs typeface="Arial" panose="020B0604020202020204" pitchFamily="34" charset="0"/>
              </a:rPr>
              <a:t>règles </a:t>
            </a:r>
            <a:r>
              <a:rPr lang="fr-FR" sz="2400" dirty="0">
                <a:latin typeface="Arial" panose="020B0604020202020204" pitchFamily="34" charset="0"/>
                <a:cs typeface="Arial" panose="020B0604020202020204" pitchFamily="34" charset="0"/>
              </a:rPr>
              <a:t>aux </a:t>
            </a:r>
            <a:r>
              <a:rPr lang="fr-FR" sz="2400" spc="-5" dirty="0">
                <a:latin typeface="Arial" panose="020B0604020202020204" pitchFamily="34" charset="0"/>
                <a:cs typeface="Arial" panose="020B0604020202020204" pitchFamily="34" charset="0"/>
              </a:rPr>
              <a:t>assureurs limitant </a:t>
            </a:r>
            <a:r>
              <a:rPr lang="fr-FR" sz="2400" dirty="0">
                <a:latin typeface="Arial" panose="020B0604020202020204" pitchFamily="34" charset="0"/>
                <a:cs typeface="Arial" panose="020B0604020202020204" pitchFamily="34" charset="0"/>
              </a:rPr>
              <a:t>la</a:t>
            </a:r>
            <a:r>
              <a:rPr lang="fr-FR" sz="2400" spc="4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sélection (interdire les tests</a:t>
            </a:r>
          </a:p>
          <a:p>
            <a:pPr>
              <a:spcBef>
                <a:spcPts val="600"/>
              </a:spcBef>
              <a:buClr>
                <a:srgbClr val="7030A0"/>
              </a:buClr>
            </a:pPr>
            <a:r>
              <a:rPr lang="fr-FR" sz="2400" spc="-5" dirty="0">
                <a:latin typeface="Arial" panose="020B0604020202020204" pitchFamily="34" charset="0"/>
                <a:cs typeface="Arial" panose="020B0604020202020204" pitchFamily="34" charset="0"/>
              </a:rPr>
              <a:t>      génétiques, interdire de poser certaines questions…).</a:t>
            </a:r>
          </a:p>
          <a:p>
            <a:pPr>
              <a:spcBef>
                <a:spcPts val="600"/>
              </a:spcBef>
              <a:buClr>
                <a:srgbClr val="7030A0"/>
              </a:buClr>
            </a:pPr>
            <a:r>
              <a:rPr lang="fr-FR" sz="2400" b="1" spc="-5" dirty="0">
                <a:solidFill>
                  <a:srgbClr val="7030A0"/>
                </a:solidFill>
                <a:latin typeface="Arial" panose="020B0604020202020204" pitchFamily="34" charset="0"/>
                <a:cs typeface="Arial" panose="020B0604020202020204" pitchFamily="34" charset="0"/>
              </a:rPr>
              <a:t>       =&gt; </a:t>
            </a:r>
            <a:r>
              <a:rPr lang="fr-FR" sz="2400" spc="-5" dirty="0">
                <a:latin typeface="Arial" panose="020B0604020202020204" pitchFamily="34" charset="0"/>
                <a:cs typeface="Arial" panose="020B0604020202020204" pitchFamily="34" charset="0"/>
              </a:rPr>
              <a:t>Rechercher l’</a:t>
            </a:r>
            <a:r>
              <a:rPr lang="fr-FR" sz="2400" i="1" u="sng" spc="-5" dirty="0">
                <a:latin typeface="Arial" panose="020B0604020202020204" pitchFamily="34" charset="0"/>
                <a:cs typeface="Arial" panose="020B0604020202020204" pitchFamily="34" charset="0"/>
              </a:rPr>
              <a:t>efficacité</a:t>
            </a:r>
            <a:r>
              <a:rPr lang="fr-FR" sz="2400" i="1" spc="-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(assurer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maximum </a:t>
            </a:r>
            <a:r>
              <a:rPr lang="fr-FR" sz="2400" dirty="0">
                <a:latin typeface="Arial" panose="020B0604020202020204" pitchFamily="34" charset="0"/>
                <a:cs typeface="Arial" panose="020B0604020202020204" pitchFamily="34" charset="0"/>
              </a:rPr>
              <a:t>au </a:t>
            </a:r>
            <a:r>
              <a:rPr lang="fr-FR" sz="2400" spc="-5" dirty="0">
                <a:latin typeface="Arial" panose="020B0604020202020204" pitchFamily="34" charset="0"/>
                <a:cs typeface="Arial" panose="020B0604020202020204" pitchFamily="34" charset="0"/>
              </a:rPr>
              <a:t>moindre coût) </a:t>
            </a:r>
            <a:r>
              <a:rPr lang="fr-FR" sz="2400" dirty="0">
                <a:latin typeface="Arial" panose="020B0604020202020204" pitchFamily="34" charset="0"/>
                <a:cs typeface="Arial" panose="020B0604020202020204" pitchFamily="34" charset="0"/>
              </a:rPr>
              <a:t>et </a:t>
            </a:r>
            <a:r>
              <a:rPr lang="fr-FR" sz="2400" spc="-5" dirty="0">
                <a:latin typeface="Arial" panose="020B0604020202020204" pitchFamily="34" charset="0"/>
                <a:cs typeface="Arial" panose="020B0604020202020204" pitchFamily="34" charset="0"/>
              </a:rPr>
              <a:t>l’</a:t>
            </a:r>
            <a:r>
              <a:rPr lang="fr-FR" sz="2400" i="1" spc="-5"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équité</a:t>
            </a:r>
          </a:p>
          <a:p>
            <a:pPr>
              <a:spcBef>
                <a:spcPts val="600"/>
              </a:spcBef>
              <a:buClr>
                <a:srgbClr val="7030A0"/>
              </a:buClr>
            </a:pPr>
            <a:r>
              <a:rPr lang="fr-FR" sz="2400" i="1" spc="-5"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(ne </a:t>
            </a:r>
            <a:r>
              <a:rPr lang="fr-FR" sz="2400" dirty="0">
                <a:latin typeface="Arial" panose="020B0604020202020204" pitchFamily="34" charset="0"/>
                <a:cs typeface="Arial" panose="020B0604020202020204" pitchFamily="34" charset="0"/>
              </a:rPr>
              <a:t>pas </a:t>
            </a:r>
            <a:r>
              <a:rPr lang="fr-FR" sz="2400" spc="-5" dirty="0">
                <a:latin typeface="Arial" panose="020B0604020202020204" pitchFamily="34" charset="0"/>
                <a:cs typeface="Arial" panose="020B0604020202020204" pitchFamily="34" charset="0"/>
              </a:rPr>
              <a:t>faire supporter </a:t>
            </a:r>
            <a:r>
              <a:rPr lang="fr-FR" sz="2400" dirty="0">
                <a:latin typeface="Arial" panose="020B0604020202020204" pitchFamily="34" charset="0"/>
                <a:cs typeface="Arial" panose="020B0604020202020204" pitchFamily="34" charset="0"/>
              </a:rPr>
              <a:t>aux plus </a:t>
            </a:r>
            <a:r>
              <a:rPr lang="fr-FR" sz="2400" spc="-5" dirty="0">
                <a:latin typeface="Arial" panose="020B0604020202020204" pitchFamily="34" charset="0"/>
                <a:cs typeface="Arial" panose="020B0604020202020204" pitchFamily="34" charset="0"/>
              </a:rPr>
              <a:t>vulnérables </a:t>
            </a:r>
            <a:r>
              <a:rPr lang="fr-FR" sz="2400" dirty="0">
                <a:latin typeface="Arial" panose="020B0604020202020204" pitchFamily="34" charset="0"/>
                <a:cs typeface="Arial" panose="020B0604020202020204" pitchFamily="34" charset="0"/>
              </a:rPr>
              <a:t>des </a:t>
            </a:r>
            <a:r>
              <a:rPr lang="fr-FR" sz="2400" spc="-5" dirty="0">
                <a:latin typeface="Arial" panose="020B0604020202020204" pitchFamily="34" charset="0"/>
                <a:cs typeface="Arial" panose="020B0604020202020204" pitchFamily="34" charset="0"/>
              </a:rPr>
              <a:t>coûts trop</a:t>
            </a:r>
            <a:r>
              <a:rPr lang="fr-FR" sz="2400" dirty="0">
                <a:latin typeface="Arial" panose="020B0604020202020204" pitchFamily="34" charset="0"/>
                <a:cs typeface="Arial" panose="020B0604020202020204" pitchFamily="34" charset="0"/>
              </a:rPr>
              <a:t> </a:t>
            </a:r>
            <a:r>
              <a:rPr lang="fr-FR" sz="2400" spc="-5" dirty="0">
                <a:latin typeface="Arial" panose="020B0604020202020204" pitchFamily="34" charset="0"/>
                <a:cs typeface="Arial" panose="020B0604020202020204" pitchFamily="34" charset="0"/>
              </a:rPr>
              <a:t>importants)</a:t>
            </a:r>
            <a:r>
              <a:rPr lang="fr-FR" sz="2400" dirty="0">
                <a:latin typeface="Arial" panose="020B0604020202020204" pitchFamily="34" charset="0"/>
                <a:cs typeface="Arial" panose="020B0604020202020204" pitchFamily="34" charset="0"/>
              </a:rPr>
              <a:t>.</a:t>
            </a:r>
          </a:p>
        </p:txBody>
      </p:sp>
      <p:sp>
        <p:nvSpPr>
          <p:cNvPr id="10" name="Rectangle 9">
            <a:extLst>
              <a:ext uri="{FF2B5EF4-FFF2-40B4-BE49-F238E27FC236}">
                <a16:creationId xmlns:a16="http://schemas.microsoft.com/office/drawing/2014/main" xmlns="" id="{BFA39F20-80AF-431F-898B-FB4CD1F09080}"/>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3. Comment assurer ? (items 2, 3 et 4) </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183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495960" y="216752"/>
            <a:ext cx="7640586" cy="1077218"/>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Etude de cas permettant d’envisager plusieurs aspects du programme. </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86590" y="1327696"/>
            <a:ext cx="11739477" cy="4508927"/>
          </a:xfrm>
          <a:prstGeom prst="rect">
            <a:avLst/>
          </a:prstGeom>
          <a:noFill/>
        </p:spPr>
        <p:txBody>
          <a:bodyPr wrap="square">
            <a:spAutoFit/>
          </a:bodyPr>
          <a:lstStyle/>
          <a:p>
            <a:pPr marL="457200" indent="-457200">
              <a:spcBef>
                <a:spcPts val="600"/>
              </a:spcBef>
              <a:buClr>
                <a:srgbClr val="7030A0"/>
              </a:buClr>
              <a:buFont typeface="+mj-lt"/>
              <a:buAutoNum type="arabicPeriod"/>
            </a:pPr>
            <a:r>
              <a:rPr lang="fr-FR" sz="2000" dirty="0">
                <a:latin typeface="Arial" panose="020B0604020202020204" pitchFamily="34" charset="0"/>
                <a:cs typeface="Arial" panose="020B0604020202020204" pitchFamily="34" charset="0"/>
              </a:rPr>
              <a:t>L’assurance loyers impayés : </a:t>
            </a:r>
            <a:r>
              <a:rPr lang="fr-FR" sz="2000" dirty="0">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xmlns="" val="tx"/>
                    </a:ext>
                  </a:extLst>
                </a:hlinkClick>
              </a:rPr>
              <a:t>https://www.inc-conso.fr/content/assurance/sassurer-contre-les-loyers-impayes-la-garantie-des-loyers-impayes-gli</a:t>
            </a:r>
            <a:endParaRPr lang="fr-FR" sz="2000" dirty="0">
              <a:latin typeface="Arial" panose="020B0604020202020204" pitchFamily="34" charset="0"/>
              <a:cs typeface="Arial" panose="020B0604020202020204" pitchFamily="34" charset="0"/>
            </a:endParaRPr>
          </a:p>
          <a:p>
            <a:pPr>
              <a:spcBef>
                <a:spcPts val="600"/>
              </a:spcBef>
              <a:buClr>
                <a:srgbClr val="7030A0"/>
              </a:buClr>
            </a:pPr>
            <a:r>
              <a:rPr lang="fr-FR" sz="2000" dirty="0">
                <a:latin typeface="Arial" panose="020B0604020202020204" pitchFamily="34" charset="0"/>
                <a:cs typeface="Arial" panose="020B0604020202020204" pitchFamily="34" charset="0"/>
              </a:rPr>
              <a:t>	item 5 : complémentarité des principales institutions (Famille, Pouvoirs publics, Sociétés ou mutuelles d’assurances). </a:t>
            </a:r>
          </a:p>
          <a:p>
            <a:pPr>
              <a:spcBef>
                <a:spcPts val="600"/>
              </a:spcBef>
              <a:buClr>
                <a:srgbClr val="7030A0"/>
              </a:buClr>
            </a:pPr>
            <a:r>
              <a:rPr lang="fr-FR" sz="2000" dirty="0">
                <a:latin typeface="Arial" panose="020B0604020202020204" pitchFamily="34" charset="0"/>
                <a:cs typeface="Arial" panose="020B0604020202020204" pitchFamily="34" charset="0"/>
              </a:rPr>
              <a:t>	item 4 : prévention, mutualisation. </a:t>
            </a:r>
          </a:p>
          <a:p>
            <a:pPr>
              <a:spcBef>
                <a:spcPts val="600"/>
              </a:spcBef>
              <a:buClr>
                <a:srgbClr val="7030A0"/>
              </a:buClr>
            </a:pPr>
            <a:r>
              <a:rPr lang="fr-FR" sz="2000" dirty="0">
                <a:latin typeface="Arial" panose="020B0604020202020204" pitchFamily="34" charset="0"/>
                <a:cs typeface="Arial" panose="020B0604020202020204" pitchFamily="34" charset="0"/>
              </a:rPr>
              <a:t>	item 3 : Bien-être pour le propriétaire / aléa moral du côté du locataire. </a:t>
            </a:r>
          </a:p>
          <a:p>
            <a:pPr marL="457200" indent="-457200">
              <a:spcBef>
                <a:spcPts val="600"/>
              </a:spcBef>
              <a:buClr>
                <a:srgbClr val="7030A0"/>
              </a:buClr>
              <a:buFont typeface="+mj-lt"/>
              <a:buAutoNum type="arabicPeriod"/>
            </a:pPr>
            <a:endParaRPr lang="fr-FR" sz="1200" dirty="0">
              <a:latin typeface="Arial" panose="020B0604020202020204" pitchFamily="34" charset="0"/>
              <a:cs typeface="Arial" panose="020B0604020202020204" pitchFamily="34" charset="0"/>
            </a:endParaRPr>
          </a:p>
          <a:p>
            <a:pPr marL="457200" indent="-457200">
              <a:spcBef>
                <a:spcPts val="600"/>
              </a:spcBef>
              <a:buClr>
                <a:srgbClr val="7030A0"/>
              </a:buClr>
              <a:buFont typeface="+mj-lt"/>
              <a:buAutoNum type="arabicPeriod" startAt="2"/>
            </a:pPr>
            <a:r>
              <a:rPr lang="fr-FR" sz="2000" dirty="0">
                <a:latin typeface="Arial" panose="020B0604020202020204" pitchFamily="34" charset="0"/>
                <a:cs typeface="Arial" panose="020B0604020202020204" pitchFamily="34" charset="0"/>
              </a:rPr>
              <a:t>Prise en charge du risque de dépendance : </a:t>
            </a:r>
            <a:r>
              <a:rPr lang="fr-FR" sz="2000" dirty="0">
                <a:latin typeface="Arial" panose="020B0604020202020204" pitchFamily="34" charset="0"/>
                <a:cs typeface="Arial" panose="020B0604020202020204" pitchFamily="34" charset="0"/>
                <a:hlinkClick r:id="rId9"/>
              </a:rPr>
              <a:t>https://www.vie-publique.fr/actualite/dossier/vieillissement/allocation-autonomie-maintien-domicile-5e-risque-quelle-politique-pour-dependance.html</a:t>
            </a:r>
            <a:endParaRPr lang="fr-FR" sz="2000" dirty="0">
              <a:latin typeface="Arial" panose="020B0604020202020204" pitchFamily="34" charset="0"/>
              <a:cs typeface="Arial" panose="020B0604020202020204" pitchFamily="34" charset="0"/>
            </a:endParaRPr>
          </a:p>
          <a:p>
            <a:pPr>
              <a:spcBef>
                <a:spcPts val="600"/>
              </a:spcBef>
              <a:buClr>
                <a:srgbClr val="7030A0"/>
              </a:buClr>
            </a:pPr>
            <a:r>
              <a:rPr lang="fr-FR" sz="2000" dirty="0">
                <a:latin typeface="Arial" panose="020B0604020202020204" pitchFamily="34" charset="0"/>
                <a:cs typeface="Arial" panose="020B0604020202020204" pitchFamily="34" charset="0"/>
              </a:rPr>
              <a:t>	item 5 : Famille, sociétés et mutuelles d’assurance et pouvoirs publics. </a:t>
            </a:r>
          </a:p>
          <a:p>
            <a:pPr>
              <a:spcBef>
                <a:spcPts val="600"/>
              </a:spcBef>
              <a:buClr>
                <a:srgbClr val="7030A0"/>
              </a:buClr>
            </a:pPr>
            <a:r>
              <a:rPr lang="fr-FR" sz="2000" dirty="0">
                <a:latin typeface="Arial" panose="020B0604020202020204" pitchFamily="34" charset="0"/>
                <a:cs typeface="Arial" panose="020B0604020202020204" pitchFamily="34" charset="0"/>
              </a:rPr>
              <a:t>	item 3 : incitation à l’innovation : chronologie et succession de nouveaux dispositifs. ; Bien-être.</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285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48400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Références</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86590" y="1327696"/>
            <a:ext cx="11739477" cy="5052665"/>
          </a:xfrm>
          <a:prstGeom prst="rect">
            <a:avLst/>
          </a:prstGeom>
          <a:noFill/>
        </p:spPr>
        <p:txBody>
          <a:bodyPr wrap="square">
            <a:spAutoFit/>
          </a:bodyPr>
          <a:lstStyle/>
          <a:p>
            <a:pPr marL="714375" marR="5080" indent="-177800">
              <a:lnSpc>
                <a:spcPts val="2500"/>
              </a:lnSpc>
              <a:spcBef>
                <a:spcPts val="500"/>
              </a:spcBef>
              <a:buClr>
                <a:srgbClr val="7030A0"/>
              </a:buClr>
              <a:buFont typeface="Arial" panose="020B0604020202020204" pitchFamily="34" charset="0"/>
              <a:buChar char="•"/>
            </a:pPr>
            <a:r>
              <a:rPr lang="fr-FR" sz="2400" spc="-5" dirty="0">
                <a:cs typeface="Calibri"/>
              </a:rPr>
              <a:t>Bo</a:t>
            </a:r>
            <a:r>
              <a:rPr lang="fr-FR" sz="2400" dirty="0">
                <a:cs typeface="Calibri"/>
              </a:rPr>
              <a:t>u</a:t>
            </a:r>
            <a:r>
              <a:rPr lang="fr-FR" sz="2400" spc="-5" dirty="0">
                <a:cs typeface="Calibri"/>
              </a:rPr>
              <a:t>r</a:t>
            </a:r>
            <a:r>
              <a:rPr lang="fr-FR" sz="2400" dirty="0">
                <a:cs typeface="Calibri"/>
              </a:rPr>
              <a:t>dieu P</a:t>
            </a:r>
            <a:r>
              <a:rPr lang="fr-FR" sz="2400" spc="-5" dirty="0">
                <a:cs typeface="Calibri"/>
              </a:rPr>
              <a:t>.</a:t>
            </a:r>
            <a:r>
              <a:rPr lang="fr-FR" sz="2400" dirty="0">
                <a:cs typeface="Calibri"/>
              </a:rPr>
              <a:t>, « La s</a:t>
            </a:r>
            <a:r>
              <a:rPr lang="fr-FR" sz="2400" spc="-5" dirty="0">
                <a:cs typeface="Calibri"/>
              </a:rPr>
              <a:t>o</a:t>
            </a:r>
            <a:r>
              <a:rPr lang="fr-FR" sz="2400" dirty="0">
                <a:cs typeface="Calibri"/>
              </a:rPr>
              <a:t>ciété t</a:t>
            </a:r>
            <a:r>
              <a:rPr lang="fr-FR" sz="2400" spc="-5" dirty="0">
                <a:cs typeface="Calibri"/>
              </a:rPr>
              <a:t>r</a:t>
            </a:r>
            <a:r>
              <a:rPr lang="fr-FR" sz="2400" dirty="0">
                <a:cs typeface="Calibri"/>
              </a:rPr>
              <a:t>aditi</a:t>
            </a:r>
            <a:r>
              <a:rPr lang="fr-FR" sz="2400" spc="-5" dirty="0">
                <a:cs typeface="Calibri"/>
              </a:rPr>
              <a:t>o</a:t>
            </a:r>
            <a:r>
              <a:rPr lang="fr-FR" sz="2400" dirty="0">
                <a:cs typeface="Calibri"/>
              </a:rPr>
              <a:t>nnelle. Attitude à l’éga</a:t>
            </a:r>
            <a:r>
              <a:rPr lang="fr-FR" sz="2400" spc="-5" dirty="0">
                <a:cs typeface="Calibri"/>
              </a:rPr>
              <a:t>r</a:t>
            </a:r>
            <a:r>
              <a:rPr lang="fr-FR" sz="2400" dirty="0">
                <a:cs typeface="Calibri"/>
              </a:rPr>
              <a:t>d du </a:t>
            </a:r>
            <a:r>
              <a:rPr lang="fr-FR" sz="2400" spc="-5" dirty="0">
                <a:cs typeface="Calibri"/>
              </a:rPr>
              <a:t>temps </a:t>
            </a:r>
            <a:r>
              <a:rPr lang="fr-FR" sz="2400" dirty="0">
                <a:cs typeface="Calibri"/>
              </a:rPr>
              <a:t>et </a:t>
            </a:r>
            <a:r>
              <a:rPr lang="fr-FR" sz="2400" spc="-5" dirty="0">
                <a:cs typeface="Calibri"/>
              </a:rPr>
              <a:t>conduite économique </a:t>
            </a:r>
            <a:r>
              <a:rPr lang="fr-FR" sz="2400" dirty="0">
                <a:cs typeface="Calibri"/>
              </a:rPr>
              <a:t>», </a:t>
            </a:r>
            <a:r>
              <a:rPr lang="fr-FR" sz="2400" i="1" spc="-5" dirty="0">
                <a:cs typeface="Calibri"/>
              </a:rPr>
              <a:t>Sociologie </a:t>
            </a:r>
            <a:r>
              <a:rPr lang="fr-FR" sz="2400" i="1" dirty="0">
                <a:cs typeface="Calibri"/>
              </a:rPr>
              <a:t>du </a:t>
            </a:r>
            <a:r>
              <a:rPr lang="fr-FR" sz="2400" i="1" spc="-5" dirty="0">
                <a:cs typeface="Calibri"/>
              </a:rPr>
              <a:t>Travail</a:t>
            </a:r>
            <a:r>
              <a:rPr lang="fr-FR" sz="2400" spc="-5" dirty="0">
                <a:cs typeface="Calibri"/>
              </a:rPr>
              <a:t>,</a:t>
            </a:r>
            <a:r>
              <a:rPr lang="fr-FR" sz="2400" spc="40" dirty="0">
                <a:cs typeface="Calibri"/>
              </a:rPr>
              <a:t> </a:t>
            </a:r>
            <a:r>
              <a:rPr lang="fr-FR" sz="2400" spc="-5" dirty="0">
                <a:cs typeface="Calibri"/>
              </a:rPr>
              <a:t>1963</a:t>
            </a:r>
            <a:endParaRPr lang="fr-FR" sz="2400" dirty="0">
              <a:cs typeface="Calibri"/>
            </a:endParaRPr>
          </a:p>
          <a:p>
            <a:pPr marL="714375" indent="-177800">
              <a:lnSpc>
                <a:spcPct val="100000"/>
              </a:lnSpc>
              <a:spcBef>
                <a:spcPts val="275"/>
              </a:spcBef>
              <a:buClr>
                <a:srgbClr val="7030A0"/>
              </a:buClr>
              <a:buFont typeface="Arial" panose="020B0604020202020204" pitchFamily="34" charset="0"/>
              <a:buChar char="•"/>
            </a:pPr>
            <a:r>
              <a:rPr lang="fr-FR" sz="2400" spc="-5" dirty="0">
                <a:cs typeface="Calibri"/>
              </a:rPr>
              <a:t>Chiappori</a:t>
            </a:r>
            <a:r>
              <a:rPr lang="fr-FR" sz="2400" spc="5" dirty="0">
                <a:cs typeface="Calibri"/>
              </a:rPr>
              <a:t> </a:t>
            </a:r>
            <a:r>
              <a:rPr lang="fr-FR" sz="2400" spc="-5" dirty="0">
                <a:cs typeface="Calibri"/>
              </a:rPr>
              <a:t>P-A., </a:t>
            </a:r>
            <a:r>
              <a:rPr lang="fr-FR" sz="2400" i="1" dirty="0">
                <a:cs typeface="Calibri"/>
              </a:rPr>
              <a:t>Risque </a:t>
            </a:r>
            <a:r>
              <a:rPr lang="fr-FR" sz="2400" i="1" spc="-5" dirty="0">
                <a:cs typeface="Calibri"/>
              </a:rPr>
              <a:t>et assurance</a:t>
            </a:r>
            <a:r>
              <a:rPr lang="fr-FR" sz="2400" spc="-5" dirty="0">
                <a:cs typeface="Calibri"/>
              </a:rPr>
              <a:t>, Flammarion (Dominos),</a:t>
            </a:r>
            <a:r>
              <a:rPr lang="fr-FR" sz="2400" spc="20" dirty="0">
                <a:cs typeface="Calibri"/>
              </a:rPr>
              <a:t> </a:t>
            </a:r>
            <a:r>
              <a:rPr lang="fr-FR" sz="2400" spc="-5" dirty="0">
                <a:cs typeface="Calibri"/>
              </a:rPr>
              <a:t>1996</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Ewald F., </a:t>
            </a:r>
            <a:r>
              <a:rPr lang="fr-FR" sz="2400" i="1" spc="-5" dirty="0">
                <a:cs typeface="Calibri"/>
              </a:rPr>
              <a:t>Histoire </a:t>
            </a:r>
            <a:r>
              <a:rPr lang="fr-FR" sz="2400" i="1" dirty="0">
                <a:cs typeface="Calibri"/>
              </a:rPr>
              <a:t>de</a:t>
            </a:r>
            <a:r>
              <a:rPr lang="fr-FR" sz="2400" i="1" spc="70" dirty="0">
                <a:cs typeface="Calibri"/>
              </a:rPr>
              <a:t> </a:t>
            </a:r>
            <a:r>
              <a:rPr lang="fr-FR" sz="2400" i="1" dirty="0">
                <a:cs typeface="Calibri"/>
              </a:rPr>
              <a:t>l’État</a:t>
            </a:r>
            <a:r>
              <a:rPr lang="fr-FR" sz="2400" i="1" spc="15" dirty="0">
                <a:cs typeface="Calibri"/>
              </a:rPr>
              <a:t> </a:t>
            </a:r>
            <a:r>
              <a:rPr lang="fr-FR" sz="2400" i="1" spc="-5" dirty="0">
                <a:cs typeface="Calibri"/>
              </a:rPr>
              <a:t>Providence</a:t>
            </a:r>
            <a:r>
              <a:rPr lang="fr-FR" sz="2400" spc="-5" dirty="0">
                <a:cs typeface="Calibri"/>
              </a:rPr>
              <a:t>,	</a:t>
            </a:r>
            <a:r>
              <a:rPr lang="fr-FR" sz="2400" dirty="0">
                <a:cs typeface="Calibri"/>
              </a:rPr>
              <a:t>Le Livre de </a:t>
            </a:r>
            <a:r>
              <a:rPr lang="fr-FR" sz="2400" spc="-5" dirty="0">
                <a:cs typeface="Calibri"/>
              </a:rPr>
              <a:t>Poche,</a:t>
            </a:r>
            <a:r>
              <a:rPr lang="fr-FR" sz="2400" spc="-25" dirty="0">
                <a:cs typeface="Calibri"/>
              </a:rPr>
              <a:t> </a:t>
            </a:r>
            <a:r>
              <a:rPr lang="fr-FR" sz="2400" spc="-5" dirty="0">
                <a:cs typeface="Calibri"/>
              </a:rPr>
              <a:t>1996</a:t>
            </a:r>
            <a:endParaRPr lang="fr-FR" sz="2400" dirty="0">
              <a:cs typeface="Calibri"/>
            </a:endParaRPr>
          </a:p>
          <a:p>
            <a:pPr marL="714375" marR="5080" indent="-177800">
              <a:lnSpc>
                <a:spcPts val="2520"/>
              </a:lnSpc>
              <a:spcBef>
                <a:spcPts val="705"/>
              </a:spcBef>
              <a:buClr>
                <a:srgbClr val="7030A0"/>
              </a:buClr>
              <a:buFont typeface="Arial" panose="020B0604020202020204" pitchFamily="34" charset="0"/>
              <a:buChar char="•"/>
            </a:pPr>
            <a:r>
              <a:rPr lang="fr-FR" sz="2400" spc="-5" dirty="0">
                <a:cs typeface="Calibri"/>
              </a:rPr>
              <a:t>K</a:t>
            </a:r>
            <a:r>
              <a:rPr lang="fr-FR" sz="2400" dirty="0">
                <a:cs typeface="Calibri"/>
              </a:rPr>
              <a:t>ahne</a:t>
            </a:r>
            <a:r>
              <a:rPr lang="fr-FR" sz="2400" spc="-5" dirty="0">
                <a:cs typeface="Calibri"/>
              </a:rPr>
              <a:t>m</a:t>
            </a:r>
            <a:r>
              <a:rPr lang="fr-FR" sz="2400" dirty="0">
                <a:cs typeface="Calibri"/>
              </a:rPr>
              <a:t>an </a:t>
            </a:r>
            <a:r>
              <a:rPr lang="fr-FR" sz="2400" spc="-5" dirty="0">
                <a:cs typeface="Calibri"/>
              </a:rPr>
              <a:t>D.</a:t>
            </a:r>
            <a:r>
              <a:rPr lang="fr-FR" sz="2400" dirty="0">
                <a:cs typeface="Calibri"/>
              </a:rPr>
              <a:t>, S</a:t>
            </a:r>
            <a:r>
              <a:rPr lang="fr-FR" sz="2400" spc="-5" dirty="0">
                <a:cs typeface="Calibri"/>
              </a:rPr>
              <a:t>y</a:t>
            </a:r>
            <a:r>
              <a:rPr lang="fr-FR" sz="2400" dirty="0">
                <a:cs typeface="Calibri"/>
              </a:rPr>
              <a:t>st</a:t>
            </a:r>
            <a:r>
              <a:rPr lang="fr-FR" sz="2400" spc="-5" dirty="0">
                <a:cs typeface="Calibri"/>
              </a:rPr>
              <a:t>èm</a:t>
            </a:r>
            <a:r>
              <a:rPr lang="fr-FR" sz="2400" dirty="0">
                <a:cs typeface="Calibri"/>
              </a:rPr>
              <a:t>e	</a:t>
            </a:r>
            <a:r>
              <a:rPr lang="fr-FR" sz="2400" spc="-5" dirty="0">
                <a:cs typeface="Calibri"/>
              </a:rPr>
              <a:t>1</a:t>
            </a:r>
            <a:r>
              <a:rPr lang="fr-FR" sz="2400" dirty="0">
                <a:cs typeface="Calibri"/>
              </a:rPr>
              <a:t>, s</a:t>
            </a:r>
            <a:r>
              <a:rPr lang="fr-FR" sz="2400" spc="-5" dirty="0">
                <a:cs typeface="Calibri"/>
              </a:rPr>
              <a:t>y</a:t>
            </a:r>
            <a:r>
              <a:rPr lang="fr-FR" sz="2400" dirty="0">
                <a:cs typeface="Calibri"/>
              </a:rPr>
              <a:t>st</a:t>
            </a:r>
            <a:r>
              <a:rPr lang="fr-FR" sz="2400" spc="-5" dirty="0">
                <a:cs typeface="Calibri"/>
              </a:rPr>
              <a:t>èm</a:t>
            </a:r>
            <a:r>
              <a:rPr lang="fr-FR" sz="2400" dirty="0">
                <a:cs typeface="Calibri"/>
              </a:rPr>
              <a:t>e </a:t>
            </a:r>
            <a:r>
              <a:rPr lang="fr-FR" sz="2400" spc="-5" dirty="0">
                <a:cs typeface="Calibri"/>
              </a:rPr>
              <a:t>2</a:t>
            </a:r>
            <a:r>
              <a:rPr lang="fr-FR" sz="2400" dirty="0">
                <a:cs typeface="Calibri"/>
              </a:rPr>
              <a:t>. </a:t>
            </a:r>
            <a:r>
              <a:rPr lang="fr-FR" sz="2400" i="1" dirty="0">
                <a:cs typeface="Calibri"/>
              </a:rPr>
              <a:t>L</a:t>
            </a:r>
            <a:r>
              <a:rPr lang="fr-FR" sz="2400" i="1" spc="-5" dirty="0">
                <a:cs typeface="Calibri"/>
              </a:rPr>
              <a:t>e</a:t>
            </a:r>
            <a:r>
              <a:rPr lang="fr-FR" sz="2400" i="1" dirty="0">
                <a:cs typeface="Calibri"/>
              </a:rPr>
              <a:t>s d</a:t>
            </a:r>
            <a:r>
              <a:rPr lang="fr-FR" sz="2400" i="1" spc="-5" dirty="0">
                <a:cs typeface="Calibri"/>
              </a:rPr>
              <a:t>e</a:t>
            </a:r>
            <a:r>
              <a:rPr lang="fr-FR" sz="2400" i="1" dirty="0">
                <a:cs typeface="Calibri"/>
              </a:rPr>
              <a:t>ux	 vit</a:t>
            </a:r>
            <a:r>
              <a:rPr lang="fr-FR" sz="2400" i="1" spc="-5" dirty="0">
                <a:cs typeface="Calibri"/>
              </a:rPr>
              <a:t>e</a:t>
            </a:r>
            <a:r>
              <a:rPr lang="fr-FR" sz="2400" i="1" dirty="0">
                <a:cs typeface="Calibri"/>
              </a:rPr>
              <a:t>ss</a:t>
            </a:r>
            <a:r>
              <a:rPr lang="fr-FR" sz="2400" i="1" spc="-5" dirty="0">
                <a:cs typeface="Calibri"/>
              </a:rPr>
              <a:t>e</a:t>
            </a:r>
            <a:r>
              <a:rPr lang="fr-FR" sz="2400" i="1" dirty="0">
                <a:cs typeface="Calibri"/>
              </a:rPr>
              <a:t>s de la  </a:t>
            </a:r>
            <a:r>
              <a:rPr lang="fr-FR" sz="2400" i="1" spc="-5" dirty="0">
                <a:cs typeface="Calibri"/>
              </a:rPr>
              <a:t>pensée</a:t>
            </a:r>
            <a:r>
              <a:rPr lang="fr-FR" sz="2400" spc="-5" dirty="0">
                <a:cs typeface="Calibri"/>
              </a:rPr>
              <a:t>, Champs Flammarion, (2011)</a:t>
            </a:r>
            <a:r>
              <a:rPr lang="fr-FR" sz="2400" spc="10" dirty="0">
                <a:cs typeface="Calibri"/>
              </a:rPr>
              <a:t> </a:t>
            </a:r>
            <a:r>
              <a:rPr lang="fr-FR" sz="2400" spc="-5" dirty="0">
                <a:cs typeface="Calibri"/>
              </a:rPr>
              <a:t>2016</a:t>
            </a:r>
            <a:endParaRPr lang="fr-FR" sz="2400" dirty="0">
              <a:cs typeface="Calibri"/>
            </a:endParaRPr>
          </a:p>
          <a:p>
            <a:pPr marL="714375" marR="5080" indent="-177800">
              <a:lnSpc>
                <a:spcPts val="2620"/>
              </a:lnSpc>
              <a:spcBef>
                <a:spcPts val="580"/>
              </a:spcBef>
              <a:buClr>
                <a:srgbClr val="7030A0"/>
              </a:buClr>
              <a:buFont typeface="Arial" panose="020B0604020202020204" pitchFamily="34" charset="0"/>
              <a:buChar char="•"/>
            </a:pPr>
            <a:r>
              <a:rPr lang="fr-FR" sz="2400" dirty="0">
                <a:cs typeface="Calibri"/>
              </a:rPr>
              <a:t>Thaler R., </a:t>
            </a:r>
            <a:r>
              <a:rPr lang="fr-FR" sz="2400" spc="-5" dirty="0">
                <a:cs typeface="Calibri"/>
              </a:rPr>
              <a:t>Sunstein C., </a:t>
            </a:r>
            <a:r>
              <a:rPr lang="fr-FR" sz="2400" i="1" spc="-5" dirty="0">
                <a:cs typeface="Calibri"/>
              </a:rPr>
              <a:t>Nudge</a:t>
            </a:r>
            <a:r>
              <a:rPr lang="fr-FR" sz="2400" spc="-5" dirty="0">
                <a:cs typeface="Calibri"/>
              </a:rPr>
              <a:t>. </a:t>
            </a:r>
            <a:r>
              <a:rPr lang="fr-FR" sz="2400" i="1" dirty="0">
                <a:cs typeface="Calibri"/>
              </a:rPr>
              <a:t>La </a:t>
            </a:r>
            <a:r>
              <a:rPr lang="fr-FR" sz="2400" i="1" spc="-5" dirty="0">
                <a:cs typeface="Calibri"/>
              </a:rPr>
              <a:t>méthode </a:t>
            </a:r>
            <a:r>
              <a:rPr lang="fr-FR" sz="2400" i="1" dirty="0">
                <a:cs typeface="Calibri"/>
              </a:rPr>
              <a:t>douce pour </a:t>
            </a:r>
            <a:r>
              <a:rPr lang="fr-FR" sz="2400" i="1" spc="-5" dirty="0">
                <a:cs typeface="Calibri"/>
              </a:rPr>
              <a:t>inspirer les  bonnes</a:t>
            </a:r>
            <a:r>
              <a:rPr lang="fr-FR" sz="2400" i="1" spc="20" dirty="0">
                <a:cs typeface="Calibri"/>
              </a:rPr>
              <a:t> </a:t>
            </a:r>
            <a:r>
              <a:rPr lang="fr-FR" sz="2400" i="1" spc="-5" dirty="0">
                <a:cs typeface="Calibri"/>
              </a:rPr>
              <a:t>décisions</a:t>
            </a:r>
            <a:r>
              <a:rPr lang="fr-FR" sz="2400" spc="-5" dirty="0">
                <a:cs typeface="Calibri"/>
              </a:rPr>
              <a:t>, (2008),</a:t>
            </a:r>
            <a:r>
              <a:rPr lang="fr-FR" sz="2400" dirty="0">
                <a:cs typeface="Calibri"/>
              </a:rPr>
              <a:t> </a:t>
            </a:r>
            <a:r>
              <a:rPr lang="fr-FR" sz="2400" spc="-5" dirty="0">
                <a:cs typeface="Calibri"/>
              </a:rPr>
              <a:t>2012</a:t>
            </a:r>
            <a:endParaRPr lang="fr-FR" sz="2400" dirty="0">
              <a:cs typeface="Calibri"/>
            </a:endParaRPr>
          </a:p>
          <a:p>
            <a:pPr marL="714375" indent="-177800">
              <a:lnSpc>
                <a:spcPct val="100000"/>
              </a:lnSpc>
              <a:spcBef>
                <a:spcPts val="254"/>
              </a:spcBef>
              <a:buClr>
                <a:srgbClr val="7030A0"/>
              </a:buClr>
              <a:buFont typeface="Arial" panose="020B0604020202020204" pitchFamily="34" charset="0"/>
              <a:buChar char="•"/>
            </a:pPr>
            <a:r>
              <a:rPr lang="fr-FR" sz="2400" dirty="0">
                <a:cs typeface="Calibri"/>
              </a:rPr>
              <a:t>Le </a:t>
            </a:r>
            <a:r>
              <a:rPr lang="fr-FR" sz="2400" spc="-5" dirty="0">
                <a:cs typeface="Calibri"/>
              </a:rPr>
              <a:t>Breton D., </a:t>
            </a:r>
            <a:r>
              <a:rPr lang="fr-FR" sz="2400" i="1" spc="-5" dirty="0">
                <a:cs typeface="Calibri"/>
              </a:rPr>
              <a:t>Sociologie </a:t>
            </a:r>
            <a:r>
              <a:rPr lang="fr-FR" sz="2400" i="1" dirty="0">
                <a:cs typeface="Calibri"/>
              </a:rPr>
              <a:t>du </a:t>
            </a:r>
            <a:r>
              <a:rPr lang="fr-FR" sz="2400" i="1" spc="-5" dirty="0">
                <a:cs typeface="Calibri"/>
              </a:rPr>
              <a:t>risque</a:t>
            </a:r>
            <a:r>
              <a:rPr lang="fr-FR" sz="2400" spc="-5" dirty="0">
                <a:cs typeface="Calibri"/>
              </a:rPr>
              <a:t>, </a:t>
            </a:r>
            <a:r>
              <a:rPr lang="fr-FR" sz="2400" dirty="0">
                <a:cs typeface="Calibri"/>
              </a:rPr>
              <a:t>PUF, </a:t>
            </a:r>
            <a:r>
              <a:rPr lang="fr-FR" sz="2400" spc="-5" dirty="0">
                <a:cs typeface="Calibri"/>
              </a:rPr>
              <a:t>Que-Sais-Je,</a:t>
            </a:r>
            <a:r>
              <a:rPr lang="fr-FR" sz="2400" spc="30" dirty="0">
                <a:cs typeface="Calibri"/>
              </a:rPr>
              <a:t> </a:t>
            </a:r>
            <a:r>
              <a:rPr lang="fr-FR" sz="2400" spc="-5" dirty="0">
                <a:cs typeface="Calibri"/>
              </a:rPr>
              <a:t>2017</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Murard N., </a:t>
            </a:r>
            <a:r>
              <a:rPr lang="fr-FR" sz="2400" i="1" dirty="0">
                <a:cs typeface="Calibri"/>
              </a:rPr>
              <a:t>La </a:t>
            </a:r>
            <a:r>
              <a:rPr lang="fr-FR" sz="2400" i="1" spc="-5" dirty="0">
                <a:cs typeface="Calibri"/>
              </a:rPr>
              <a:t>protection sociale</a:t>
            </a:r>
            <a:r>
              <a:rPr lang="fr-FR" sz="2400" spc="-5" dirty="0">
                <a:cs typeface="Calibri"/>
              </a:rPr>
              <a:t>, Repères,</a:t>
            </a:r>
            <a:r>
              <a:rPr lang="fr-FR" sz="2400" spc="25" dirty="0">
                <a:cs typeface="Calibri"/>
              </a:rPr>
              <a:t> </a:t>
            </a:r>
            <a:r>
              <a:rPr lang="fr-FR" sz="2400" spc="-5" dirty="0">
                <a:cs typeface="Calibri"/>
              </a:rPr>
              <a:t>2004</a:t>
            </a:r>
            <a:endParaRPr lang="fr-FR" sz="2400" dirty="0">
              <a:cs typeface="Calibri"/>
            </a:endParaRPr>
          </a:p>
          <a:p>
            <a:pPr marL="714375" marR="5080" indent="-177800">
              <a:lnSpc>
                <a:spcPts val="2620"/>
              </a:lnSpc>
              <a:spcBef>
                <a:spcPts val="525"/>
              </a:spcBef>
              <a:buClr>
                <a:srgbClr val="7030A0"/>
              </a:buClr>
              <a:buFont typeface="Arial" panose="020B0604020202020204" pitchFamily="34" charset="0"/>
              <a:buChar char="•"/>
            </a:pPr>
            <a:r>
              <a:rPr lang="fr-FR" sz="2400" dirty="0">
                <a:cs typeface="Calibri"/>
              </a:rPr>
              <a:t>Pe</a:t>
            </a:r>
            <a:r>
              <a:rPr lang="fr-FR" sz="2400" spc="-5" dirty="0">
                <a:cs typeface="Calibri"/>
              </a:rPr>
              <a:t>r</a:t>
            </a:r>
            <a:r>
              <a:rPr lang="fr-FR" sz="2400" dirty="0">
                <a:cs typeface="Calibri"/>
              </a:rPr>
              <a:t>etti</a:t>
            </a:r>
            <a:r>
              <a:rPr lang="fr-FR" sz="2400" spc="-5" dirty="0">
                <a:cs typeface="Calibri"/>
              </a:rPr>
              <a:t>-W</a:t>
            </a:r>
            <a:r>
              <a:rPr lang="fr-FR" sz="2400" dirty="0">
                <a:cs typeface="Calibri"/>
              </a:rPr>
              <a:t>at</a:t>
            </a:r>
            <a:r>
              <a:rPr lang="fr-FR" sz="2400" spc="-5" dirty="0">
                <a:cs typeface="Calibri"/>
              </a:rPr>
              <a:t>e</a:t>
            </a:r>
            <a:r>
              <a:rPr lang="fr-FR" sz="2400" dirty="0">
                <a:cs typeface="Calibri"/>
              </a:rPr>
              <a:t>l </a:t>
            </a:r>
            <a:r>
              <a:rPr lang="fr-FR" sz="2400" spc="-5" dirty="0">
                <a:cs typeface="Calibri"/>
              </a:rPr>
              <a:t>P</a:t>
            </a:r>
            <a:r>
              <a:rPr lang="fr-FR" sz="2400" dirty="0">
                <a:cs typeface="Calibri"/>
              </a:rPr>
              <a:t>.,	</a:t>
            </a:r>
            <a:r>
              <a:rPr lang="fr-FR" sz="2400" i="1" dirty="0">
                <a:cs typeface="Calibri"/>
              </a:rPr>
              <a:t>La soci</a:t>
            </a:r>
            <a:r>
              <a:rPr lang="fr-FR" sz="2400" i="1" spc="-5" dirty="0">
                <a:cs typeface="Calibri"/>
              </a:rPr>
              <a:t>é</a:t>
            </a:r>
            <a:r>
              <a:rPr lang="fr-FR" sz="2400" i="1" dirty="0">
                <a:cs typeface="Calibri"/>
              </a:rPr>
              <a:t>té du risqu</a:t>
            </a:r>
            <a:r>
              <a:rPr lang="fr-FR" sz="2400" i="1" spc="-5" dirty="0">
                <a:cs typeface="Calibri"/>
              </a:rPr>
              <a:t>e</a:t>
            </a:r>
            <a:r>
              <a:rPr lang="fr-FR" sz="2400" dirty="0">
                <a:cs typeface="Calibri"/>
              </a:rPr>
              <a:t>, R</a:t>
            </a:r>
            <a:r>
              <a:rPr lang="fr-FR" sz="2400" spc="-5" dirty="0">
                <a:cs typeface="Calibri"/>
              </a:rPr>
              <a:t>e</a:t>
            </a:r>
            <a:r>
              <a:rPr lang="fr-FR" sz="2400" dirty="0">
                <a:cs typeface="Calibri"/>
              </a:rPr>
              <a:t>pè</a:t>
            </a:r>
            <a:r>
              <a:rPr lang="fr-FR" sz="2400" spc="-5" dirty="0">
                <a:cs typeface="Calibri"/>
              </a:rPr>
              <a:t>r</a:t>
            </a:r>
            <a:r>
              <a:rPr lang="fr-FR" sz="2400" dirty="0">
                <a:cs typeface="Calibri"/>
              </a:rPr>
              <a:t>es,	La </a:t>
            </a:r>
            <a:r>
              <a:rPr lang="fr-FR" sz="2400" spc="-5" dirty="0">
                <a:cs typeface="Calibri"/>
              </a:rPr>
              <a:t>D</a:t>
            </a:r>
            <a:r>
              <a:rPr lang="fr-FR" sz="2400" dirty="0">
                <a:cs typeface="Calibri"/>
              </a:rPr>
              <a:t>éc</a:t>
            </a:r>
            <a:r>
              <a:rPr lang="fr-FR" sz="2400" spc="-5" dirty="0">
                <a:cs typeface="Calibri"/>
              </a:rPr>
              <a:t>o</a:t>
            </a:r>
            <a:r>
              <a:rPr lang="fr-FR" sz="2400" dirty="0">
                <a:cs typeface="Calibri"/>
              </a:rPr>
              <a:t>uve</a:t>
            </a:r>
            <a:r>
              <a:rPr lang="fr-FR" sz="2400" spc="-5" dirty="0">
                <a:cs typeface="Calibri"/>
              </a:rPr>
              <a:t>r</a:t>
            </a:r>
            <a:r>
              <a:rPr lang="fr-FR" sz="2400" dirty="0">
                <a:cs typeface="Calibri"/>
              </a:rPr>
              <a:t>t</a:t>
            </a:r>
            <a:r>
              <a:rPr lang="fr-FR" sz="2400" spc="-5" dirty="0">
                <a:cs typeface="Calibri"/>
              </a:rPr>
              <a:t>e</a:t>
            </a:r>
            <a:r>
              <a:rPr lang="fr-FR" sz="2400" dirty="0">
                <a:cs typeface="Calibri"/>
              </a:rPr>
              <a:t>, </a:t>
            </a:r>
            <a:r>
              <a:rPr lang="fr-FR" sz="2400" spc="-5" dirty="0">
                <a:cs typeface="Calibri"/>
              </a:rPr>
              <a:t>2010</a:t>
            </a:r>
            <a:endParaRPr lang="fr-FR" sz="2400" dirty="0">
              <a:cs typeface="Calibri"/>
            </a:endParaRPr>
          </a:p>
          <a:p>
            <a:pPr marL="714375" indent="-177800">
              <a:lnSpc>
                <a:spcPct val="100000"/>
              </a:lnSpc>
              <a:spcBef>
                <a:spcPts val="254"/>
              </a:spcBef>
              <a:buClr>
                <a:srgbClr val="7030A0"/>
              </a:buClr>
              <a:buFont typeface="Arial" panose="020B0604020202020204" pitchFamily="34" charset="0"/>
              <a:buChar char="•"/>
            </a:pPr>
            <a:r>
              <a:rPr lang="fr-FR" sz="2400" spc="-5" dirty="0">
                <a:cs typeface="Calibri"/>
              </a:rPr>
              <a:t>Peretti-Watel P., </a:t>
            </a:r>
            <a:r>
              <a:rPr lang="fr-FR" sz="2400" i="1" spc="-5" dirty="0">
                <a:cs typeface="Calibri"/>
              </a:rPr>
              <a:t>Sociologie </a:t>
            </a:r>
            <a:r>
              <a:rPr lang="fr-FR" sz="2400" i="1" dirty="0">
                <a:cs typeface="Calibri"/>
              </a:rPr>
              <a:t>du </a:t>
            </a:r>
            <a:r>
              <a:rPr lang="fr-FR" sz="2400" i="1" spc="-5" dirty="0">
                <a:cs typeface="Calibri"/>
              </a:rPr>
              <a:t>risque</a:t>
            </a:r>
            <a:r>
              <a:rPr lang="fr-FR" sz="2400" spc="-5" dirty="0">
                <a:cs typeface="Calibri"/>
              </a:rPr>
              <a:t>, Armand Colin, </a:t>
            </a:r>
            <a:r>
              <a:rPr lang="fr-FR" sz="2400" dirty="0">
                <a:cs typeface="Calibri"/>
              </a:rPr>
              <a:t>U,</a:t>
            </a:r>
            <a:r>
              <a:rPr lang="fr-FR" sz="2400" spc="60" dirty="0">
                <a:cs typeface="Calibri"/>
              </a:rPr>
              <a:t> </a:t>
            </a:r>
            <a:r>
              <a:rPr lang="fr-FR" sz="2400" spc="-5" dirty="0">
                <a:cs typeface="Calibri"/>
              </a:rPr>
              <a:t>2003</a:t>
            </a:r>
            <a:endParaRPr lang="fr-FR" sz="2400" dirty="0">
              <a:cs typeface="Calibri"/>
            </a:endParaRPr>
          </a:p>
          <a:p>
            <a:pPr marL="714375" indent="-177800">
              <a:lnSpc>
                <a:spcPct val="100000"/>
              </a:lnSpc>
              <a:spcBef>
                <a:spcPts val="320"/>
              </a:spcBef>
              <a:buClr>
                <a:srgbClr val="7030A0"/>
              </a:buClr>
              <a:buFont typeface="Arial" panose="020B0604020202020204" pitchFamily="34" charset="0"/>
              <a:buChar char="•"/>
            </a:pPr>
            <a:r>
              <a:rPr lang="fr-FR" sz="2400" spc="-5" dirty="0">
                <a:cs typeface="Calibri"/>
              </a:rPr>
              <a:t>Rosanvallon P., </a:t>
            </a:r>
            <a:r>
              <a:rPr lang="fr-FR" sz="2400" i="1" dirty="0">
                <a:cs typeface="Calibri"/>
              </a:rPr>
              <a:t>La </a:t>
            </a:r>
            <a:r>
              <a:rPr lang="fr-FR" sz="2400" i="1" spc="-5" dirty="0">
                <a:cs typeface="Calibri"/>
              </a:rPr>
              <a:t>nouvelle question sociale</a:t>
            </a:r>
            <a:r>
              <a:rPr lang="fr-FR" sz="2400" spc="-5" dirty="0">
                <a:cs typeface="Calibri"/>
              </a:rPr>
              <a:t>, </a:t>
            </a:r>
            <a:r>
              <a:rPr lang="fr-FR" sz="2400" dirty="0">
                <a:cs typeface="Calibri"/>
              </a:rPr>
              <a:t>Le </a:t>
            </a:r>
            <a:r>
              <a:rPr lang="fr-FR" sz="2400" spc="-5" dirty="0">
                <a:cs typeface="Calibri"/>
              </a:rPr>
              <a:t>Seuil,</a:t>
            </a:r>
            <a:r>
              <a:rPr lang="fr-FR" sz="2400" spc="45" dirty="0">
                <a:cs typeface="Calibri"/>
              </a:rPr>
              <a:t> </a:t>
            </a:r>
            <a:r>
              <a:rPr lang="fr-FR" sz="2400" spc="-5" dirty="0">
                <a:cs typeface="Calibri"/>
              </a:rPr>
              <a:t>1995</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504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965943" y="1538979"/>
            <a:ext cx="10724488" cy="3354765"/>
          </a:xfrm>
          <a:prstGeom prst="rect">
            <a:avLst/>
          </a:prstGeom>
          <a:solidFill>
            <a:schemeClr val="bg1"/>
          </a:solidFill>
        </p:spPr>
        <p:txBody>
          <a:bodyPr wrap="square">
            <a:spAutoFit/>
          </a:bodyPr>
          <a:lstStyle/>
          <a:p>
            <a:pPr>
              <a:spcBef>
                <a:spcPts val="600"/>
              </a:spcBef>
            </a:pPr>
            <a:r>
              <a:rPr lang="fr-FR" sz="2400" b="1" dirty="0" smtClean="0">
                <a:latin typeface="Arial" panose="020B0604020202020204" pitchFamily="34" charset="0"/>
                <a:cs typeface="Arial" panose="020B0604020202020204" pitchFamily="34" charset="0"/>
              </a:rPr>
              <a:t>Une thème nouveau… </a:t>
            </a:r>
          </a:p>
          <a:p>
            <a:pPr>
              <a:spcBef>
                <a:spcPts val="600"/>
              </a:spcBef>
            </a:pPr>
            <a:endParaRPr lang="fr-FR" sz="2400" b="1" dirty="0">
              <a:latin typeface="Arial" panose="020B0604020202020204" pitchFamily="34" charset="0"/>
              <a:cs typeface="Arial" panose="020B0604020202020204" pitchFamily="34" charset="0"/>
            </a:endParaRPr>
          </a:p>
          <a:p>
            <a:pPr>
              <a:spcBef>
                <a:spcPts val="600"/>
              </a:spcBef>
            </a:pPr>
            <a:r>
              <a:rPr lang="fr-FR" sz="2400" b="1" dirty="0" smtClean="0">
                <a:latin typeface="Arial" panose="020B0604020202020204" pitchFamily="34" charset="0"/>
                <a:cs typeface="Arial" panose="020B0604020202020204" pitchFamily="34" charset="0"/>
              </a:rPr>
              <a:t>Il ne s’agit pas d’une fiche de fondamentaux </a:t>
            </a:r>
            <a:r>
              <a:rPr lang="fr-FR" sz="2400" dirty="0" smtClean="0">
                <a:latin typeface="Arial" panose="020B0604020202020204" pitchFamily="34" charset="0"/>
                <a:cs typeface="Arial" panose="020B0604020202020204" pitchFamily="34" charset="0"/>
              </a:rPr>
              <a:t>mais d’un apport de connaissances sur ce thème à partir de la présentation de </a:t>
            </a:r>
            <a:r>
              <a:rPr lang="fr-FR" sz="2400" b="1" dirty="0">
                <a:latin typeface="Arial" panose="020B0604020202020204" pitchFamily="34" charset="0"/>
                <a:cs typeface="Arial" panose="020B0604020202020204" pitchFamily="34" charset="0"/>
              </a:rPr>
              <a:t>Jérôme </a:t>
            </a:r>
            <a:r>
              <a:rPr lang="fr-FR" sz="2400" b="1" dirty="0" err="1">
                <a:latin typeface="Arial" panose="020B0604020202020204" pitchFamily="34" charset="0"/>
                <a:cs typeface="Arial" panose="020B0604020202020204" pitchFamily="34" charset="0"/>
              </a:rPr>
              <a:t>Gautié</a:t>
            </a:r>
            <a:r>
              <a:rPr lang="fr-FR" sz="2400" dirty="0">
                <a:latin typeface="Arial" panose="020B0604020202020204" pitchFamily="34" charset="0"/>
                <a:cs typeface="Arial" panose="020B0604020202020204" pitchFamily="34" charset="0"/>
              </a:rPr>
              <a:t>, </a:t>
            </a:r>
            <a:r>
              <a:rPr lang="fr-FR" sz="2400" dirty="0">
                <a:latin typeface="Calibri" panose="020F0502020204030204" pitchFamily="34" charset="0"/>
              </a:rPr>
              <a:t>Centre d’Économie de la </a:t>
            </a:r>
            <a:r>
              <a:rPr lang="fr-FR" sz="2400" dirty="0" smtClean="0">
                <a:latin typeface="Calibri" panose="020F0502020204030204" pitchFamily="34" charset="0"/>
              </a:rPr>
              <a:t>Sorbonne et quelques </a:t>
            </a:r>
            <a:r>
              <a:rPr lang="fr-FR" sz="2400" b="1" dirty="0" smtClean="0">
                <a:latin typeface="Calibri" panose="020F0502020204030204" pitchFamily="34" charset="0"/>
              </a:rPr>
              <a:t>suggestions</a:t>
            </a:r>
            <a:r>
              <a:rPr lang="fr-FR" sz="2400" dirty="0" smtClean="0">
                <a:latin typeface="Calibri" panose="020F0502020204030204" pitchFamily="34" charset="0"/>
              </a:rPr>
              <a:t> d’illustrations (liste non exhaustive et pas une prescription)</a:t>
            </a:r>
          </a:p>
          <a:p>
            <a:pPr>
              <a:spcBef>
                <a:spcPts val="600"/>
              </a:spcBef>
            </a:pPr>
            <a:endParaRPr lang="fr-FR" sz="2400" dirty="0">
              <a:latin typeface="Calibri" panose="020F0502020204030204" pitchFamily="34" charset="0"/>
            </a:endParaRPr>
          </a:p>
          <a:p>
            <a:pPr>
              <a:spcBef>
                <a:spcPts val="600"/>
              </a:spcBef>
            </a:pPr>
            <a:r>
              <a:rPr lang="fr-FR" sz="2400" dirty="0" smtClean="0">
                <a:latin typeface="Calibri" panose="020F0502020204030204" pitchFamily="34" charset="0"/>
              </a:rPr>
              <a:t>Apports sociologiques non présents dans cette présentation.  </a:t>
            </a:r>
            <a:endParaRPr lang="fr-FR" sz="2400" dirty="0">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C5BA7BD5-F4DB-4F7B-8DC8-85EAE4E15A74}"/>
              </a:ext>
            </a:extLst>
          </p:cNvPr>
          <p:cNvSpPr/>
          <p:nvPr>
            <p:custDataLst>
              <p:tags r:id="rId6"/>
            </p:custDataLst>
          </p:nvPr>
        </p:nvSpPr>
        <p:spPr>
          <a:xfrm>
            <a:off x="351683" y="684201"/>
            <a:ext cx="12192000" cy="584775"/>
          </a:xfrm>
          <a:prstGeom prst="rect">
            <a:avLst/>
          </a:prstGeom>
        </p:spPr>
        <p:txBody>
          <a:bodyPr wrap="square">
            <a:spAutoFit/>
          </a:bodyPr>
          <a:lstStyle/>
          <a:p>
            <a:pPr algn="ctr"/>
            <a:r>
              <a:rPr lang="fr-FR" sz="3200" b="1" dirty="0" smtClean="0">
                <a:latin typeface="Calibri-Bold"/>
              </a:rPr>
              <a:t>Préambule à la présentation</a:t>
            </a:r>
            <a:endParaRPr lang="fr-FR" sz="3200" dirty="0"/>
          </a:p>
        </p:txBody>
      </p:sp>
    </p:spTree>
    <p:extLst>
      <p:ext uri="{BB962C8B-B14F-4D97-AF65-F5344CB8AC3E}">
        <p14:creationId xmlns:p14="http://schemas.microsoft.com/office/powerpoint/2010/main" val="2898106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1515448" y="728970"/>
            <a:ext cx="3320538"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Introduction</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396000" y="1620000"/>
            <a:ext cx="11460064" cy="380104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dirty="0">
                <a:latin typeface="Arial" panose="020B0604020202020204" pitchFamily="34" charset="0"/>
                <a:cs typeface="Arial" panose="020B0604020202020204" pitchFamily="34" charset="0"/>
              </a:rPr>
              <a:t> Une introduction à l’approche économique standard du risque et de l’assurance</a:t>
            </a:r>
          </a:p>
          <a:p>
            <a:pPr>
              <a:spcBef>
                <a:spcPts val="600"/>
              </a:spcBef>
            </a:pPr>
            <a:r>
              <a:rPr lang="fr-FR" sz="2400" dirty="0">
                <a:latin typeface="Arial" panose="020B0604020202020204" pitchFamily="34" charset="0"/>
                <a:cs typeface="Arial" panose="020B0604020202020204" pitchFamily="34" charset="0"/>
              </a:rPr>
              <a:t>  visant à présenter les mécanismes fondamentaux</a:t>
            </a:r>
          </a:p>
          <a:p>
            <a:pPr marL="161925">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a:t>
            </a:r>
            <a:r>
              <a:rPr lang="fr-FR" sz="2400" b="1"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 « risque » : événement à la survenance incertaine (au sens commun </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terme) qui peut affecter le bien-être de l’individu, positivement ou négativement</a:t>
            </a:r>
          </a:p>
          <a:p>
            <a:pPr marL="161925">
              <a:spcBef>
                <a:spcPts val="600"/>
              </a:spcBef>
              <a:buClr>
                <a:srgbClr val="7030A0"/>
              </a:buClr>
            </a:pPr>
            <a:endParaRPr lang="fr-FR" sz="2400" dirty="0">
              <a:latin typeface="Arial" panose="020B0604020202020204" pitchFamily="34" charset="0"/>
              <a:cs typeface="Arial" panose="020B0604020202020204" pitchFamily="34" charset="0"/>
            </a:endParaRPr>
          </a:p>
          <a:p>
            <a:pPr marL="161925">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u="sng" dirty="0">
                <a:solidFill>
                  <a:srgbClr val="7030A0"/>
                </a:solidFill>
                <a:latin typeface="Arial" panose="020B0604020202020204" pitchFamily="34" charset="0"/>
                <a:cs typeface="Arial" panose="020B0604020202020204" pitchFamily="34" charset="0"/>
              </a:rPr>
              <a:t>Sommaire :</a:t>
            </a:r>
          </a:p>
          <a:p>
            <a:pPr marL="161925">
              <a:spcBef>
                <a:spcPts val="600"/>
              </a:spcBef>
              <a:buClr>
                <a:srgbClr val="7030A0"/>
              </a:buClr>
            </a:pPr>
            <a:r>
              <a:rPr lang="fr-FR" sz="2400" dirty="0">
                <a:latin typeface="Arial" panose="020B0604020202020204" pitchFamily="34" charset="0"/>
                <a:cs typeface="Arial" panose="020B0604020202020204" pitchFamily="34" charset="0"/>
              </a:rPr>
              <a:t>		1. L’individu face au risque</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2. Comment gérer les risques</a:t>
            </a:r>
            <a:br>
              <a:rPr lang="fr-FR" sz="2400" dirty="0">
                <a:latin typeface="Arial" panose="020B0604020202020204" pitchFamily="34" charset="0"/>
                <a:cs typeface="Arial" panose="020B0604020202020204" pitchFamily="34" charset="0"/>
              </a:rPr>
            </a:br>
            <a:r>
              <a:rPr lang="fr-FR" sz="2400" dirty="0">
                <a:latin typeface="Arial" panose="020B0604020202020204" pitchFamily="34" charset="0"/>
                <a:cs typeface="Arial" panose="020B0604020202020204" pitchFamily="34" charset="0"/>
              </a:rPr>
              <a:t>		3. Comment assurer ?</a:t>
            </a:r>
          </a:p>
        </p:txBody>
      </p:sp>
      <p:sp>
        <p:nvSpPr>
          <p:cNvPr id="4" name="Légende : flèche courbée 3">
            <a:extLst>
              <a:ext uri="{FF2B5EF4-FFF2-40B4-BE49-F238E27FC236}">
                <a16:creationId xmlns:a16="http://schemas.microsoft.com/office/drawing/2014/main" xmlns="" id="{3D1B2219-0286-44CD-8EC4-5F2EF1B33C49}"/>
              </a:ext>
            </a:extLst>
          </p:cNvPr>
          <p:cNvSpPr/>
          <p:nvPr/>
        </p:nvSpPr>
        <p:spPr>
          <a:xfrm>
            <a:off x="7053447" y="3523545"/>
            <a:ext cx="3830511" cy="2070023"/>
          </a:xfrm>
          <a:prstGeom prst="borderCallout2">
            <a:avLst>
              <a:gd name="adj1" fmla="val 35799"/>
              <a:gd name="adj2" fmla="val -1632"/>
              <a:gd name="adj3" fmla="val 35799"/>
              <a:gd name="adj4" fmla="val -15411"/>
              <a:gd name="adj5" fmla="val -36867"/>
              <a:gd name="adj6" fmla="val -122740"/>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Item 1 : Il faut présenter les différents types de risques économiques et sociaux auxquels les individus sont confrontés (maladie, accident, perte d’emploi, vieillesse) : la liste est fermée. </a:t>
            </a:r>
          </a:p>
        </p:txBody>
      </p:sp>
    </p:spTree>
    <p:extLst>
      <p:ext uri="{BB962C8B-B14F-4D97-AF65-F5344CB8AC3E}">
        <p14:creationId xmlns:p14="http://schemas.microsoft.com/office/powerpoint/2010/main" val="44146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9B97DC83-4F03-4C6E-AE4B-5A54A1072524}"/>
              </a:ext>
            </a:extLst>
          </p:cNvPr>
          <p:cNvSpPr/>
          <p:nvPr>
            <p:custDataLst>
              <p:tags r:id="rId3"/>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6"/>
            </p:custDataLst>
          </p:nvPr>
        </p:nvSpPr>
        <p:spPr>
          <a:xfrm>
            <a:off x="785941" y="1327696"/>
            <a:ext cx="11060714" cy="2092881"/>
          </a:xfrm>
          <a:prstGeom prst="rect">
            <a:avLst/>
          </a:prstGeom>
          <a:noFill/>
        </p:spPr>
        <p:txBody>
          <a:bodyPr wrap="square">
            <a:spAutoFit/>
          </a:bodyPr>
          <a:lstStyle/>
          <a:p>
            <a:pPr>
              <a:spcBef>
                <a:spcPts val="600"/>
              </a:spcBef>
              <a:buClr>
                <a:srgbClr val="7030A0"/>
              </a:buClr>
            </a:pPr>
            <a:r>
              <a:rPr lang="fr-FR" sz="2400" b="1" dirty="0">
                <a:solidFill>
                  <a:srgbClr val="FF0000"/>
                </a:solidFill>
                <a:latin typeface="Arial" panose="020B0604020202020204" pitchFamily="34" charset="0"/>
                <a:cs typeface="Arial" panose="020B0604020202020204" pitchFamily="34" charset="0"/>
              </a:rPr>
              <a:t>⁞ L’aversion pour le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 </a:t>
            </a:r>
            <a:r>
              <a:rPr lang="fr-FR" sz="2400" dirty="0">
                <a:latin typeface="Arial" panose="020B0604020202020204" pitchFamily="34" charset="0"/>
                <a:cs typeface="Arial" panose="020B0604020202020204" pitchFamily="34" charset="0"/>
              </a:rPr>
              <a:t>La plupart des individus n’aiment pas le risque</a:t>
            </a:r>
          </a:p>
          <a:p>
            <a:pPr>
              <a:spcBef>
                <a:spcPts val="600"/>
              </a:spcBef>
              <a:buClr>
                <a:srgbClr val="7030A0"/>
              </a:buClr>
            </a:pPr>
            <a:r>
              <a:rPr lang="fr-FR" sz="2400" dirty="0">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b="1" dirty="0">
                <a:latin typeface="Arial" panose="020B0604020202020204" pitchFamily="34" charset="0"/>
                <a:cs typeface="Arial" panose="020B0604020202020204" pitchFamily="34" charset="0"/>
                <a:sym typeface="Wingdings" panose="05000000000000000000" pitchFamily="2" charset="2"/>
              </a:rPr>
              <a:t>Exemple 1 : </a:t>
            </a:r>
            <a:r>
              <a:rPr lang="fr-FR" sz="2400" dirty="0">
                <a:latin typeface="Arial" panose="020B0604020202020204" pitchFamily="34" charset="0"/>
                <a:cs typeface="Arial" panose="020B0604020202020204" pitchFamily="34" charset="0"/>
              </a:rPr>
              <a:t>Espérance de gains (EspG) = somme des gains pondérés par leur probabilité ; à espérances de gains égales, ils choisissent généralement le « scénario » le moins risqué ; </a:t>
            </a:r>
          </a:p>
        </p:txBody>
      </p:sp>
      <p:graphicFrame>
        <p:nvGraphicFramePr>
          <p:cNvPr id="2" name="Tableau 1">
            <a:extLst>
              <a:ext uri="{FF2B5EF4-FFF2-40B4-BE49-F238E27FC236}">
                <a16:creationId xmlns:a16="http://schemas.microsoft.com/office/drawing/2014/main" xmlns="" id="{50EB2E44-B86D-46D2-8EA6-C63ECCB8299F}"/>
              </a:ext>
            </a:extLst>
          </p:cNvPr>
          <p:cNvGraphicFramePr>
            <a:graphicFrameLocks noGrp="1"/>
          </p:cNvGraphicFramePr>
          <p:nvPr>
            <p:custDataLst>
              <p:tags r:id="rId7"/>
            </p:custDataLst>
            <p:extLst>
              <p:ext uri="{D42A27DB-BD31-4B8C-83A1-F6EECF244321}">
                <p14:modId xmlns:p14="http://schemas.microsoft.com/office/powerpoint/2010/main" val="3248904692"/>
              </p:ext>
            </p:extLst>
          </p:nvPr>
        </p:nvGraphicFramePr>
        <p:xfrm>
          <a:off x="2405959" y="3674358"/>
          <a:ext cx="7200080" cy="2359453"/>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600040">
                  <a:extLst>
                    <a:ext uri="{9D8B030D-6E8A-4147-A177-3AD203B41FA5}">
                      <a16:colId xmlns:a16="http://schemas.microsoft.com/office/drawing/2014/main" xmlns="" val="3181288567"/>
                    </a:ext>
                  </a:extLst>
                </a:gridCol>
                <a:gridCol w="3600040">
                  <a:extLst>
                    <a:ext uri="{9D8B030D-6E8A-4147-A177-3AD203B41FA5}">
                      <a16:colId xmlns:a16="http://schemas.microsoft.com/office/drawing/2014/main" xmlns="" val="773660993"/>
                    </a:ext>
                  </a:extLst>
                </a:gridCol>
              </a:tblGrid>
              <a:tr h="916179">
                <a:tc>
                  <a:txBody>
                    <a:bodyPr/>
                    <a:lstStyle/>
                    <a:p>
                      <a:pPr algn="ctr"/>
                      <a:r>
                        <a:rPr lang="fr-FR" sz="2000" dirty="0">
                          <a:latin typeface="Arial" panose="020B0604020202020204" pitchFamily="34" charset="0"/>
                          <a:cs typeface="Arial" panose="020B0604020202020204" pitchFamily="34" charset="0"/>
                        </a:rPr>
                        <a:t>Scénario A</a:t>
                      </a:r>
                    </a:p>
                    <a:p>
                      <a:pPr algn="ctr"/>
                      <a:r>
                        <a:rPr lang="fr-FR" sz="20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000" dirty="0">
                          <a:latin typeface="Arial" panose="020B0604020202020204" pitchFamily="34" charset="0"/>
                          <a:cs typeface="Arial" panose="020B0604020202020204" pitchFamily="34" charset="0"/>
                        </a:rPr>
                        <a:t>Scénario B</a:t>
                      </a:r>
                    </a:p>
                    <a:p>
                      <a:pPr algn="ctr"/>
                      <a:r>
                        <a:rPr lang="fr-FR" sz="20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xmlns="" val="279288772"/>
                  </a:ext>
                </a:extLst>
              </a:tr>
              <a:tr h="1020439">
                <a:tc>
                  <a:txBody>
                    <a:bodyPr/>
                    <a:lstStyle/>
                    <a:p>
                      <a:pPr marL="108000" marR="464820" algn="l">
                        <a:lnSpc>
                          <a:spcPct val="100000"/>
                        </a:lnSpc>
                        <a:spcBef>
                          <a:spcPts val="0"/>
                        </a:spcBef>
                        <a:tabLst/>
                      </a:pPr>
                      <a:r>
                        <a:rPr lang="fr-FR" sz="2000" spc="-5" dirty="0">
                          <a:latin typeface="Arial" panose="020B0604020202020204" pitchFamily="34" charset="0"/>
                          <a:cs typeface="Arial" panose="020B0604020202020204" pitchFamily="34" charset="0"/>
                        </a:rPr>
                        <a:t>Vous gagnez</a:t>
                      </a:r>
                      <a:r>
                        <a:rPr lang="fr-FR" sz="2000" spc="2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100</a:t>
                      </a:r>
                      <a:r>
                        <a:rPr lang="fr-FR" sz="2000" spc="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2000" dirty="0">
                          <a:latin typeface="Arial" panose="020B0604020202020204" pitchFamily="34" charset="0"/>
                          <a:cs typeface="Arial" panose="020B0604020202020204" pitchFamily="34" charset="0"/>
                        </a:rPr>
                        <a:t>[</a:t>
                      </a:r>
                      <a:r>
                        <a:rPr lang="fr-FR" sz="2000" i="1" dirty="0">
                          <a:latin typeface="Arial" panose="020B0604020202020204" pitchFamily="34" charset="0"/>
                          <a:cs typeface="Arial" panose="020B0604020202020204" pitchFamily="34" charset="0"/>
                        </a:rPr>
                        <a:t>p</a:t>
                      </a:r>
                      <a:r>
                        <a:rPr lang="fr-FR" sz="2000" i="1" spc="-95"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100%]</a:t>
                      </a:r>
                      <a:endParaRPr lang="fr-FR" sz="20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60"/>
                        </a:spcBef>
                      </a:pPr>
                      <a:r>
                        <a:rPr sz="2000" dirty="0">
                          <a:latin typeface="Arial" panose="020B0604020202020204" pitchFamily="34" charset="0"/>
                          <a:cs typeface="Arial" panose="020B0604020202020204" pitchFamily="34" charset="0"/>
                        </a:rPr>
                        <a:t>On </a:t>
                      </a:r>
                      <a:r>
                        <a:rPr sz="2000" spc="-5" dirty="0">
                          <a:latin typeface="Arial" panose="020B0604020202020204" pitchFamily="34" charset="0"/>
                          <a:cs typeface="Arial" panose="020B0604020202020204" pitchFamily="34" charset="0"/>
                        </a:rPr>
                        <a:t>tire </a:t>
                      </a:r>
                      <a:r>
                        <a:rPr sz="2000" dirty="0">
                          <a:latin typeface="Arial" panose="020B0604020202020204" pitchFamily="34" charset="0"/>
                          <a:cs typeface="Arial" panose="020B0604020202020204" pitchFamily="34" charset="0"/>
                        </a:rPr>
                        <a:t>à pile (P) </a:t>
                      </a:r>
                      <a:r>
                        <a:rPr sz="2000" spc="-5" dirty="0">
                          <a:latin typeface="Arial" panose="020B0604020202020204" pitchFamily="34" charset="0"/>
                          <a:cs typeface="Arial" panose="020B0604020202020204" pitchFamily="34" charset="0"/>
                        </a:rPr>
                        <a:t>ou face</a:t>
                      </a:r>
                      <a:r>
                        <a:rPr sz="2000" spc="-4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(F)</a:t>
                      </a:r>
                    </a:p>
                    <a:p>
                      <a:pPr marL="91440">
                        <a:lnSpc>
                          <a:spcPct val="100000"/>
                        </a:lnSpc>
                        <a:tabLst>
                          <a:tab pos="1068705" algn="l"/>
                        </a:tabLst>
                      </a:pPr>
                      <a:r>
                        <a:rPr sz="2000" b="1"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	[p </a:t>
                      </a:r>
                      <a:r>
                        <a:rPr sz="2000" dirty="0">
                          <a:latin typeface="Arial" panose="020B0604020202020204" pitchFamily="34" charset="0"/>
                          <a:cs typeface="Arial" panose="020B0604020202020204" pitchFamily="34" charset="0"/>
                        </a:rPr>
                        <a:t>=</a:t>
                      </a:r>
                      <a:r>
                        <a:rPr sz="2000" spc="-9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p>
                      <a:pPr marL="91440">
                        <a:lnSpc>
                          <a:spcPct val="100000"/>
                        </a:lnSpc>
                      </a:pPr>
                      <a:r>
                        <a:rPr sz="2000" b="1" dirty="0">
                          <a:latin typeface="Arial" panose="020B0604020202020204" pitchFamily="34" charset="0"/>
                          <a:cs typeface="Arial" panose="020B0604020202020204" pitchFamily="34" charset="0"/>
                        </a:rPr>
                        <a:t>F </a:t>
                      </a:r>
                      <a:r>
                        <a:rPr sz="200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2</a:t>
                      </a:r>
                      <a:r>
                        <a:rPr sz="2000" spc="-5" dirty="0">
                          <a:latin typeface="Arial" panose="020B0604020202020204" pitchFamily="34" charset="0"/>
                          <a:cs typeface="Arial" panose="020B0604020202020204" pitchFamily="34" charset="0"/>
                        </a:rPr>
                        <a:t>00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txBody>
                  <a:tcPr marL="0" marR="0" marB="0">
                    <a:solidFill>
                      <a:srgbClr val="E8D9F3"/>
                    </a:solidFill>
                  </a:tcPr>
                </a:tc>
                <a:extLst>
                  <a:ext uri="{0D108BD9-81ED-4DB2-BD59-A6C34878D82A}">
                    <a16:rowId xmlns:a16="http://schemas.microsoft.com/office/drawing/2014/main" xmlns=""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2000" dirty="0">
                          <a:latin typeface="Arial" panose="020B0604020202020204" pitchFamily="34" charset="0"/>
                          <a:cs typeface="Arial" panose="020B0604020202020204" pitchFamily="34" charset="0"/>
                        </a:rPr>
                        <a:t>EspG (A) = </a:t>
                      </a:r>
                      <a:r>
                        <a:rPr lang="fr-FR" sz="2000" spc="-5" dirty="0">
                          <a:latin typeface="Arial" panose="020B0604020202020204" pitchFamily="34" charset="0"/>
                          <a:cs typeface="Arial" panose="020B0604020202020204" pitchFamily="34" charset="0"/>
                        </a:rPr>
                        <a:t>100</a:t>
                      </a:r>
                      <a:r>
                        <a:rPr lang="fr-FR" sz="2000" spc="-2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t>
                      </a:r>
                    </a:p>
                  </a:txBody>
                  <a:tcPr marL="36000" marR="36000" marT="36000" marB="36000">
                    <a:solidFill>
                      <a:schemeClr val="bg1"/>
                    </a:solidFill>
                  </a:tcPr>
                </a:tc>
                <a:tc>
                  <a:txBody>
                    <a:bodyPr/>
                    <a:lstStyle/>
                    <a:p>
                      <a:pPr marL="148590">
                        <a:lnSpc>
                          <a:spcPct val="100000"/>
                        </a:lnSpc>
                        <a:spcBef>
                          <a:spcPts val="359"/>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a:t>
                      </a:r>
                      <a:r>
                        <a:rPr lang="fr-FR" sz="2000" spc="-5" dirty="0">
                          <a:latin typeface="Arial" panose="020B0604020202020204" pitchFamily="34" charset="0"/>
                          <a:cs typeface="Arial" panose="020B0604020202020204" pitchFamily="34" charset="0"/>
                        </a:rPr>
                        <a:t>0</a:t>
                      </a:r>
                      <a:r>
                        <a:rPr sz="2000" spc="-5" dirty="0">
                          <a:latin typeface="Arial" panose="020B0604020202020204" pitchFamily="34" charset="0"/>
                          <a:cs typeface="Arial" panose="020B0604020202020204" pitchFamily="34" charset="0"/>
                        </a:rPr>
                        <a:t>0</a:t>
                      </a:r>
                      <a:r>
                        <a:rPr sz="2000" spc="-2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T="45719" marB="0">
                    <a:solidFill>
                      <a:schemeClr val="bg1"/>
                    </a:solidFill>
                  </a:tcPr>
                </a:tc>
                <a:extLst>
                  <a:ext uri="{0D108BD9-81ED-4DB2-BD59-A6C34878D82A}">
                    <a16:rowId xmlns:a16="http://schemas.microsoft.com/office/drawing/2014/main" xmlns="" val="1341084625"/>
                  </a:ext>
                </a:extLst>
              </a:tr>
            </a:tbl>
          </a:graphicData>
        </a:graphic>
      </p:graphicFrame>
      <p:sp>
        <p:nvSpPr>
          <p:cNvPr id="3" name="Légende : flèche courbée 2">
            <a:extLst>
              <a:ext uri="{FF2B5EF4-FFF2-40B4-BE49-F238E27FC236}">
                <a16:creationId xmlns:a16="http://schemas.microsoft.com/office/drawing/2014/main" xmlns="" id="{E37396CA-3C90-4E7A-A738-CB34EC51ABB2}"/>
              </a:ext>
            </a:extLst>
          </p:cNvPr>
          <p:cNvSpPr/>
          <p:nvPr/>
        </p:nvSpPr>
        <p:spPr>
          <a:xfrm>
            <a:off x="7086011" y="1073915"/>
            <a:ext cx="4320048" cy="2250025"/>
          </a:xfrm>
          <a:prstGeom prst="borderCallout2">
            <a:avLst>
              <a:gd name="adj1" fmla="val 18750"/>
              <a:gd name="adj2" fmla="val -8333"/>
              <a:gd name="adj3" fmla="val 18750"/>
              <a:gd name="adj4" fmla="val -16667"/>
              <a:gd name="adj5" fmla="val 135008"/>
              <a:gd name="adj6" fmla="val -45690"/>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latin typeface="Arial" panose="020B0604020202020204" pitchFamily="34" charset="0"/>
                <a:cs typeface="Arial" panose="020B0604020202020204" pitchFamily="34" charset="0"/>
              </a:rPr>
              <a:t>ainsi, un individu </a:t>
            </a:r>
            <a:r>
              <a:rPr lang="fr-FR" sz="2400" b="1" dirty="0">
                <a:latin typeface="Arial" panose="020B0604020202020204" pitchFamily="34" charset="0"/>
                <a:cs typeface="Arial" panose="020B0604020202020204" pitchFamily="34" charset="0"/>
              </a:rPr>
              <a:t>« averse au risque </a:t>
            </a:r>
            <a:r>
              <a:rPr lang="fr-FR" sz="2400" dirty="0">
                <a:latin typeface="Arial" panose="020B0604020202020204" pitchFamily="34" charset="0"/>
                <a:cs typeface="Arial" panose="020B0604020202020204" pitchFamily="34" charset="0"/>
              </a:rPr>
              <a:t>» choisira </a:t>
            </a:r>
            <a:r>
              <a:rPr lang="fr-FR" sz="2400" b="1" dirty="0">
                <a:latin typeface="Arial" panose="020B0604020202020204" pitchFamily="34" charset="0"/>
                <a:cs typeface="Arial" panose="020B0604020202020204" pitchFamily="34" charset="0"/>
              </a:rPr>
              <a:t>A (</a:t>
            </a:r>
            <a:r>
              <a:rPr lang="fr-FR" sz="2400" i="1" dirty="0">
                <a:latin typeface="Arial" panose="020B0604020202020204" pitchFamily="34" charset="0"/>
                <a:cs typeface="Arial" panose="020B0604020202020204" pitchFamily="34" charset="0"/>
              </a:rPr>
              <a:t>pas de risque</a:t>
            </a:r>
            <a:r>
              <a:rPr lang="fr-FR" sz="2400" b="1" dirty="0">
                <a:latin typeface="Arial" panose="020B0604020202020204" pitchFamily="34" charset="0"/>
                <a:cs typeface="Arial" panose="020B0604020202020204" pitchFamily="34" charset="0"/>
              </a:rPr>
              <a:t>)</a:t>
            </a:r>
            <a:endParaRPr lang="fr-FR" sz="2400" b="1" dirty="0"/>
          </a:p>
        </p:txBody>
      </p:sp>
    </p:spTree>
    <p:extLst>
      <p:ext uri="{BB962C8B-B14F-4D97-AF65-F5344CB8AC3E}">
        <p14:creationId xmlns:p14="http://schemas.microsoft.com/office/powerpoint/2010/main" val="251295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1" y="1327696"/>
            <a:ext cx="11460064" cy="907941"/>
          </a:xfrm>
          <a:prstGeom prst="rect">
            <a:avLst/>
          </a:prstGeom>
          <a:noFill/>
        </p:spPr>
        <p:txBody>
          <a:bodyPr wrap="square">
            <a:spAutoFit/>
          </a:bodyPr>
          <a:lstStyle/>
          <a:p>
            <a:pPr>
              <a:spcBef>
                <a:spcPts val="600"/>
              </a:spcBef>
              <a:buClr>
                <a:srgbClr val="7030A0"/>
              </a:buClr>
            </a:pPr>
            <a:r>
              <a:rPr lang="fr-FR" sz="2400" b="1" dirty="0">
                <a:solidFill>
                  <a:srgbClr val="FF0000"/>
                </a:solidFill>
                <a:latin typeface="Arial" panose="020B0604020202020204" pitchFamily="34" charset="0"/>
                <a:cs typeface="Arial" panose="020B0604020202020204" pitchFamily="34" charset="0"/>
              </a:rPr>
              <a:t>⁞ L’aversion pour le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a:t>
            </a:r>
            <a:r>
              <a:rPr lang="fr-FR" sz="2400" b="1" dirty="0">
                <a:latin typeface="Arial" panose="020B0604020202020204" pitchFamily="34" charset="0"/>
                <a:cs typeface="Arial" panose="020B0604020202020204" pitchFamily="34" charset="0"/>
                <a:sym typeface="Wingdings" panose="05000000000000000000" pitchFamily="2" charset="2"/>
              </a:rPr>
              <a:t>Exemple 2 :</a:t>
            </a:r>
            <a:r>
              <a:rPr lang="fr-FR" sz="2400" dirty="0">
                <a:latin typeface="Arial" panose="020B0604020202020204" pitchFamily="34" charset="0"/>
                <a:cs typeface="Arial" panose="020B0604020202020204" pitchFamily="34" charset="0"/>
                <a:sym typeface="Wingdings" panose="05000000000000000000" pitchFamily="2" charset="2"/>
              </a:rPr>
              <a:t> </a:t>
            </a:r>
            <a:r>
              <a:rPr lang="fr-FR" sz="2400" dirty="0">
                <a:latin typeface="Arial" panose="020B0604020202020204" pitchFamily="34" charset="0"/>
                <a:cs typeface="Arial" panose="020B0604020202020204" pitchFamily="34" charset="0"/>
              </a:rPr>
              <a:t>Raisonnement symétrique en cas de gains négatifs (= pertes) :</a:t>
            </a:r>
          </a:p>
        </p:txBody>
      </p:sp>
      <p:graphicFrame>
        <p:nvGraphicFramePr>
          <p:cNvPr id="2" name="Tableau 1">
            <a:extLst>
              <a:ext uri="{FF2B5EF4-FFF2-40B4-BE49-F238E27FC236}">
                <a16:creationId xmlns:a16="http://schemas.microsoft.com/office/drawing/2014/main" xmlns="" id="{50EB2E44-B86D-46D2-8EA6-C63ECCB8299F}"/>
              </a:ext>
            </a:extLst>
          </p:cNvPr>
          <p:cNvGraphicFramePr>
            <a:graphicFrameLocks noGrp="1"/>
          </p:cNvGraphicFramePr>
          <p:nvPr>
            <p:custDataLst>
              <p:tags r:id="rId6"/>
            </p:custDataLst>
            <p:extLst>
              <p:ext uri="{D42A27DB-BD31-4B8C-83A1-F6EECF244321}">
                <p14:modId xmlns:p14="http://schemas.microsoft.com/office/powerpoint/2010/main" val="1581544530"/>
              </p:ext>
            </p:extLst>
          </p:nvPr>
        </p:nvGraphicFramePr>
        <p:xfrm>
          <a:off x="2495960" y="3055496"/>
          <a:ext cx="7200080" cy="2115606"/>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060034">
                  <a:extLst>
                    <a:ext uri="{9D8B030D-6E8A-4147-A177-3AD203B41FA5}">
                      <a16:colId xmlns:a16="http://schemas.microsoft.com/office/drawing/2014/main" xmlns="" val="3181288567"/>
                    </a:ext>
                  </a:extLst>
                </a:gridCol>
                <a:gridCol w="4140046">
                  <a:extLst>
                    <a:ext uri="{9D8B030D-6E8A-4147-A177-3AD203B41FA5}">
                      <a16:colId xmlns:a16="http://schemas.microsoft.com/office/drawing/2014/main" xmlns="" val="773660993"/>
                    </a:ext>
                  </a:extLst>
                </a:gridCol>
              </a:tblGrid>
              <a:tr h="916179">
                <a:tc>
                  <a:txBody>
                    <a:bodyPr/>
                    <a:lstStyle/>
                    <a:p>
                      <a:pPr algn="ctr"/>
                      <a:r>
                        <a:rPr lang="fr-FR" sz="2400" dirty="0">
                          <a:latin typeface="Arial" panose="020B0604020202020204" pitchFamily="34" charset="0"/>
                          <a:cs typeface="Arial" panose="020B0604020202020204" pitchFamily="34" charset="0"/>
                        </a:rPr>
                        <a:t>Scénario A</a:t>
                      </a:r>
                    </a:p>
                    <a:p>
                      <a:pPr algn="ctr"/>
                      <a:r>
                        <a:rPr lang="fr-FR" sz="24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400" dirty="0">
                          <a:latin typeface="Arial" panose="020B0604020202020204" pitchFamily="34" charset="0"/>
                          <a:cs typeface="Arial" panose="020B0604020202020204" pitchFamily="34" charset="0"/>
                        </a:rPr>
                        <a:t>Scénario B</a:t>
                      </a:r>
                    </a:p>
                    <a:p>
                      <a:pPr algn="ctr"/>
                      <a:r>
                        <a:rPr lang="fr-FR" sz="24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xmlns="" val="279288772"/>
                  </a:ext>
                </a:extLst>
              </a:tr>
              <a:tr h="776592">
                <a:tc>
                  <a:txBody>
                    <a:bodyPr/>
                    <a:lstStyle/>
                    <a:p>
                      <a:pPr marL="108000" marR="464820" algn="l">
                        <a:lnSpc>
                          <a:spcPct val="100000"/>
                        </a:lnSpc>
                        <a:spcBef>
                          <a:spcPts val="0"/>
                        </a:spcBef>
                        <a:tabLst/>
                      </a:pPr>
                      <a:r>
                        <a:rPr lang="fr-FR" sz="1800" spc="-5" dirty="0">
                          <a:latin typeface="Arial" panose="020B0604020202020204" pitchFamily="34" charset="0"/>
                          <a:cs typeface="Arial" panose="020B0604020202020204" pitchFamily="34" charset="0"/>
                        </a:rPr>
                        <a:t>Vous perdez</a:t>
                      </a:r>
                      <a:r>
                        <a:rPr lang="fr-FR" sz="1800" spc="20" dirty="0">
                          <a:latin typeface="Arial" panose="020B0604020202020204" pitchFamily="34" charset="0"/>
                          <a:cs typeface="Arial" panose="020B0604020202020204" pitchFamily="34" charset="0"/>
                        </a:rPr>
                        <a:t> </a:t>
                      </a:r>
                      <a:r>
                        <a:rPr lang="fr-FR" sz="1800" spc="-5" dirty="0">
                          <a:latin typeface="Arial" panose="020B0604020202020204" pitchFamily="34" charset="0"/>
                          <a:cs typeface="Arial" panose="020B0604020202020204" pitchFamily="34" charset="0"/>
                        </a:rPr>
                        <a:t>100</a:t>
                      </a:r>
                      <a:r>
                        <a:rPr lang="fr-FR" sz="1800" spc="5"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1800" dirty="0">
                          <a:latin typeface="Arial" panose="020B0604020202020204" pitchFamily="34" charset="0"/>
                          <a:cs typeface="Arial" panose="020B0604020202020204" pitchFamily="34" charset="0"/>
                        </a:rPr>
                        <a:t>[</a:t>
                      </a:r>
                      <a:r>
                        <a:rPr lang="fr-FR" sz="1800" i="1" dirty="0">
                          <a:latin typeface="Arial" panose="020B0604020202020204" pitchFamily="34" charset="0"/>
                          <a:cs typeface="Arial" panose="020B0604020202020204" pitchFamily="34" charset="0"/>
                        </a:rPr>
                        <a:t>p</a:t>
                      </a:r>
                      <a:r>
                        <a:rPr lang="fr-FR" sz="1800" i="1" spc="-95" dirty="0">
                          <a:latin typeface="Arial" panose="020B0604020202020204" pitchFamily="34" charset="0"/>
                          <a:cs typeface="Arial" panose="020B0604020202020204" pitchFamily="34" charset="0"/>
                        </a:rPr>
                        <a:t> </a:t>
                      </a:r>
                      <a:r>
                        <a:rPr lang="fr-FR" sz="1800" i="1" dirty="0">
                          <a:latin typeface="Arial" panose="020B0604020202020204" pitchFamily="34" charset="0"/>
                          <a:cs typeface="Arial" panose="020B0604020202020204" pitchFamily="34" charset="0"/>
                        </a:rPr>
                        <a:t>= 100%]</a:t>
                      </a:r>
                      <a:endParaRPr lang="fr-FR" sz="18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59"/>
                        </a:spcBef>
                      </a:pPr>
                      <a:r>
                        <a:rPr sz="2000" b="1" spc="-5" dirty="0">
                          <a:latin typeface="Arial" panose="020B0604020202020204" pitchFamily="34" charset="0"/>
                          <a:cs typeface="Arial" panose="020B0604020202020204" pitchFamily="34" charset="0"/>
                        </a:rPr>
                        <a:t>B1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vous perdez </a:t>
                      </a:r>
                      <a:r>
                        <a:rPr sz="2000" dirty="0">
                          <a:latin typeface="Arial" panose="020B0604020202020204" pitchFamily="34" charset="0"/>
                          <a:cs typeface="Arial" panose="020B0604020202020204" pitchFamily="34" charset="0"/>
                        </a:rPr>
                        <a:t>0 </a:t>
                      </a:r>
                      <a:r>
                        <a:rPr sz="2000" spc="-5" dirty="0">
                          <a:latin typeface="Arial" panose="020B0604020202020204" pitchFamily="34" charset="0"/>
                          <a:cs typeface="Arial" panose="020B0604020202020204" pitchFamily="34" charset="0"/>
                        </a:rPr>
                        <a:t>[</a:t>
                      </a:r>
                      <a:r>
                        <a:rPr sz="2000" i="1" spc="-5" dirty="0">
                          <a:latin typeface="Arial" panose="020B0604020202020204" pitchFamily="34" charset="0"/>
                          <a:cs typeface="Arial" panose="020B0604020202020204" pitchFamily="34" charset="0"/>
                        </a:rPr>
                        <a:t>p </a:t>
                      </a:r>
                      <a:r>
                        <a:rPr sz="2000" i="1" dirty="0">
                          <a:latin typeface="Arial" panose="020B0604020202020204" pitchFamily="34" charset="0"/>
                          <a:cs typeface="Arial" panose="020B0604020202020204" pitchFamily="34" charset="0"/>
                        </a:rPr>
                        <a:t>=</a:t>
                      </a:r>
                      <a:r>
                        <a:rPr sz="2000" i="1" spc="-5" dirty="0">
                          <a:latin typeface="Arial" panose="020B0604020202020204" pitchFamily="34" charset="0"/>
                          <a:cs typeface="Arial" panose="020B0604020202020204" pitchFamily="34" charset="0"/>
                        </a:rPr>
                        <a:t> 90%]</a:t>
                      </a:r>
                      <a:endParaRPr sz="2000" dirty="0">
                        <a:latin typeface="Arial" panose="020B0604020202020204" pitchFamily="34" charset="0"/>
                        <a:cs typeface="Arial" panose="020B0604020202020204" pitchFamily="34" charset="0"/>
                      </a:endParaRPr>
                    </a:p>
                    <a:p>
                      <a:pPr marL="91440">
                        <a:lnSpc>
                          <a:spcPct val="100000"/>
                        </a:lnSpc>
                      </a:pPr>
                      <a:r>
                        <a:rPr sz="2000" b="1" spc="-5" dirty="0">
                          <a:latin typeface="Arial" panose="020B0604020202020204" pitchFamily="34" charset="0"/>
                          <a:cs typeface="Arial" panose="020B0604020202020204" pitchFamily="34" charset="0"/>
                        </a:rPr>
                        <a:t>B2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vous </a:t>
                      </a:r>
                      <a:r>
                        <a:rPr lang="fr-FR" sz="2000" spc="-5" noProof="0" dirty="0">
                          <a:latin typeface="Arial" panose="020B0604020202020204" pitchFamily="34" charset="0"/>
                          <a:cs typeface="Arial" panose="020B0604020202020204" pitchFamily="34" charset="0"/>
                        </a:rPr>
                        <a:t>perdez</a:t>
                      </a:r>
                      <a:r>
                        <a:rPr sz="2000" spc="-5" dirty="0">
                          <a:latin typeface="Arial" panose="020B0604020202020204" pitchFamily="34" charset="0"/>
                          <a:cs typeface="Arial" panose="020B0604020202020204" pitchFamily="34" charset="0"/>
                        </a:rPr>
                        <a:t> 1</a:t>
                      </a:r>
                      <a:r>
                        <a:rPr lang="fr-FR" sz="2000" spc="-5"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000€ </a:t>
                      </a:r>
                      <a:r>
                        <a:rPr sz="2000" dirty="0">
                          <a:latin typeface="Arial" panose="020B0604020202020204" pitchFamily="34" charset="0"/>
                          <a:cs typeface="Arial" panose="020B0604020202020204" pitchFamily="34" charset="0"/>
                        </a:rPr>
                        <a:t>[</a:t>
                      </a:r>
                      <a:r>
                        <a:rPr sz="2000" i="1" dirty="0">
                          <a:latin typeface="Arial" panose="020B0604020202020204" pitchFamily="34" charset="0"/>
                          <a:cs typeface="Arial" panose="020B0604020202020204" pitchFamily="34" charset="0"/>
                        </a:rPr>
                        <a:t>p =</a:t>
                      </a:r>
                      <a:r>
                        <a:rPr sz="2000" i="1" spc="-10" dirty="0">
                          <a:latin typeface="Arial" panose="020B0604020202020204" pitchFamily="34" charset="0"/>
                          <a:cs typeface="Arial" panose="020B0604020202020204" pitchFamily="34" charset="0"/>
                        </a:rPr>
                        <a:t> </a:t>
                      </a:r>
                      <a:r>
                        <a:rPr sz="2000" i="1" spc="-5" dirty="0">
                          <a:latin typeface="Arial" panose="020B0604020202020204" pitchFamily="34" charset="0"/>
                          <a:cs typeface="Arial" panose="020B0604020202020204" pitchFamily="34" charset="0"/>
                        </a:rPr>
                        <a:t>10%]</a:t>
                      </a:r>
                      <a:endParaRPr sz="2000" dirty="0">
                        <a:latin typeface="Arial" panose="020B0604020202020204" pitchFamily="34" charset="0"/>
                        <a:cs typeface="Arial" panose="020B0604020202020204" pitchFamily="34" charset="0"/>
                      </a:endParaRPr>
                    </a:p>
                  </a:txBody>
                  <a:tcPr marL="0" marR="0" marT="45719" marB="0">
                    <a:solidFill>
                      <a:srgbClr val="E8D9F3"/>
                    </a:solidFill>
                  </a:tcPr>
                </a:tc>
                <a:extLst>
                  <a:ext uri="{0D108BD9-81ED-4DB2-BD59-A6C34878D82A}">
                    <a16:rowId xmlns:a16="http://schemas.microsoft.com/office/drawing/2014/main" xmlns=""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1800" dirty="0">
                          <a:latin typeface="Arial" panose="020B0604020202020204" pitchFamily="34" charset="0"/>
                          <a:cs typeface="Arial" panose="020B0604020202020204" pitchFamily="34" charset="0"/>
                        </a:rPr>
                        <a:t>EspG (A) = -</a:t>
                      </a:r>
                      <a:r>
                        <a:rPr lang="fr-FR" sz="1800" spc="-5" dirty="0">
                          <a:latin typeface="Arial" panose="020B0604020202020204" pitchFamily="34" charset="0"/>
                          <a:cs typeface="Arial" panose="020B0604020202020204" pitchFamily="34" charset="0"/>
                        </a:rPr>
                        <a:t>100</a:t>
                      </a:r>
                      <a:r>
                        <a:rPr lang="fr-FR" sz="1800" spc="-25"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a:t>
                      </a:r>
                      <a:endParaRPr lang="fr-FR" dirty="0">
                        <a:latin typeface="Arial" panose="020B0604020202020204" pitchFamily="34" charset="0"/>
                        <a:cs typeface="Arial" panose="020B0604020202020204" pitchFamily="34" charset="0"/>
                      </a:endParaRPr>
                    </a:p>
                  </a:txBody>
                  <a:tcPr marL="36000" marR="36000" marT="36000" marB="36000">
                    <a:solidFill>
                      <a:schemeClr val="bg1"/>
                    </a:solidFill>
                  </a:tcPr>
                </a:tc>
                <a:tc>
                  <a:txBody>
                    <a:bodyPr/>
                    <a:lstStyle/>
                    <a:p>
                      <a:pPr marL="148590">
                        <a:lnSpc>
                          <a:spcPct val="100000"/>
                        </a:lnSpc>
                        <a:spcBef>
                          <a:spcPts val="360"/>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-100</a:t>
                      </a:r>
                      <a:r>
                        <a:rPr sz="2000" spc="-15"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B="0">
                    <a:solidFill>
                      <a:schemeClr val="bg1"/>
                    </a:solidFill>
                  </a:tcPr>
                </a:tc>
                <a:extLst>
                  <a:ext uri="{0D108BD9-81ED-4DB2-BD59-A6C34878D82A}">
                    <a16:rowId xmlns:a16="http://schemas.microsoft.com/office/drawing/2014/main" xmlns="" val="1341084625"/>
                  </a:ext>
                </a:extLst>
              </a:tr>
            </a:tbl>
          </a:graphicData>
        </a:graphic>
      </p:graphicFrame>
      <p:sp>
        <p:nvSpPr>
          <p:cNvPr id="10" name="Rectangle 9">
            <a:extLst>
              <a:ext uri="{FF2B5EF4-FFF2-40B4-BE49-F238E27FC236}">
                <a16:creationId xmlns:a16="http://schemas.microsoft.com/office/drawing/2014/main" xmlns="" id="{0328AD02-A9D2-48B3-892B-8C5C5D4B3FCC}"/>
              </a:ext>
            </a:extLst>
          </p:cNvPr>
          <p:cNvSpPr/>
          <p:nvPr>
            <p:custDataLst>
              <p:tags r:id="rId7"/>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sp>
        <p:nvSpPr>
          <p:cNvPr id="9" name="Légende : flèche courbée 8">
            <a:extLst>
              <a:ext uri="{FF2B5EF4-FFF2-40B4-BE49-F238E27FC236}">
                <a16:creationId xmlns:a16="http://schemas.microsoft.com/office/drawing/2014/main" xmlns="" id="{5231DF42-E273-4018-A468-CBC772B969A2}"/>
              </a:ext>
            </a:extLst>
          </p:cNvPr>
          <p:cNvSpPr/>
          <p:nvPr/>
        </p:nvSpPr>
        <p:spPr>
          <a:xfrm>
            <a:off x="6996010" y="805471"/>
            <a:ext cx="4320048" cy="2250025"/>
          </a:xfrm>
          <a:prstGeom prst="borderCallout2">
            <a:avLst>
              <a:gd name="adj1" fmla="val 18750"/>
              <a:gd name="adj2" fmla="val -8333"/>
              <a:gd name="adj3" fmla="val 18750"/>
              <a:gd name="adj4" fmla="val -16667"/>
              <a:gd name="adj5" fmla="val 135008"/>
              <a:gd name="adj6" fmla="val -45690"/>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latin typeface="Arial" panose="020B0604020202020204" pitchFamily="34" charset="0"/>
                <a:cs typeface="Arial" panose="020B0604020202020204" pitchFamily="34" charset="0"/>
              </a:rPr>
              <a:t>ainsi, un individu </a:t>
            </a:r>
            <a:r>
              <a:rPr lang="fr-FR" sz="2400" b="1" dirty="0">
                <a:latin typeface="Arial" panose="020B0604020202020204" pitchFamily="34" charset="0"/>
                <a:cs typeface="Arial" panose="020B0604020202020204" pitchFamily="34" charset="0"/>
              </a:rPr>
              <a:t>« averse au risque </a:t>
            </a:r>
            <a:r>
              <a:rPr lang="fr-FR" sz="2400" dirty="0">
                <a:latin typeface="Arial" panose="020B0604020202020204" pitchFamily="34" charset="0"/>
                <a:cs typeface="Arial" panose="020B0604020202020204" pitchFamily="34" charset="0"/>
              </a:rPr>
              <a:t>» choisira </a:t>
            </a:r>
            <a:r>
              <a:rPr lang="fr-FR" sz="2400" b="1" dirty="0">
                <a:latin typeface="Arial" panose="020B0604020202020204" pitchFamily="34" charset="0"/>
                <a:cs typeface="Arial" panose="020B0604020202020204" pitchFamily="34" charset="0"/>
              </a:rPr>
              <a:t>A (</a:t>
            </a:r>
            <a:r>
              <a:rPr lang="fr-FR" sz="2400" i="1" dirty="0">
                <a:latin typeface="Arial" panose="020B0604020202020204" pitchFamily="34" charset="0"/>
                <a:cs typeface="Arial" panose="020B0604020202020204" pitchFamily="34" charset="0"/>
              </a:rPr>
              <a:t>pas de risque</a:t>
            </a:r>
            <a:r>
              <a:rPr lang="fr-FR" sz="2400" b="1" dirty="0">
                <a:latin typeface="Arial" panose="020B0604020202020204" pitchFamily="34" charset="0"/>
                <a:cs typeface="Arial" panose="020B0604020202020204" pitchFamily="34" charset="0"/>
              </a:rPr>
              <a:t>)</a:t>
            </a:r>
            <a:endParaRPr lang="fr-FR" sz="2400" b="1" dirty="0"/>
          </a:p>
        </p:txBody>
      </p:sp>
    </p:spTree>
    <p:extLst>
      <p:ext uri="{BB962C8B-B14F-4D97-AF65-F5344CB8AC3E}">
        <p14:creationId xmlns:p14="http://schemas.microsoft.com/office/powerpoint/2010/main" val="249685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31DB2A22-C9A5-4B7A-BB49-00E0CC4C071A}"/>
              </a:ext>
            </a:extLst>
          </p:cNvPr>
          <p:cNvSpPr/>
          <p:nvPr>
            <p:custDataLst>
              <p:tags r:id="rId5"/>
            </p:custDataLst>
          </p:nvPr>
        </p:nvSpPr>
        <p:spPr>
          <a:xfrm>
            <a:off x="386591" y="1327696"/>
            <a:ext cx="11739476" cy="2616101"/>
          </a:xfrm>
          <a:prstGeom prst="rect">
            <a:avLst/>
          </a:prstGeom>
          <a:noFill/>
        </p:spPr>
        <p:txBody>
          <a:bodyPr wrap="square">
            <a:spAutoFit/>
          </a:bodyPr>
          <a:lstStyle/>
          <a:p>
            <a:pPr>
              <a:spcBef>
                <a:spcPts val="600"/>
              </a:spcBef>
              <a:buClr>
                <a:srgbClr val="7030A0"/>
              </a:buClr>
            </a:pPr>
            <a:r>
              <a:rPr lang="fr-FR" sz="2400" b="1" dirty="0">
                <a:solidFill>
                  <a:srgbClr val="FF0000"/>
                </a:solidFill>
                <a:latin typeface="Arial" panose="020B0604020202020204" pitchFamily="34" charset="0"/>
                <a:cs typeface="Arial" panose="020B0604020202020204" pitchFamily="34" charset="0"/>
              </a:rPr>
              <a:t>⁞ La prime risque</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spc="-5" dirty="0">
                <a:latin typeface="Arial" panose="020B0604020202020204" pitchFamily="34" charset="0"/>
                <a:cs typeface="Arial" panose="020B0604020202020204" pitchFamily="34" charset="0"/>
              </a:rPr>
              <a:t>Combien </a:t>
            </a:r>
            <a:r>
              <a:rPr lang="fr-FR" sz="2400" dirty="0">
                <a:latin typeface="Arial" panose="020B0604020202020204" pitchFamily="34" charset="0"/>
                <a:cs typeface="Arial" panose="020B0604020202020204" pitchFamily="34" charset="0"/>
              </a:rPr>
              <a:t>un individu est-il </a:t>
            </a:r>
            <a:r>
              <a:rPr lang="fr-FR" sz="2400" spc="-5" dirty="0">
                <a:latin typeface="Arial" panose="020B0604020202020204" pitchFamily="34" charset="0"/>
                <a:cs typeface="Arial" panose="020B0604020202020204" pitchFamily="34" charset="0"/>
              </a:rPr>
              <a:t>prêt </a:t>
            </a:r>
            <a:r>
              <a:rPr lang="fr-FR" sz="2400" dirty="0">
                <a:latin typeface="Arial" panose="020B0604020202020204" pitchFamily="34" charset="0"/>
                <a:cs typeface="Arial" panose="020B0604020202020204" pitchFamily="34" charset="0"/>
              </a:rPr>
              <a:t>à </a:t>
            </a:r>
            <a:r>
              <a:rPr lang="fr-FR" sz="2400" spc="-5" dirty="0">
                <a:latin typeface="Arial" panose="020B0604020202020204" pitchFamily="34" charset="0"/>
                <a:cs typeface="Arial" panose="020B0604020202020204" pitchFamily="34" charset="0"/>
              </a:rPr>
              <a:t>payer pour éviter </a:t>
            </a:r>
            <a:r>
              <a:rPr lang="fr-FR" sz="2400" dirty="0">
                <a:latin typeface="Arial" panose="020B0604020202020204" pitchFamily="34" charset="0"/>
                <a:cs typeface="Arial" panose="020B0604020202020204" pitchFamily="34" charset="0"/>
              </a:rPr>
              <a:t>le </a:t>
            </a:r>
            <a:r>
              <a:rPr lang="fr-FR" sz="2400" spc="-5" dirty="0">
                <a:latin typeface="Arial" panose="020B0604020202020204" pitchFamily="34" charset="0"/>
                <a:cs typeface="Arial" panose="020B0604020202020204" pitchFamily="34" charset="0"/>
              </a:rPr>
              <a:t>risque/pour se protéger du</a:t>
            </a:r>
            <a:br>
              <a:rPr lang="fr-FR" sz="2400" spc="-5" dirty="0">
                <a:latin typeface="Arial" panose="020B0604020202020204" pitchFamily="34" charset="0"/>
                <a:cs typeface="Arial" panose="020B0604020202020204" pitchFamily="34" charset="0"/>
              </a:rPr>
            </a:br>
            <a:r>
              <a:rPr lang="fr-FR" sz="2400" spc="-5" dirty="0">
                <a:latin typeface="Arial" panose="020B0604020202020204" pitchFamily="34" charset="0"/>
                <a:cs typeface="Arial" panose="020B0604020202020204" pitchFamily="34" charset="0"/>
              </a:rPr>
              <a:t>  risque </a:t>
            </a:r>
            <a:r>
              <a:rPr lang="fr-FR" sz="2400" dirty="0">
                <a:latin typeface="Arial" panose="020B0604020202020204" pitchFamily="34" charset="0"/>
                <a:cs typeface="Arial" panose="020B0604020202020204" pitchFamily="34" charset="0"/>
              </a:rPr>
              <a:t>? Ou </a:t>
            </a:r>
            <a:r>
              <a:rPr lang="fr-FR" sz="2400" spc="-5" dirty="0">
                <a:latin typeface="Arial" panose="020B0604020202020204" pitchFamily="34" charset="0"/>
                <a:cs typeface="Arial" panose="020B0604020202020204" pitchFamily="34" charset="0"/>
              </a:rPr>
              <a:t>symétriquement, combien </a:t>
            </a:r>
            <a:r>
              <a:rPr lang="fr-FR" sz="2400" dirty="0">
                <a:latin typeface="Arial" panose="020B0604020202020204" pitchFamily="34" charset="0"/>
                <a:cs typeface="Arial" panose="020B0604020202020204" pitchFamily="34" charset="0"/>
              </a:rPr>
              <a:t>faut-il le </a:t>
            </a:r>
            <a:r>
              <a:rPr lang="fr-FR" sz="2400" spc="-5" dirty="0">
                <a:latin typeface="Arial" panose="020B0604020202020204" pitchFamily="34" charset="0"/>
                <a:cs typeface="Arial" panose="020B0604020202020204" pitchFamily="34" charset="0"/>
              </a:rPr>
              <a:t>payer pour </a:t>
            </a:r>
            <a:r>
              <a:rPr lang="fr-FR" sz="2400" dirty="0">
                <a:latin typeface="Arial" panose="020B0604020202020204" pitchFamily="34" charset="0"/>
                <a:cs typeface="Arial" panose="020B0604020202020204" pitchFamily="34" charset="0"/>
              </a:rPr>
              <a:t>qu’il </a:t>
            </a:r>
            <a:r>
              <a:rPr lang="fr-FR" sz="2400" spc="-5" dirty="0">
                <a:latin typeface="Arial" panose="020B0604020202020204" pitchFamily="34" charset="0"/>
                <a:cs typeface="Arial" panose="020B0604020202020204" pitchFamily="34" charset="0"/>
              </a:rPr>
              <a:t>accepte d’opter pour</a:t>
            </a:r>
            <a:br>
              <a:rPr lang="fr-FR" sz="2400" spc="-5" dirty="0">
                <a:latin typeface="Arial" panose="020B0604020202020204" pitchFamily="34" charset="0"/>
                <a:cs typeface="Arial" panose="020B0604020202020204" pitchFamily="34" charset="0"/>
              </a:rPr>
            </a:br>
            <a:r>
              <a:rPr lang="fr-FR" sz="2400" spc="-5"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la </a:t>
            </a:r>
            <a:r>
              <a:rPr lang="fr-FR" sz="2400" spc="-5" dirty="0">
                <a:latin typeface="Arial" panose="020B0604020202020204" pitchFamily="34" charset="0"/>
                <a:cs typeface="Arial" panose="020B0604020202020204" pitchFamily="34" charset="0"/>
              </a:rPr>
              <a:t>situation </a:t>
            </a:r>
            <a:r>
              <a:rPr lang="fr-FR" sz="2400" dirty="0">
                <a:latin typeface="Arial" panose="020B0604020202020204" pitchFamily="34" charset="0"/>
                <a:cs typeface="Arial" panose="020B0604020202020204" pitchFamily="34" charset="0"/>
              </a:rPr>
              <a:t>plus </a:t>
            </a:r>
            <a:r>
              <a:rPr lang="fr-FR" sz="2400" spc="-5" dirty="0">
                <a:latin typeface="Arial" panose="020B0604020202020204" pitchFamily="34" charset="0"/>
                <a:cs typeface="Arial" panose="020B0604020202020204" pitchFamily="34" charset="0"/>
              </a:rPr>
              <a:t>risquée </a:t>
            </a:r>
            <a:r>
              <a:rPr lang="fr-FR" sz="2400" dirty="0">
                <a:latin typeface="Arial" panose="020B0604020202020204" pitchFamily="34" charset="0"/>
                <a:cs typeface="Arial" panose="020B0604020202020204" pitchFamily="34" charset="0"/>
              </a:rPr>
              <a:t>?</a:t>
            </a:r>
          </a:p>
          <a:p>
            <a:pPr>
              <a:spcBef>
                <a:spcPts val="600"/>
              </a:spcBef>
              <a:buClr>
                <a:srgbClr val="7030A0"/>
              </a:buClr>
            </a:pPr>
            <a:r>
              <a:rPr lang="fr-FR" sz="2400" spc="-5" dirty="0">
                <a:latin typeface="Arial" panose="020B0604020202020204" pitchFamily="34" charset="0"/>
                <a:cs typeface="Arial" panose="020B0604020202020204" pitchFamily="34" charset="0"/>
              </a:rPr>
              <a:t>     =&gt; </a:t>
            </a:r>
            <a:r>
              <a:rPr lang="fr-FR" sz="2400" dirty="0">
                <a:latin typeface="Arial" panose="020B0604020202020204" pitchFamily="34" charset="0"/>
                <a:cs typeface="Arial" panose="020B0604020202020204" pitchFamily="34" charset="0"/>
              </a:rPr>
              <a:t>la « </a:t>
            </a:r>
            <a:r>
              <a:rPr lang="fr-FR" sz="2400" spc="-5" dirty="0">
                <a:latin typeface="Arial" panose="020B0604020202020204" pitchFamily="34" charset="0"/>
                <a:cs typeface="Arial" panose="020B0604020202020204" pitchFamily="34" charset="0"/>
              </a:rPr>
              <a:t>prime </a:t>
            </a:r>
            <a:r>
              <a:rPr lang="fr-FR" sz="2400" dirty="0">
                <a:latin typeface="Arial" panose="020B0604020202020204" pitchFamily="34" charset="0"/>
                <a:cs typeface="Arial" panose="020B0604020202020204" pitchFamily="34" charset="0"/>
              </a:rPr>
              <a:t>de </a:t>
            </a:r>
            <a:r>
              <a:rPr lang="fr-FR" sz="2400" spc="-5" dirty="0">
                <a:latin typeface="Arial" panose="020B0604020202020204" pitchFamily="34" charset="0"/>
                <a:cs typeface="Arial" panose="020B0604020202020204" pitchFamily="34" charset="0"/>
              </a:rPr>
              <a:t>risque</a:t>
            </a:r>
            <a:r>
              <a:rPr lang="fr-FR" sz="2400" spc="7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t>
            </a:r>
          </a:p>
          <a:p>
            <a:pPr>
              <a:spcBef>
                <a:spcPts val="600"/>
              </a:spcBef>
              <a:buClr>
                <a:srgbClr val="7030A0"/>
              </a:buClr>
            </a:pPr>
            <a:r>
              <a:rPr lang="fr-FR" sz="2400" b="1" dirty="0">
                <a:solidFill>
                  <a:srgbClr val="7030A0"/>
                </a:solidFill>
                <a:latin typeface="Arial" panose="020B0604020202020204" pitchFamily="34" charset="0"/>
                <a:cs typeface="Arial" panose="020B0604020202020204" pitchFamily="34" charset="0"/>
                <a:sym typeface="Wingdings" panose="05000000000000000000" pitchFamily="2" charset="2"/>
              </a:rPr>
              <a:t>   </a:t>
            </a:r>
            <a:r>
              <a:rPr lang="fr-FR" sz="2400" b="1" dirty="0">
                <a:latin typeface="Arial" panose="020B0604020202020204" pitchFamily="34" charset="0"/>
                <a:cs typeface="Arial" panose="020B0604020202020204" pitchFamily="34" charset="0"/>
                <a:sym typeface="Wingdings" panose="05000000000000000000" pitchFamily="2" charset="2"/>
              </a:rPr>
              <a:t>Exemple 3</a:t>
            </a:r>
            <a:endParaRPr lang="fr-FR" sz="2400" b="1"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xmlns="" id="{50EB2E44-B86D-46D2-8EA6-C63ECCB8299F}"/>
              </a:ext>
            </a:extLst>
          </p:cNvPr>
          <p:cNvGraphicFramePr>
            <a:graphicFrameLocks noGrp="1"/>
          </p:cNvGraphicFramePr>
          <p:nvPr>
            <p:custDataLst>
              <p:tags r:id="rId6"/>
            </p:custDataLst>
            <p:extLst>
              <p:ext uri="{D42A27DB-BD31-4B8C-83A1-F6EECF244321}">
                <p14:modId xmlns:p14="http://schemas.microsoft.com/office/powerpoint/2010/main" val="140182217"/>
              </p:ext>
            </p:extLst>
          </p:nvPr>
        </p:nvGraphicFramePr>
        <p:xfrm>
          <a:off x="3069687" y="3519001"/>
          <a:ext cx="7200080" cy="2299134"/>
        </p:xfrm>
        <a:graphic>
          <a:graphicData uri="http://schemas.openxmlformats.org/drawingml/2006/table">
            <a:tbl>
              <a:tblPr firstRow="1" bandRow="1">
                <a:effectLst>
                  <a:outerShdw blurRad="50800" dist="38100" dir="18900000" algn="bl" rotWithShape="0">
                    <a:prstClr val="black">
                      <a:alpha val="40000"/>
                    </a:prstClr>
                  </a:outerShdw>
                </a:effectLst>
                <a:tableStyleId>{5C22544A-7EE6-4342-B048-85BDC9FD1C3A}</a:tableStyleId>
              </a:tblPr>
              <a:tblGrid>
                <a:gridCol w="3060034">
                  <a:extLst>
                    <a:ext uri="{9D8B030D-6E8A-4147-A177-3AD203B41FA5}">
                      <a16:colId xmlns:a16="http://schemas.microsoft.com/office/drawing/2014/main" xmlns="" val="3181288567"/>
                    </a:ext>
                  </a:extLst>
                </a:gridCol>
                <a:gridCol w="4140046">
                  <a:extLst>
                    <a:ext uri="{9D8B030D-6E8A-4147-A177-3AD203B41FA5}">
                      <a16:colId xmlns:a16="http://schemas.microsoft.com/office/drawing/2014/main" xmlns="" val="773660993"/>
                    </a:ext>
                  </a:extLst>
                </a:gridCol>
              </a:tblGrid>
              <a:tr h="916179">
                <a:tc>
                  <a:txBody>
                    <a:bodyPr/>
                    <a:lstStyle/>
                    <a:p>
                      <a:pPr algn="ctr"/>
                      <a:r>
                        <a:rPr lang="fr-FR" sz="2400" dirty="0">
                          <a:latin typeface="Arial" panose="020B0604020202020204" pitchFamily="34" charset="0"/>
                          <a:cs typeface="Arial" panose="020B0604020202020204" pitchFamily="34" charset="0"/>
                        </a:rPr>
                        <a:t>Scénario A</a:t>
                      </a:r>
                    </a:p>
                    <a:p>
                      <a:pPr algn="ctr"/>
                      <a:r>
                        <a:rPr lang="fr-FR" sz="2400" dirty="0">
                          <a:latin typeface="Arial" panose="020B0604020202020204" pitchFamily="34" charset="0"/>
                          <a:cs typeface="Arial" panose="020B0604020202020204" pitchFamily="34" charset="0"/>
                        </a:rPr>
                        <a:t>(sans risque)</a:t>
                      </a:r>
                    </a:p>
                  </a:txBody>
                  <a:tcPr marL="36000" marR="36000" marT="36000" marB="36000">
                    <a:solidFill>
                      <a:srgbClr val="AE78D6"/>
                    </a:solidFill>
                  </a:tcPr>
                </a:tc>
                <a:tc>
                  <a:txBody>
                    <a:bodyPr/>
                    <a:lstStyle/>
                    <a:p>
                      <a:pPr algn="ctr"/>
                      <a:r>
                        <a:rPr lang="fr-FR" sz="2400" dirty="0">
                          <a:latin typeface="Arial" panose="020B0604020202020204" pitchFamily="34" charset="0"/>
                          <a:cs typeface="Arial" panose="020B0604020202020204" pitchFamily="34" charset="0"/>
                        </a:rPr>
                        <a:t>Scénario B</a:t>
                      </a:r>
                    </a:p>
                    <a:p>
                      <a:pPr algn="ctr"/>
                      <a:r>
                        <a:rPr lang="fr-FR" sz="2400" dirty="0">
                          <a:latin typeface="Arial" panose="020B0604020202020204" pitchFamily="34" charset="0"/>
                          <a:cs typeface="Arial" panose="020B0604020202020204" pitchFamily="34" charset="0"/>
                        </a:rPr>
                        <a:t>(risqué)</a:t>
                      </a:r>
                    </a:p>
                  </a:txBody>
                  <a:tcPr marL="36000" marR="36000" marT="36000" marB="36000">
                    <a:solidFill>
                      <a:srgbClr val="AE78D6"/>
                    </a:solidFill>
                  </a:tcPr>
                </a:tc>
                <a:extLst>
                  <a:ext uri="{0D108BD9-81ED-4DB2-BD59-A6C34878D82A}">
                    <a16:rowId xmlns:a16="http://schemas.microsoft.com/office/drawing/2014/main" xmlns="" val="279288772"/>
                  </a:ext>
                </a:extLst>
              </a:tr>
              <a:tr h="776592">
                <a:tc>
                  <a:txBody>
                    <a:bodyPr/>
                    <a:lstStyle/>
                    <a:p>
                      <a:pPr marL="108000" marR="464820" algn="l">
                        <a:lnSpc>
                          <a:spcPct val="100000"/>
                        </a:lnSpc>
                        <a:spcBef>
                          <a:spcPts val="0"/>
                        </a:spcBef>
                        <a:tabLst/>
                      </a:pPr>
                      <a:r>
                        <a:rPr lang="fr-FR" sz="2000" spc="-5" dirty="0">
                          <a:latin typeface="Arial" panose="020B0604020202020204" pitchFamily="34" charset="0"/>
                          <a:cs typeface="Arial" panose="020B0604020202020204" pitchFamily="34" charset="0"/>
                        </a:rPr>
                        <a:t>Vous gagnez</a:t>
                      </a:r>
                      <a:r>
                        <a:rPr lang="fr-FR" sz="2000" spc="20" dirty="0">
                          <a:latin typeface="Arial" panose="020B0604020202020204" pitchFamily="34" charset="0"/>
                          <a:cs typeface="Arial" panose="020B0604020202020204" pitchFamily="34" charset="0"/>
                        </a:rPr>
                        <a:t> </a:t>
                      </a:r>
                      <a:r>
                        <a:rPr lang="fr-FR" sz="2000" spc="-5" dirty="0">
                          <a:latin typeface="Arial" panose="020B0604020202020204" pitchFamily="34" charset="0"/>
                          <a:cs typeface="Arial" panose="020B0604020202020204" pitchFamily="34" charset="0"/>
                        </a:rPr>
                        <a:t>100</a:t>
                      </a:r>
                      <a:r>
                        <a:rPr lang="fr-FR" sz="2000" spc="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 </a:t>
                      </a:r>
                    </a:p>
                    <a:p>
                      <a:pPr marL="108000" marR="464820" indent="0" algn="l">
                        <a:lnSpc>
                          <a:spcPct val="100000"/>
                        </a:lnSpc>
                        <a:spcBef>
                          <a:spcPts val="0"/>
                        </a:spcBef>
                        <a:tabLst/>
                      </a:pPr>
                      <a:r>
                        <a:rPr lang="fr-FR" sz="2000" dirty="0">
                          <a:latin typeface="Arial" panose="020B0604020202020204" pitchFamily="34" charset="0"/>
                          <a:cs typeface="Arial" panose="020B0604020202020204" pitchFamily="34" charset="0"/>
                        </a:rPr>
                        <a:t>[</a:t>
                      </a:r>
                      <a:r>
                        <a:rPr lang="fr-FR" sz="2000" i="1" dirty="0">
                          <a:latin typeface="Arial" panose="020B0604020202020204" pitchFamily="34" charset="0"/>
                          <a:cs typeface="Arial" panose="020B0604020202020204" pitchFamily="34" charset="0"/>
                        </a:rPr>
                        <a:t>p</a:t>
                      </a:r>
                      <a:r>
                        <a:rPr lang="fr-FR" sz="2000" i="1" spc="-95" dirty="0">
                          <a:latin typeface="Arial" panose="020B0604020202020204" pitchFamily="34" charset="0"/>
                          <a:cs typeface="Arial" panose="020B0604020202020204" pitchFamily="34" charset="0"/>
                        </a:rPr>
                        <a:t> </a:t>
                      </a:r>
                      <a:r>
                        <a:rPr lang="fr-FR" sz="2000" i="1" dirty="0">
                          <a:latin typeface="Arial" panose="020B0604020202020204" pitchFamily="34" charset="0"/>
                          <a:cs typeface="Arial" panose="020B0604020202020204" pitchFamily="34" charset="0"/>
                        </a:rPr>
                        <a:t>= 100%]</a:t>
                      </a:r>
                      <a:endParaRPr lang="fr-FR" sz="2000" dirty="0">
                        <a:latin typeface="Arial" panose="020B0604020202020204" pitchFamily="34" charset="0"/>
                        <a:cs typeface="Arial" panose="020B0604020202020204" pitchFamily="34" charset="0"/>
                      </a:endParaRPr>
                    </a:p>
                  </a:txBody>
                  <a:tcPr marL="36000" marR="36000" marT="36000" marB="36000">
                    <a:solidFill>
                      <a:srgbClr val="E8D9F3"/>
                    </a:solidFill>
                  </a:tcPr>
                </a:tc>
                <a:tc>
                  <a:txBody>
                    <a:bodyPr/>
                    <a:lstStyle/>
                    <a:p>
                      <a:pPr marL="91440">
                        <a:lnSpc>
                          <a:spcPct val="100000"/>
                        </a:lnSpc>
                        <a:spcBef>
                          <a:spcPts val="360"/>
                        </a:spcBef>
                      </a:pPr>
                      <a:r>
                        <a:rPr sz="2000" dirty="0">
                          <a:latin typeface="Arial" panose="020B0604020202020204" pitchFamily="34" charset="0"/>
                          <a:cs typeface="Arial" panose="020B0604020202020204" pitchFamily="34" charset="0"/>
                        </a:rPr>
                        <a:t>On </a:t>
                      </a:r>
                      <a:r>
                        <a:rPr sz="2000" spc="-5" dirty="0">
                          <a:latin typeface="Arial" panose="020B0604020202020204" pitchFamily="34" charset="0"/>
                          <a:cs typeface="Arial" panose="020B0604020202020204" pitchFamily="34" charset="0"/>
                        </a:rPr>
                        <a:t>tire </a:t>
                      </a:r>
                      <a:r>
                        <a:rPr sz="2000" dirty="0">
                          <a:latin typeface="Arial" panose="020B0604020202020204" pitchFamily="34" charset="0"/>
                          <a:cs typeface="Arial" panose="020B0604020202020204" pitchFamily="34" charset="0"/>
                        </a:rPr>
                        <a:t>à pile (P) </a:t>
                      </a:r>
                      <a:r>
                        <a:rPr sz="2000" spc="-5" dirty="0">
                          <a:latin typeface="Arial" panose="020B0604020202020204" pitchFamily="34" charset="0"/>
                          <a:cs typeface="Arial" panose="020B0604020202020204" pitchFamily="34" charset="0"/>
                        </a:rPr>
                        <a:t>ou face</a:t>
                      </a:r>
                      <a:r>
                        <a:rPr sz="2000" spc="-4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(F)</a:t>
                      </a:r>
                    </a:p>
                    <a:p>
                      <a:pPr marL="91440">
                        <a:lnSpc>
                          <a:spcPct val="100000"/>
                        </a:lnSpc>
                        <a:tabLst>
                          <a:tab pos="1068705" algn="l"/>
                        </a:tabLst>
                      </a:pPr>
                      <a:r>
                        <a:rPr sz="2000" b="1"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0€	[p </a:t>
                      </a:r>
                      <a:r>
                        <a:rPr sz="2000" dirty="0">
                          <a:latin typeface="Arial" panose="020B0604020202020204" pitchFamily="34" charset="0"/>
                          <a:cs typeface="Arial" panose="020B0604020202020204" pitchFamily="34" charset="0"/>
                        </a:rPr>
                        <a:t>=</a:t>
                      </a:r>
                      <a:r>
                        <a:rPr sz="2000" spc="-9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p>
                      <a:pPr marL="91440">
                        <a:lnSpc>
                          <a:spcPct val="100000"/>
                        </a:lnSpc>
                      </a:pPr>
                      <a:r>
                        <a:rPr sz="2000" b="1" dirty="0">
                          <a:latin typeface="Arial" panose="020B0604020202020204" pitchFamily="34" charset="0"/>
                          <a:cs typeface="Arial" panose="020B0604020202020204" pitchFamily="34" charset="0"/>
                        </a:rPr>
                        <a:t>F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300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[p </a:t>
                      </a:r>
                      <a:r>
                        <a:rPr sz="2000" dirty="0">
                          <a:latin typeface="Arial" panose="020B0604020202020204" pitchFamily="34" charset="0"/>
                          <a:cs typeface="Arial" panose="020B0604020202020204" pitchFamily="34" charset="0"/>
                        </a:rPr>
                        <a:t>=</a:t>
                      </a:r>
                      <a:r>
                        <a:rPr sz="2000" spc="-8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50%]</a:t>
                      </a:r>
                      <a:endParaRPr sz="2000" dirty="0">
                        <a:latin typeface="Arial" panose="020B0604020202020204" pitchFamily="34" charset="0"/>
                        <a:cs typeface="Arial" panose="020B0604020202020204" pitchFamily="34" charset="0"/>
                      </a:endParaRPr>
                    </a:p>
                  </a:txBody>
                  <a:tcPr marL="0" marR="0" marB="0">
                    <a:solidFill>
                      <a:srgbClr val="E8D9F3"/>
                    </a:solidFill>
                  </a:tcPr>
                </a:tc>
                <a:extLst>
                  <a:ext uri="{0D108BD9-81ED-4DB2-BD59-A6C34878D82A}">
                    <a16:rowId xmlns:a16="http://schemas.microsoft.com/office/drawing/2014/main" xmlns="" val="3225718191"/>
                  </a:ext>
                </a:extLst>
              </a:tr>
              <a:tr h="422835">
                <a:tc>
                  <a:txBody>
                    <a:bodyPr/>
                    <a:lstStyle/>
                    <a:p>
                      <a:pPr marL="108000" marR="0" lvl="0" indent="0" algn="l" defTabSz="914400" rtl="0" eaLnBrk="1" fontAlgn="auto" latinLnBrk="0" hangingPunct="1">
                        <a:lnSpc>
                          <a:spcPct val="100000"/>
                        </a:lnSpc>
                        <a:spcBef>
                          <a:spcPts val="0"/>
                        </a:spcBef>
                        <a:spcAft>
                          <a:spcPts val="0"/>
                        </a:spcAft>
                        <a:buClrTx/>
                        <a:buSzTx/>
                        <a:buFontTx/>
                        <a:buNone/>
                        <a:tabLst/>
                        <a:defRPr/>
                      </a:pPr>
                      <a:r>
                        <a:rPr lang="fr-FR" sz="2000" dirty="0">
                          <a:latin typeface="Arial" panose="020B0604020202020204" pitchFamily="34" charset="0"/>
                          <a:cs typeface="Arial" panose="020B0604020202020204" pitchFamily="34" charset="0"/>
                        </a:rPr>
                        <a:t>EspG (A) = </a:t>
                      </a:r>
                      <a:r>
                        <a:rPr lang="fr-FR" sz="2000" spc="-5" dirty="0">
                          <a:latin typeface="Arial" panose="020B0604020202020204" pitchFamily="34" charset="0"/>
                          <a:cs typeface="Arial" panose="020B0604020202020204" pitchFamily="34" charset="0"/>
                        </a:rPr>
                        <a:t>100</a:t>
                      </a:r>
                      <a:r>
                        <a:rPr lang="fr-FR" sz="2000" spc="-25" dirty="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t>
                      </a:r>
                    </a:p>
                  </a:txBody>
                  <a:tcPr marL="36000" marR="36000" marT="36000" marB="36000">
                    <a:solidFill>
                      <a:schemeClr val="bg1"/>
                    </a:solidFill>
                  </a:tcPr>
                </a:tc>
                <a:tc>
                  <a:txBody>
                    <a:bodyPr/>
                    <a:lstStyle/>
                    <a:p>
                      <a:pPr marL="148590">
                        <a:lnSpc>
                          <a:spcPct val="100000"/>
                        </a:lnSpc>
                        <a:spcBef>
                          <a:spcPts val="359"/>
                        </a:spcBef>
                      </a:pPr>
                      <a:r>
                        <a:rPr sz="2000" dirty="0">
                          <a:latin typeface="Arial" panose="020B0604020202020204" pitchFamily="34" charset="0"/>
                          <a:cs typeface="Arial" panose="020B0604020202020204" pitchFamily="34" charset="0"/>
                        </a:rPr>
                        <a:t>EspG </a:t>
                      </a:r>
                      <a:r>
                        <a:rPr sz="2000" spc="-5" dirty="0">
                          <a:latin typeface="Arial" panose="020B0604020202020204" pitchFamily="34" charset="0"/>
                          <a:cs typeface="Arial" panose="020B0604020202020204" pitchFamily="34" charset="0"/>
                        </a:rPr>
                        <a:t>(B) </a:t>
                      </a:r>
                      <a:r>
                        <a:rPr sz="2000" dirty="0">
                          <a:latin typeface="Arial" panose="020B0604020202020204" pitchFamily="34" charset="0"/>
                          <a:cs typeface="Arial" panose="020B0604020202020204" pitchFamily="34" charset="0"/>
                        </a:rPr>
                        <a:t>= </a:t>
                      </a:r>
                      <a:r>
                        <a:rPr sz="2000" spc="-5" dirty="0">
                          <a:latin typeface="Arial" panose="020B0604020202020204" pitchFamily="34" charset="0"/>
                          <a:cs typeface="Arial" panose="020B0604020202020204" pitchFamily="34" charset="0"/>
                        </a:rPr>
                        <a:t>150</a:t>
                      </a:r>
                      <a:r>
                        <a:rPr sz="2000" spc="-2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a:t>
                      </a:r>
                    </a:p>
                  </a:txBody>
                  <a:tcPr marL="0" marR="0" marT="45719" marB="0">
                    <a:solidFill>
                      <a:schemeClr val="bg1"/>
                    </a:solidFill>
                  </a:tcPr>
                </a:tc>
                <a:extLst>
                  <a:ext uri="{0D108BD9-81ED-4DB2-BD59-A6C34878D82A}">
                    <a16:rowId xmlns:a16="http://schemas.microsoft.com/office/drawing/2014/main" xmlns="" val="1341084625"/>
                  </a:ext>
                </a:extLst>
              </a:tr>
            </a:tbl>
          </a:graphicData>
        </a:graphic>
      </p:graphicFrame>
      <p:sp>
        <p:nvSpPr>
          <p:cNvPr id="11" name="Rectangle 10">
            <a:extLst>
              <a:ext uri="{FF2B5EF4-FFF2-40B4-BE49-F238E27FC236}">
                <a16:creationId xmlns:a16="http://schemas.microsoft.com/office/drawing/2014/main" xmlns="" id="{EC4EADE7-56DD-43F2-A165-155DD9614D40}"/>
              </a:ext>
            </a:extLst>
          </p:cNvPr>
          <p:cNvSpPr/>
          <p:nvPr>
            <p:custDataLst>
              <p:tags r:id="rId7"/>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sp>
        <p:nvSpPr>
          <p:cNvPr id="3" name="Légende : flèche courbée 2">
            <a:extLst>
              <a:ext uri="{FF2B5EF4-FFF2-40B4-BE49-F238E27FC236}">
                <a16:creationId xmlns:a16="http://schemas.microsoft.com/office/drawing/2014/main" xmlns="" id="{89352924-E01A-42DB-8A46-0C00B1D4E87C}"/>
              </a:ext>
            </a:extLst>
          </p:cNvPr>
          <p:cNvSpPr/>
          <p:nvPr/>
        </p:nvSpPr>
        <p:spPr>
          <a:xfrm>
            <a:off x="2770588" y="801527"/>
            <a:ext cx="6570073" cy="2430027"/>
          </a:xfrm>
          <a:prstGeom prst="borderCallout2">
            <a:avLst>
              <a:gd name="adj1" fmla="val 26855"/>
              <a:gd name="adj2" fmla="val 100011"/>
              <a:gd name="adj3" fmla="val 27434"/>
              <a:gd name="adj4" fmla="val 124436"/>
              <a:gd name="adj5" fmla="val 125815"/>
              <a:gd name="adj6" fmla="val 100860"/>
            </a:avLst>
          </a:prstGeom>
          <a:solidFill>
            <a:srgbClr val="AE78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buClr>
                <a:srgbClr val="7030A0"/>
              </a:buClr>
            </a:pPr>
            <a:r>
              <a:rPr lang="fr-FR" sz="2400" dirty="0">
                <a:latin typeface="Arial" panose="020B0604020202020204" pitchFamily="34" charset="0"/>
                <a:cs typeface="Arial" panose="020B0604020202020204" pitchFamily="34" charset="0"/>
              </a:rPr>
              <a:t>La prime de risque se mesure par le montant de [</a:t>
            </a:r>
            <a:r>
              <a:rPr lang="fr-FR" sz="2400" dirty="0" err="1">
                <a:latin typeface="Arial" panose="020B0604020202020204" pitchFamily="34" charset="0"/>
                <a:cs typeface="Arial" panose="020B0604020202020204" pitchFamily="34" charset="0"/>
              </a:rPr>
              <a:t>EspG</a:t>
            </a:r>
            <a:r>
              <a:rPr lang="fr-FR" sz="2400" dirty="0">
                <a:latin typeface="Arial" panose="020B0604020202020204" pitchFamily="34" charset="0"/>
                <a:cs typeface="Arial" panose="020B0604020202020204" pitchFamily="34" charset="0"/>
              </a:rPr>
              <a:t>(B) – </a:t>
            </a:r>
            <a:r>
              <a:rPr lang="fr-FR" sz="2400" dirty="0" err="1">
                <a:latin typeface="Arial" panose="020B0604020202020204" pitchFamily="34" charset="0"/>
                <a:cs typeface="Arial" panose="020B0604020202020204" pitchFamily="34" charset="0"/>
              </a:rPr>
              <a:t>EspG</a:t>
            </a:r>
            <a:r>
              <a:rPr lang="fr-FR" sz="2400" dirty="0">
                <a:latin typeface="Arial" panose="020B0604020202020204" pitchFamily="34" charset="0"/>
                <a:cs typeface="Arial" panose="020B0604020202020204" pitchFamily="34" charset="0"/>
              </a:rPr>
              <a:t>(A)] minimum nécessaire pour que l’individu choisisse B (le scénario risqué) plutôt que A (le scénario certain) ; </a:t>
            </a:r>
            <a:r>
              <a:rPr lang="fr-FR" sz="2400" u="sng" dirty="0">
                <a:latin typeface="Arial" panose="020B0604020202020204" pitchFamily="34" charset="0"/>
                <a:cs typeface="Arial" panose="020B0604020202020204" pitchFamily="34" charset="0"/>
              </a:rPr>
              <a:t>plus forte est l’aversion au risque, plus la « prime » doit être   élevée.</a:t>
            </a:r>
          </a:p>
        </p:txBody>
      </p:sp>
    </p:spTree>
    <p:extLst>
      <p:ext uri="{BB962C8B-B14F-4D97-AF65-F5344CB8AC3E}">
        <p14:creationId xmlns:p14="http://schemas.microsoft.com/office/powerpoint/2010/main" val="115530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3FB35231-E0DB-4190-973C-ED3DBA703F83}"/>
              </a:ext>
            </a:extLst>
          </p:cNvPr>
          <p:cNvSpPr/>
          <p:nvPr>
            <p:custDataLst>
              <p:tags r:id="rId5"/>
            </p:custDataLst>
          </p:nvPr>
        </p:nvSpPr>
        <p:spPr>
          <a:xfrm>
            <a:off x="500401" y="1344215"/>
            <a:ext cx="11191197" cy="4893647"/>
          </a:xfrm>
          <a:prstGeom prst="rect">
            <a:avLst/>
          </a:prstGeom>
          <a:noFill/>
        </p:spPr>
        <p:txBody>
          <a:bodyPr wrap="square">
            <a:spAutoFit/>
          </a:bodyPr>
          <a:lstStyle/>
          <a:p>
            <a:pPr marL="342900" indent="-342900">
              <a:buFont typeface="Wingdings" panose="05000000000000000000" pitchFamily="2" charset="2"/>
              <a:buChar char="F"/>
            </a:pPr>
            <a:r>
              <a:rPr lang="fr-FR" sz="2400" dirty="0"/>
              <a:t>La lutte contre les feux de forêts fait partie des missions à haut risques des </a:t>
            </a:r>
            <a:r>
              <a:rPr lang="fr-FR" sz="2400" b="1" dirty="0">
                <a:hlinkClick r:id="rId8"/>
              </a:rPr>
              <a:t>sapeurs-pompiers</a:t>
            </a:r>
            <a:r>
              <a:rPr lang="fr-FR" sz="2400" dirty="0"/>
              <a:t>, auxquelles l'Etat a voulu apporter des modalités de compensation sous la forme d'indemnité forfaitaire de lutte contre les feux de forêts (IFLFF). </a:t>
            </a:r>
          </a:p>
          <a:p>
            <a:r>
              <a:rPr lang="fr-FR" sz="2400" dirty="0"/>
              <a:t>La règlementation prévoit la possibilité de versement de l'IFLFF aux sapeurs-pompiers professionnels qui sont mobilisés de façon préventive entre le 1</a:t>
            </a:r>
            <a:r>
              <a:rPr lang="fr-FR" sz="2400" baseline="30000" dirty="0"/>
              <a:t>er</a:t>
            </a:r>
            <a:r>
              <a:rPr lang="fr-FR" sz="2400" dirty="0"/>
              <a:t> Juillet et le 30 Septembre de l'année</a:t>
            </a:r>
            <a:r>
              <a:rPr lang="fr-FR" sz="2400" b="1" dirty="0"/>
              <a:t>, en dehors de leur service normal en vue de la protection des forêts contre les feux e</a:t>
            </a:r>
            <a:r>
              <a:rPr lang="fr-FR" sz="2400" dirty="0"/>
              <a:t>t  exclusivement dans </a:t>
            </a:r>
            <a:r>
              <a:rPr lang="fr-FR" sz="2400" b="1" dirty="0"/>
              <a:t>les régions suivantes</a:t>
            </a:r>
            <a:r>
              <a:rPr lang="fr-FR" sz="2400" dirty="0"/>
              <a:t> : la Provence-Alpes-Côte d'Azur ; le Languedoc-Roussillon ;  la Corse ; les départements de la Drôme et de l'Ardèche.</a:t>
            </a:r>
          </a:p>
          <a:p>
            <a:endParaRPr lang="fr-FR" sz="2400" b="1" dirty="0"/>
          </a:p>
          <a:p>
            <a:r>
              <a:rPr lang="fr-FR" sz="2400" b="1" dirty="0"/>
              <a:t>Source : d’après </a:t>
            </a:r>
            <a:r>
              <a:rPr lang="fr-FR" sz="2400" b="1" dirty="0">
                <a:hlinkClick r:id="rId9"/>
              </a:rPr>
              <a:t>https://www.emploi-collectivites.fr/esp_divers/debats/Debats-publics-print.asp?debId=644</a:t>
            </a:r>
            <a:endParaRPr lang="fr-FR" sz="2400" b="1" dirty="0"/>
          </a:p>
          <a:p>
            <a:endParaRPr lang="fr-FR" sz="2400" b="1" dirty="0"/>
          </a:p>
        </p:txBody>
      </p:sp>
      <p:graphicFrame>
        <p:nvGraphicFramePr>
          <p:cNvPr id="2" name="Tableau 1">
            <a:extLst>
              <a:ext uri="{FF2B5EF4-FFF2-40B4-BE49-F238E27FC236}">
                <a16:creationId xmlns:a16="http://schemas.microsoft.com/office/drawing/2014/main" xmlns="" id="{7FD283B8-2FCB-426F-BB4E-A09F3F9B22C8}"/>
              </a:ext>
            </a:extLst>
          </p:cNvPr>
          <p:cNvGraphicFramePr>
            <a:graphicFrameLocks noGrp="1"/>
          </p:cNvGraphicFramePr>
          <p:nvPr>
            <p:extLst>
              <p:ext uri="{D42A27DB-BD31-4B8C-83A1-F6EECF244321}">
                <p14:modId xmlns:p14="http://schemas.microsoft.com/office/powerpoint/2010/main" val="2680177950"/>
              </p:ext>
            </p:extLst>
          </p:nvPr>
        </p:nvGraphicFramePr>
        <p:xfrm>
          <a:off x="3215968" y="1838884"/>
          <a:ext cx="4814640" cy="2027159"/>
        </p:xfrm>
        <a:graphic>
          <a:graphicData uri="http://schemas.openxmlformats.org/drawingml/2006/table">
            <a:tbl>
              <a:tblPr>
                <a:tableStyleId>{3C2FFA5D-87B4-456A-9821-1D502468CF0F}</a:tableStyleId>
              </a:tblPr>
              <a:tblGrid>
                <a:gridCol w="2407320">
                  <a:extLst>
                    <a:ext uri="{9D8B030D-6E8A-4147-A177-3AD203B41FA5}">
                      <a16:colId xmlns:a16="http://schemas.microsoft.com/office/drawing/2014/main" xmlns="" val="864863095"/>
                    </a:ext>
                  </a:extLst>
                </a:gridCol>
                <a:gridCol w="2407320">
                  <a:extLst>
                    <a:ext uri="{9D8B030D-6E8A-4147-A177-3AD203B41FA5}">
                      <a16:colId xmlns:a16="http://schemas.microsoft.com/office/drawing/2014/main" xmlns="" val="1320630762"/>
                    </a:ext>
                  </a:extLst>
                </a:gridCol>
              </a:tblGrid>
              <a:tr h="497293">
                <a:tc>
                  <a:txBody>
                    <a:bodyPr/>
                    <a:lstStyle/>
                    <a:p>
                      <a:r>
                        <a:rPr lang="fr-FR" dirty="0"/>
                        <a:t>Officiers</a:t>
                      </a:r>
                    </a:p>
                  </a:txBody>
                  <a:tcPr marL="0" marR="0" marT="0" marB="0" anchor="ctr"/>
                </a:tc>
                <a:tc>
                  <a:txBody>
                    <a:bodyPr/>
                    <a:lstStyle/>
                    <a:p>
                      <a:r>
                        <a:rPr lang="fr-FR"/>
                        <a:t>10,65 €</a:t>
                      </a:r>
                    </a:p>
                  </a:txBody>
                  <a:tcPr marL="0" marR="0" marT="0" marB="0" anchor="ctr"/>
                </a:tc>
                <a:extLst>
                  <a:ext uri="{0D108BD9-81ED-4DB2-BD59-A6C34878D82A}">
                    <a16:rowId xmlns:a16="http://schemas.microsoft.com/office/drawing/2014/main" xmlns="" val="2297332148"/>
                  </a:ext>
                </a:extLst>
              </a:tr>
              <a:tr h="497293">
                <a:tc>
                  <a:txBody>
                    <a:bodyPr/>
                    <a:lstStyle/>
                    <a:p>
                      <a:r>
                        <a:rPr lang="fr-FR" dirty="0"/>
                        <a:t>sous-officiers</a:t>
                      </a:r>
                    </a:p>
                  </a:txBody>
                  <a:tcPr marL="0" marR="0" marT="0" marB="0" anchor="ctr"/>
                </a:tc>
                <a:tc>
                  <a:txBody>
                    <a:bodyPr/>
                    <a:lstStyle/>
                    <a:p>
                      <a:r>
                        <a:rPr lang="fr-FR" dirty="0"/>
                        <a:t>8,59 €</a:t>
                      </a:r>
                    </a:p>
                  </a:txBody>
                  <a:tcPr marL="0" marR="0" marT="0" marB="0" anchor="ctr"/>
                </a:tc>
                <a:extLst>
                  <a:ext uri="{0D108BD9-81ED-4DB2-BD59-A6C34878D82A}">
                    <a16:rowId xmlns:a16="http://schemas.microsoft.com/office/drawing/2014/main" xmlns="" val="582040568"/>
                  </a:ext>
                </a:extLst>
              </a:tr>
              <a:tr h="497293">
                <a:tc>
                  <a:txBody>
                    <a:bodyPr/>
                    <a:lstStyle/>
                    <a:p>
                      <a:r>
                        <a:rPr lang="fr-FR" dirty="0"/>
                        <a:t>caporaux</a:t>
                      </a:r>
                    </a:p>
                  </a:txBody>
                  <a:tcPr marL="0" marR="0" marT="0" marB="0" anchor="ctr"/>
                </a:tc>
                <a:tc>
                  <a:txBody>
                    <a:bodyPr/>
                    <a:lstStyle/>
                    <a:p>
                      <a:r>
                        <a:rPr lang="fr-FR" dirty="0"/>
                        <a:t>7,62 €</a:t>
                      </a:r>
                    </a:p>
                  </a:txBody>
                  <a:tcPr marL="0" marR="0" marT="0" marB="0" anchor="ctr"/>
                </a:tc>
                <a:extLst>
                  <a:ext uri="{0D108BD9-81ED-4DB2-BD59-A6C34878D82A}">
                    <a16:rowId xmlns:a16="http://schemas.microsoft.com/office/drawing/2014/main" xmlns="" val="3557760083"/>
                  </a:ext>
                </a:extLst>
              </a:tr>
              <a:tr h="535280">
                <a:tc>
                  <a:txBody>
                    <a:bodyPr/>
                    <a:lstStyle/>
                    <a:p>
                      <a:r>
                        <a:rPr lang="fr-FR" dirty="0">
                          <a:effectLst/>
                        </a:rPr>
                        <a:t>sapeurs</a:t>
                      </a:r>
                    </a:p>
                  </a:txBody>
                  <a:tcPr marL="0" marR="0" marT="0" marB="0" anchor="ctr"/>
                </a:tc>
                <a:tc>
                  <a:txBody>
                    <a:bodyPr/>
                    <a:lstStyle/>
                    <a:p>
                      <a:r>
                        <a:rPr lang="fr-FR" dirty="0">
                          <a:effectLst/>
                        </a:rPr>
                        <a:t>7,09 €</a:t>
                      </a:r>
                    </a:p>
                  </a:txBody>
                  <a:tcPr marL="0" marR="0" marT="0" marB="0" anchor="ctr"/>
                </a:tc>
                <a:extLst>
                  <a:ext uri="{0D108BD9-81ED-4DB2-BD59-A6C34878D82A}">
                    <a16:rowId xmlns:a16="http://schemas.microsoft.com/office/drawing/2014/main" xmlns="" val="1420434303"/>
                  </a:ext>
                </a:extLst>
              </a:tr>
            </a:tbl>
          </a:graphicData>
        </a:graphic>
      </p:graphicFrame>
      <p:sp>
        <p:nvSpPr>
          <p:cNvPr id="3" name="ZoneTexte 2">
            <a:extLst>
              <a:ext uri="{FF2B5EF4-FFF2-40B4-BE49-F238E27FC236}">
                <a16:creationId xmlns:a16="http://schemas.microsoft.com/office/drawing/2014/main" xmlns="" id="{EC876F8C-F78E-45C8-A7B6-8055F3A00221}"/>
              </a:ext>
            </a:extLst>
          </p:cNvPr>
          <p:cNvSpPr txBox="1"/>
          <p:nvPr/>
        </p:nvSpPr>
        <p:spPr>
          <a:xfrm>
            <a:off x="1785301" y="3866043"/>
            <a:ext cx="8629947" cy="461665"/>
          </a:xfrm>
          <a:prstGeom prst="rect">
            <a:avLst/>
          </a:prstGeom>
          <a:solidFill>
            <a:schemeClr val="bg1"/>
          </a:solidFill>
        </p:spPr>
        <p:txBody>
          <a:bodyPr wrap="square" rtlCol="0">
            <a:spAutoFit/>
          </a:bodyPr>
          <a:lstStyle/>
          <a:p>
            <a:r>
              <a:rPr lang="fr-FR" sz="2400" dirty="0"/>
              <a:t>But : montrer que le risque fait l’objet d’une compensation salariale. </a:t>
            </a:r>
          </a:p>
        </p:txBody>
      </p:sp>
      <p:sp>
        <p:nvSpPr>
          <p:cNvPr id="10" name="Rectangle 9">
            <a:extLst>
              <a:ext uri="{FF2B5EF4-FFF2-40B4-BE49-F238E27FC236}">
                <a16:creationId xmlns:a16="http://schemas.microsoft.com/office/drawing/2014/main" xmlns="" id="{E4C50B04-82D5-4658-819E-2CDE1CA5BE36}"/>
              </a:ext>
            </a:extLst>
          </p:cNvPr>
          <p:cNvSpPr/>
          <p:nvPr>
            <p:custDataLst>
              <p:tags r:id="rId6"/>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95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xmlns=""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xmlns=""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xmlns="" id="{2E2681A4-E6A8-4B39-8B3C-6B82844CCCE9}"/>
              </a:ext>
            </a:extLst>
          </p:cNvPr>
          <p:cNvCxnSpPr>
            <a:cxnSpLocks/>
          </p:cNvCxnSpPr>
          <p:nvPr>
            <p:custDataLst>
              <p:tags r:id="rId3"/>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A0218BBA-E2DF-4169-9D08-FFDE42A8523B}"/>
              </a:ext>
            </a:extLst>
          </p:cNvPr>
          <p:cNvCxnSpPr>
            <a:cxnSpLocks/>
          </p:cNvCxnSpPr>
          <p:nvPr>
            <p:custDataLst>
              <p:tags r:id="rId4"/>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E4C50B04-82D5-4658-819E-2CDE1CA5BE36}"/>
              </a:ext>
            </a:extLst>
          </p:cNvPr>
          <p:cNvSpPr/>
          <p:nvPr>
            <p:custDataLst>
              <p:tags r:id="rId5"/>
            </p:custDataLst>
          </p:nvPr>
        </p:nvSpPr>
        <p:spPr>
          <a:xfrm>
            <a:off x="2495960" y="216752"/>
            <a:ext cx="7640586" cy="584775"/>
          </a:xfrm>
          <a:prstGeom prst="rect">
            <a:avLst/>
          </a:prstGeom>
          <a:noFill/>
        </p:spPr>
        <p:txBody>
          <a:bodyPr wrap="square">
            <a:spAutoFit/>
          </a:bodyPr>
          <a:lstStyle/>
          <a:p>
            <a:pPr>
              <a:spcBef>
                <a:spcPts val="600"/>
              </a:spcBef>
            </a:pPr>
            <a:r>
              <a:rPr lang="fr-FR" sz="3200" b="1" dirty="0">
                <a:solidFill>
                  <a:srgbClr val="7030A0"/>
                </a:solidFill>
                <a:latin typeface="Arial" panose="020B0604020202020204" pitchFamily="34" charset="0"/>
                <a:cs typeface="Arial" panose="020B0604020202020204" pitchFamily="34" charset="0"/>
              </a:rPr>
              <a:t>1. Item 2 : L’individu face au risque</a:t>
            </a:r>
            <a:endParaRPr lang="fr-FR" sz="3200" dirty="0">
              <a:solidFill>
                <a:srgbClr val="7030A0"/>
              </a:solidFill>
              <a:latin typeface="Arial" panose="020B0604020202020204" pitchFamily="34" charset="0"/>
              <a:cs typeface="Arial" panose="020B0604020202020204" pitchFamily="34" charset="0"/>
            </a:endParaRPr>
          </a:p>
        </p:txBody>
      </p:sp>
      <p:pic>
        <p:nvPicPr>
          <p:cNvPr id="12" name="Espace réservé du contenu 3">
            <a:extLst>
              <a:ext uri="{FF2B5EF4-FFF2-40B4-BE49-F238E27FC236}">
                <a16:creationId xmlns:a16="http://schemas.microsoft.com/office/drawing/2014/main" xmlns="" id="{CDAAAE37-6724-4CF2-B5D0-849ADA29CB67}"/>
              </a:ext>
            </a:extLst>
          </p:cNvPr>
          <p:cNvPicPr>
            <a:picLocks noChangeAspect="1"/>
          </p:cNvPicPr>
          <p:nvPr/>
        </p:nvPicPr>
        <p:blipFill>
          <a:blip r:embed="rId7"/>
          <a:stretch>
            <a:fillRect/>
          </a:stretch>
        </p:blipFill>
        <p:spPr>
          <a:xfrm>
            <a:off x="1652834" y="812006"/>
            <a:ext cx="6075589" cy="5915142"/>
          </a:xfrm>
          <a:prstGeom prst="rect">
            <a:avLst/>
          </a:prstGeom>
        </p:spPr>
      </p:pic>
      <p:sp>
        <p:nvSpPr>
          <p:cNvPr id="4" name="ZoneTexte 3">
            <a:extLst>
              <a:ext uri="{FF2B5EF4-FFF2-40B4-BE49-F238E27FC236}">
                <a16:creationId xmlns:a16="http://schemas.microsoft.com/office/drawing/2014/main" xmlns="" id="{8B3726CC-F4A9-49D7-A8C8-4ACBCF99AD66}"/>
              </a:ext>
            </a:extLst>
          </p:cNvPr>
          <p:cNvSpPr txBox="1"/>
          <p:nvPr/>
        </p:nvSpPr>
        <p:spPr>
          <a:xfrm>
            <a:off x="8225658" y="1210149"/>
            <a:ext cx="3510039" cy="1477328"/>
          </a:xfrm>
          <a:prstGeom prst="rect">
            <a:avLst/>
          </a:prstGeom>
          <a:noFill/>
        </p:spPr>
        <p:txBody>
          <a:bodyPr wrap="square" rtlCol="0">
            <a:spAutoFit/>
          </a:bodyPr>
          <a:lstStyle/>
          <a:p>
            <a:r>
              <a:rPr lang="fr-FR" dirty="0" err="1"/>
              <a:t>Arrondel</a:t>
            </a:r>
            <a:r>
              <a:rPr lang="fr-FR" dirty="0"/>
              <a:t> L. Calvo Pardo H. Les Français sont-ils prudents ?</a:t>
            </a:r>
          </a:p>
          <a:p>
            <a:r>
              <a:rPr lang="fr-FR" dirty="0"/>
              <a:t>Patrimoine et risque sur le marché</a:t>
            </a:r>
          </a:p>
          <a:p>
            <a:r>
              <a:rPr lang="fr-FR" dirty="0"/>
              <a:t>du travail. </a:t>
            </a:r>
            <a:r>
              <a:rPr lang="fr-FR" i="1" dirty="0"/>
              <a:t>Economie et statistique</a:t>
            </a:r>
            <a:r>
              <a:rPr lang="fr-FR" dirty="0"/>
              <a:t>, n°417-418,  Insee, 2008. </a:t>
            </a:r>
          </a:p>
        </p:txBody>
      </p:sp>
      <p:sp>
        <p:nvSpPr>
          <p:cNvPr id="9" name="ZoneTexte 8">
            <a:extLst>
              <a:ext uri="{FF2B5EF4-FFF2-40B4-BE49-F238E27FC236}">
                <a16:creationId xmlns:a16="http://schemas.microsoft.com/office/drawing/2014/main" xmlns="" id="{20E36E5A-08A6-4435-8DDD-54E74D417A0F}"/>
              </a:ext>
            </a:extLst>
          </p:cNvPr>
          <p:cNvSpPr txBox="1"/>
          <p:nvPr/>
        </p:nvSpPr>
        <p:spPr>
          <a:xfrm>
            <a:off x="8076022" y="3769577"/>
            <a:ext cx="3659675" cy="2031325"/>
          </a:xfrm>
          <a:prstGeom prst="rect">
            <a:avLst/>
          </a:prstGeom>
          <a:noFill/>
        </p:spPr>
        <p:txBody>
          <a:bodyPr wrap="square" rtlCol="0">
            <a:spAutoFit/>
          </a:bodyPr>
          <a:lstStyle/>
          <a:p>
            <a:r>
              <a:rPr lang="fr-FR" dirty="0"/>
              <a:t>Comportement risqué jugé par les répondants varie selon le contexte : C’est dans le patrimoine que les individus disent prendre le moins de risque, vient ensuite la santé. C’est dans le travail que les individus se voient le plus aventureux. </a:t>
            </a:r>
          </a:p>
        </p:txBody>
      </p:sp>
    </p:spTree>
    <p:extLst>
      <p:ext uri="{BB962C8B-B14F-4D97-AF65-F5344CB8AC3E}">
        <p14:creationId xmlns:p14="http://schemas.microsoft.com/office/powerpoint/2010/main" val="9286937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6"/>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4"/>
</p:tagLst>
</file>

<file path=ppt/tags/tag109.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6"/>
</p:tagLst>
</file>

<file path=ppt/tags/tag111.xml><?xml version="1.0" encoding="utf-8"?>
<p:tagLst xmlns:a="http://schemas.openxmlformats.org/drawingml/2006/main" xmlns:r="http://schemas.openxmlformats.org/officeDocument/2006/relationships" xmlns:p="http://schemas.openxmlformats.org/presentationml/2006/main">
  <p:tag name="NUM" val="3"/>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4"/>
</p:tagLst>
</file>

<file path=ppt/tags/tag115.xml><?xml version="1.0" encoding="utf-8"?>
<p:tagLst xmlns:a="http://schemas.openxmlformats.org/drawingml/2006/main" xmlns:r="http://schemas.openxmlformats.org/officeDocument/2006/relationships" xmlns:p="http://schemas.openxmlformats.org/presentationml/2006/main">
  <p:tag name="NUM" val="5"/>
</p:tagLst>
</file>

<file path=ppt/tags/tag116.xml><?xml version="1.0" encoding="utf-8"?>
<p:tagLst xmlns:a="http://schemas.openxmlformats.org/drawingml/2006/main" xmlns:r="http://schemas.openxmlformats.org/officeDocument/2006/relationships" xmlns:p="http://schemas.openxmlformats.org/presentationml/2006/main">
  <p:tag name="NUM" val="6"/>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1"/>
</p:tagLst>
</file>

<file path=ppt/tags/tag119.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4"/>
</p:tagLst>
</file>

<file path=ppt/tags/tag121.xml><?xml version="1.0" encoding="utf-8"?>
<p:tagLst xmlns:a="http://schemas.openxmlformats.org/drawingml/2006/main" xmlns:r="http://schemas.openxmlformats.org/officeDocument/2006/relationships" xmlns:p="http://schemas.openxmlformats.org/presentationml/2006/main">
  <p:tag name="NUM" val="5"/>
</p:tagLst>
</file>

<file path=ppt/tags/tag122.xml><?xml version="1.0" encoding="utf-8"?>
<p:tagLst xmlns:a="http://schemas.openxmlformats.org/drawingml/2006/main" xmlns:r="http://schemas.openxmlformats.org/officeDocument/2006/relationships" xmlns:p="http://schemas.openxmlformats.org/presentationml/2006/main">
  <p:tag name="NUM" val="6"/>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1"/>
</p:tagLst>
</file>

<file path=ppt/tags/tag125.xml><?xml version="1.0" encoding="utf-8"?>
<p:tagLst xmlns:a="http://schemas.openxmlformats.org/drawingml/2006/main" xmlns:r="http://schemas.openxmlformats.org/officeDocument/2006/relationships" xmlns:p="http://schemas.openxmlformats.org/presentationml/2006/main">
  <p:tag name="NUM" val="2"/>
</p:tagLst>
</file>

<file path=ppt/tags/tag126.xml><?xml version="1.0" encoding="utf-8"?>
<p:tagLst xmlns:a="http://schemas.openxmlformats.org/drawingml/2006/main" xmlns:r="http://schemas.openxmlformats.org/officeDocument/2006/relationships" xmlns:p="http://schemas.openxmlformats.org/presentationml/2006/main">
  <p:tag name="NUM" val="4"/>
</p:tagLst>
</file>

<file path=ppt/tags/tag127.xml><?xml version="1.0" encoding="utf-8"?>
<p:tagLst xmlns:a="http://schemas.openxmlformats.org/drawingml/2006/main" xmlns:r="http://schemas.openxmlformats.org/officeDocument/2006/relationships" xmlns:p="http://schemas.openxmlformats.org/presentationml/2006/main">
  <p:tag name="NUM" val="5"/>
</p:tagLst>
</file>

<file path=ppt/tags/tag128.xml><?xml version="1.0" encoding="utf-8"?>
<p:tagLst xmlns:a="http://schemas.openxmlformats.org/drawingml/2006/main" xmlns:r="http://schemas.openxmlformats.org/officeDocument/2006/relationships" xmlns:p="http://schemas.openxmlformats.org/presentationml/2006/main">
  <p:tag name="NUM" val="6"/>
</p:tagLst>
</file>

<file path=ppt/tags/tag129.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1"/>
</p:tagLst>
</file>

<file path=ppt/tags/tag131.xml><?xml version="1.0" encoding="utf-8"?>
<p:tagLst xmlns:a="http://schemas.openxmlformats.org/drawingml/2006/main" xmlns:r="http://schemas.openxmlformats.org/officeDocument/2006/relationships" xmlns:p="http://schemas.openxmlformats.org/presentationml/2006/main">
  <p:tag name="NUM" val="2"/>
</p:tagLst>
</file>

<file path=ppt/tags/tag132.xml><?xml version="1.0" encoding="utf-8"?>
<p:tagLst xmlns:a="http://schemas.openxmlformats.org/drawingml/2006/main" xmlns:r="http://schemas.openxmlformats.org/officeDocument/2006/relationships" xmlns:p="http://schemas.openxmlformats.org/presentationml/2006/main">
  <p:tag name="NUM" val="4"/>
</p:tagLst>
</file>

<file path=ppt/tags/tag133.xml><?xml version="1.0" encoding="utf-8"?>
<p:tagLst xmlns:a="http://schemas.openxmlformats.org/drawingml/2006/main" xmlns:r="http://schemas.openxmlformats.org/officeDocument/2006/relationships" xmlns:p="http://schemas.openxmlformats.org/presentationml/2006/main">
  <p:tag name="NUM" val="5"/>
</p:tagLst>
</file>

<file path=ppt/tags/tag134.xml><?xml version="1.0" encoding="utf-8"?>
<p:tagLst xmlns:a="http://schemas.openxmlformats.org/drawingml/2006/main" xmlns:r="http://schemas.openxmlformats.org/officeDocument/2006/relationships" xmlns:p="http://schemas.openxmlformats.org/presentationml/2006/main">
  <p:tag name="NUM" val="6"/>
</p:tagLst>
</file>

<file path=ppt/tags/tag135.xml><?xml version="1.0" encoding="utf-8"?>
<p:tagLst xmlns:a="http://schemas.openxmlformats.org/drawingml/2006/main" xmlns:r="http://schemas.openxmlformats.org/officeDocument/2006/relationships" xmlns:p="http://schemas.openxmlformats.org/presentationml/2006/main">
  <p:tag name="NUM" val="3"/>
</p:tagLst>
</file>

<file path=ppt/tags/tag136.xml><?xml version="1.0" encoding="utf-8"?>
<p:tagLst xmlns:a="http://schemas.openxmlformats.org/drawingml/2006/main" xmlns:r="http://schemas.openxmlformats.org/officeDocument/2006/relationships" xmlns:p="http://schemas.openxmlformats.org/presentationml/2006/main">
  <p:tag name="NUM" val="1"/>
</p:tagLst>
</file>

<file path=ppt/tags/tag137.xml><?xml version="1.0" encoding="utf-8"?>
<p:tagLst xmlns:a="http://schemas.openxmlformats.org/drawingml/2006/main" xmlns:r="http://schemas.openxmlformats.org/officeDocument/2006/relationships" xmlns:p="http://schemas.openxmlformats.org/presentationml/2006/main">
  <p:tag name="NUM" val="2"/>
</p:tagLst>
</file>

<file path=ppt/tags/tag138.xml><?xml version="1.0" encoding="utf-8"?>
<p:tagLst xmlns:a="http://schemas.openxmlformats.org/drawingml/2006/main" xmlns:r="http://schemas.openxmlformats.org/officeDocument/2006/relationships" xmlns:p="http://schemas.openxmlformats.org/presentationml/2006/main">
  <p:tag name="NUM" val="3"/>
</p:tagLst>
</file>

<file path=ppt/tags/tag139.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40.xml><?xml version="1.0" encoding="utf-8"?>
<p:tagLst xmlns:a="http://schemas.openxmlformats.org/drawingml/2006/main" xmlns:r="http://schemas.openxmlformats.org/officeDocument/2006/relationships" xmlns:p="http://schemas.openxmlformats.org/presentationml/2006/main">
  <p:tag name="NUM" val="5"/>
</p:tagLst>
</file>

<file path=ppt/tags/tag141.xml><?xml version="1.0" encoding="utf-8"?>
<p:tagLst xmlns:a="http://schemas.openxmlformats.org/drawingml/2006/main" xmlns:r="http://schemas.openxmlformats.org/officeDocument/2006/relationships" xmlns:p="http://schemas.openxmlformats.org/presentationml/2006/main">
  <p:tag name="NUM" val="6"/>
</p:tagLst>
</file>

<file path=ppt/tags/tag142.xml><?xml version="1.0" encoding="utf-8"?>
<p:tagLst xmlns:a="http://schemas.openxmlformats.org/drawingml/2006/main" xmlns:r="http://schemas.openxmlformats.org/officeDocument/2006/relationships" xmlns:p="http://schemas.openxmlformats.org/presentationml/2006/main">
  <p:tag name="NUM" val="1"/>
</p:tagLst>
</file>

<file path=ppt/tags/tag143.xml><?xml version="1.0" encoding="utf-8"?>
<p:tagLst xmlns:a="http://schemas.openxmlformats.org/drawingml/2006/main" xmlns:r="http://schemas.openxmlformats.org/officeDocument/2006/relationships" xmlns:p="http://schemas.openxmlformats.org/presentationml/2006/main">
  <p:tag name="NUM" val="2"/>
</p:tagLst>
</file>

<file path=ppt/tags/tag144.xml><?xml version="1.0" encoding="utf-8"?>
<p:tagLst xmlns:a="http://schemas.openxmlformats.org/drawingml/2006/main" xmlns:r="http://schemas.openxmlformats.org/officeDocument/2006/relationships" xmlns:p="http://schemas.openxmlformats.org/presentationml/2006/main">
  <p:tag name="NUM" val="3"/>
</p:tagLst>
</file>

<file path=ppt/tags/tag145.xml><?xml version="1.0" encoding="utf-8"?>
<p:tagLst xmlns:a="http://schemas.openxmlformats.org/drawingml/2006/main" xmlns:r="http://schemas.openxmlformats.org/officeDocument/2006/relationships" xmlns:p="http://schemas.openxmlformats.org/presentationml/2006/main">
  <p:tag name="NUM" val="4"/>
</p:tagLst>
</file>

<file path=ppt/tags/tag146.xml><?xml version="1.0" encoding="utf-8"?>
<p:tagLst xmlns:a="http://schemas.openxmlformats.org/drawingml/2006/main" xmlns:r="http://schemas.openxmlformats.org/officeDocument/2006/relationships" xmlns:p="http://schemas.openxmlformats.org/presentationml/2006/main">
  <p:tag name="NUM" val="5"/>
</p:tagLst>
</file>

<file path=ppt/tags/tag147.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7"/>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5"/>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7"/>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NUM" val="7"/>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4"/>
</p:tagLst>
</file>

<file path=ppt/tags/tag61.xml><?xml version="1.0" encoding="utf-8"?>
<p:tagLst xmlns:a="http://schemas.openxmlformats.org/drawingml/2006/main" xmlns:r="http://schemas.openxmlformats.org/officeDocument/2006/relationships" xmlns:p="http://schemas.openxmlformats.org/presentationml/2006/main">
  <p:tag name="NUM" val="5"/>
</p:tagLst>
</file>

<file path=ppt/tags/tag62.xml><?xml version="1.0" encoding="utf-8"?>
<p:tagLst xmlns:a="http://schemas.openxmlformats.org/drawingml/2006/main" xmlns:r="http://schemas.openxmlformats.org/officeDocument/2006/relationships" xmlns:p="http://schemas.openxmlformats.org/presentationml/2006/main">
  <p:tag name="NUM" val="7"/>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6"/>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6"/>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3"/>
</p:tagLst>
</file>

<file path=ppt/tags/tag85.xml><?xml version="1.0" encoding="utf-8"?>
<p:tagLst xmlns:a="http://schemas.openxmlformats.org/drawingml/2006/main" xmlns:r="http://schemas.openxmlformats.org/officeDocument/2006/relationships" xmlns:p="http://schemas.openxmlformats.org/presentationml/2006/main">
  <p:tag name="NUM" val="4"/>
</p:tagLst>
</file>

<file path=ppt/tags/tag86.xml><?xml version="1.0" encoding="utf-8"?>
<p:tagLst xmlns:a="http://schemas.openxmlformats.org/drawingml/2006/main" xmlns:r="http://schemas.openxmlformats.org/officeDocument/2006/relationships" xmlns:p="http://schemas.openxmlformats.org/presentationml/2006/main">
  <p:tag name="NUM" val="5"/>
</p:tagLst>
</file>

<file path=ppt/tags/tag87.xml><?xml version="1.0" encoding="utf-8"?>
<p:tagLst xmlns:a="http://schemas.openxmlformats.org/drawingml/2006/main" xmlns:r="http://schemas.openxmlformats.org/officeDocument/2006/relationships" xmlns:p="http://schemas.openxmlformats.org/presentationml/2006/main">
  <p:tag name="NUM" val="6"/>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3"/>
</p:tagLst>
</file>

<file path=ppt/tags/tag91.xml><?xml version="1.0" encoding="utf-8"?>
<p:tagLst xmlns:a="http://schemas.openxmlformats.org/drawingml/2006/main" xmlns:r="http://schemas.openxmlformats.org/officeDocument/2006/relationships" xmlns:p="http://schemas.openxmlformats.org/presentationml/2006/main">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5"/>
</p:tagLst>
</file>

<file path=ppt/tags/tag93.xml><?xml version="1.0" encoding="utf-8"?>
<p:tagLst xmlns:a="http://schemas.openxmlformats.org/drawingml/2006/main" xmlns:r="http://schemas.openxmlformats.org/officeDocument/2006/relationships" xmlns:p="http://schemas.openxmlformats.org/presentationml/2006/main">
  <p:tag name="NUM" val="6"/>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4"/>
</p:tagLst>
</file>

<file path=ppt/tags/tag97.xml><?xml version="1.0" encoding="utf-8"?>
<p:tagLst xmlns:a="http://schemas.openxmlformats.org/drawingml/2006/main" xmlns:r="http://schemas.openxmlformats.org/officeDocument/2006/relationships" xmlns:p="http://schemas.openxmlformats.org/presentationml/2006/main">
  <p:tag name="NUM" val="5"/>
</p:tagLst>
</file>

<file path=ppt/tags/tag98.xml><?xml version="1.0" encoding="utf-8"?>
<p:tagLst xmlns:a="http://schemas.openxmlformats.org/drawingml/2006/main" xmlns:r="http://schemas.openxmlformats.org/officeDocument/2006/relationships" xmlns:p="http://schemas.openxmlformats.org/presentationml/2006/main">
  <p:tag name="NUM" val="6"/>
</p:tagLst>
</file>

<file path=ppt/tags/tag9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18362</TotalTime>
  <Words>2396</Words>
  <Application>Microsoft Office PowerPoint</Application>
  <PresentationFormat>Personnalisé</PresentationFormat>
  <Paragraphs>221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Benedicte PEYRAS &lt;3 &lt;3 &lt;3</cp:lastModifiedBy>
  <cp:revision>278</cp:revision>
  <dcterms:created xsi:type="dcterms:W3CDTF">2019-02-18T09:44:18Z</dcterms:created>
  <dcterms:modified xsi:type="dcterms:W3CDTF">2019-05-14T10:18:25Z</dcterms:modified>
</cp:coreProperties>
</file>