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charts/chart10.xml" ContentType="application/vnd.openxmlformats-officedocument.drawingml.chart+xml"/>
  <Override PartName="/ppt/notesSlides/notesSlide24.xml" ContentType="application/vnd.openxmlformats-officedocument.presentationml.notesSlide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notesSlides/notesSlide25.xml" ContentType="application/vnd.openxmlformats-officedocument.presentationml.notesSlide+xml"/>
  <Override PartName="/ppt/charts/chart13.xml" ContentType="application/vnd.openxmlformats-officedocument.drawingml.chart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notesSlides/notesSlide27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charts/chart17.xml" ContentType="application/vnd.openxmlformats-officedocument.drawingml.chart+xml"/>
  <Override PartName="/ppt/notesSlides/notesSlide29.xml" ContentType="application/vnd.openxmlformats-officedocument.presentationml.notesSlide+xml"/>
  <Override PartName="/ppt/charts/chart18.xml" ContentType="application/vnd.openxmlformats-officedocument.drawingml.chart+xml"/>
  <Override PartName="/ppt/notesSlides/notesSlide30.xml" ContentType="application/vnd.openxmlformats-officedocument.presentationml.notesSlide+xml"/>
  <Override PartName="/ppt/charts/chart19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7" r:id="rId3"/>
    <p:sldId id="298" r:id="rId4"/>
    <p:sldId id="289" r:id="rId5"/>
    <p:sldId id="339" r:id="rId6"/>
    <p:sldId id="338" r:id="rId7"/>
    <p:sldId id="327" r:id="rId8"/>
    <p:sldId id="300" r:id="rId9"/>
    <p:sldId id="302" r:id="rId10"/>
    <p:sldId id="291" r:id="rId11"/>
    <p:sldId id="279" r:id="rId12"/>
    <p:sldId id="328" r:id="rId13"/>
    <p:sldId id="329" r:id="rId14"/>
    <p:sldId id="307" r:id="rId15"/>
    <p:sldId id="330" r:id="rId16"/>
    <p:sldId id="281" r:id="rId17"/>
    <p:sldId id="308" r:id="rId18"/>
    <p:sldId id="331" r:id="rId19"/>
    <p:sldId id="332" r:id="rId20"/>
    <p:sldId id="283" r:id="rId21"/>
    <p:sldId id="333" r:id="rId22"/>
    <p:sldId id="284" r:id="rId23"/>
    <p:sldId id="334" r:id="rId24"/>
    <p:sldId id="309" r:id="rId25"/>
    <p:sldId id="335" r:id="rId26"/>
    <p:sldId id="336" r:id="rId27"/>
    <p:sldId id="337" r:id="rId28"/>
    <p:sldId id="311" r:id="rId29"/>
    <p:sldId id="317" r:id="rId30"/>
    <p:sldId id="312" r:id="rId31"/>
    <p:sldId id="319" r:id="rId32"/>
    <p:sldId id="340" r:id="rId33"/>
    <p:sldId id="288" r:id="rId34"/>
    <p:sldId id="324" r:id="rId35"/>
    <p:sldId id="325" r:id="rId36"/>
    <p:sldId id="326" r:id="rId37"/>
    <p:sldId id="310" r:id="rId38"/>
    <p:sldId id="296" r:id="rId39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FDFF17"/>
    <a:srgbClr val="FF33E4"/>
    <a:srgbClr val="33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58" autoAdjust="0"/>
    <p:restoredTop sz="77076" autoAdjust="0"/>
  </p:normalViewPr>
  <p:slideViewPr>
    <p:cSldViewPr snapToGrid="0" snapToObjects="1">
      <p:cViewPr>
        <p:scale>
          <a:sx n="70" d="100"/>
          <a:sy n="70" d="100"/>
        </p:scale>
        <p:origin x="-209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4"/>
    </p:cViewPr>
  </p:sorterViewPr>
  <p:notesViewPr>
    <p:cSldViewPr snapToGrid="0" snapToObjects="1">
      <p:cViewPr varScale="1">
        <p:scale>
          <a:sx n="74" d="100"/>
          <a:sy n="74" d="100"/>
        </p:scale>
        <p:origin x="-141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2:PPT%20DEF:Offre%20de%20formation%20EPS%202009_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didiermartin:_EPS:Examens:Com%20harmo%20ACAD:PPT%202013:Stats%20Alain:CAP%20BEP:Graph%20Notes%20CAP%20BEP%20EPLE%20copi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CAP%20BEP:Graph%20Notes%20CAP%20BEP%20EPLE%20copi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CAP%20BEP:Graph%20Notes%20CAP%20BEP%20EPLE%20copi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CAP%20BEP:Graph%20Notes%20CAP%20BEP%20EPLE%20copi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bac%20pro:Graph%20Notes%20bac%20pro%20EPLE%20copi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bac%20pro:Graph%20Notes%20bac%20pro%20EPLE%20copi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bac%20pro:Graph%20Notes%20bac%20pro%20EPLE%20copi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bac%20pro:Graph%20Notes%20bac%20pro%20EPLE%20copi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bac%20pro:Graph%20Notes%20bac%20pro%20EPLE%20copi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DNB:Note%20EPS%20DNB%202013:Notes%20DNB%2018_06_2013%20gra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3:Stats%20Alain:Offre%20formation%20EPS%202013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_EPS:Examens:Com%20harmo%20ACAD:PPT%202012:PPT%20DEF:Offre%20de%20formation%20EPS%202009_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idiermartin:Library:Containers:com.apple.mail:Data:Library:Mail%20Downloads:Preparation_commission_EPS_2013-2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fr-FR" dirty="0" smtClean="0"/>
              <a:t>Évolution </a:t>
            </a:r>
            <a:r>
              <a:rPr lang="fr-FR" dirty="0"/>
              <a:t>de l'offre de formation par CP </a:t>
            </a:r>
          </a:p>
          <a:p>
            <a:pPr algn="ctr">
              <a:defRPr/>
            </a:pPr>
            <a:r>
              <a:rPr lang="fr-FR" dirty="0"/>
              <a:t>au Collège</a:t>
            </a:r>
          </a:p>
        </c:rich>
      </c:tx>
      <c:layout>
        <c:manualLayout>
          <c:xMode val="edge"/>
          <c:yMode val="edge"/>
          <c:x val="0.25259851620110602"/>
          <c:y val="4.3165887644887801E-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Bilan!$A$34</c:f>
              <c:strCache>
                <c:ptCount val="1"/>
                <c:pt idx="0">
                  <c:v>2009-2010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Bilan!$B$33:$E$33</c:f>
              <c:strCache>
                <c:ptCount val="4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</c:strCache>
            </c:strRef>
          </c:cat>
          <c:val>
            <c:numRef>
              <c:f>Bilan!$B$34:$E$34</c:f>
              <c:numCache>
                <c:formatCode>0.00%</c:formatCode>
                <c:ptCount val="4"/>
                <c:pt idx="0">
                  <c:v>0.27736948808920397</c:v>
                </c:pt>
                <c:pt idx="1">
                  <c:v>7.3998986315255894E-2</c:v>
                </c:pt>
                <c:pt idx="2">
                  <c:v>0.18297009630005101</c:v>
                </c:pt>
                <c:pt idx="3">
                  <c:v>0.45020273694880902</c:v>
                </c:pt>
              </c:numCache>
            </c:numRef>
          </c:val>
        </c:ser>
        <c:ser>
          <c:idx val="1"/>
          <c:order val="1"/>
          <c:tx>
            <c:strRef>
              <c:f>Bilan!$A$35</c:f>
              <c:strCache>
                <c:ptCount val="1"/>
                <c:pt idx="0">
                  <c:v>2010-2011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Bilan!$B$33:$E$33</c:f>
              <c:strCache>
                <c:ptCount val="4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</c:strCache>
            </c:strRef>
          </c:cat>
          <c:val>
            <c:numRef>
              <c:f>Bilan!$B$35:$E$35</c:f>
              <c:numCache>
                <c:formatCode>0.00%</c:formatCode>
                <c:ptCount val="4"/>
                <c:pt idx="0">
                  <c:v>0.273278850916295</c:v>
                </c:pt>
                <c:pt idx="1">
                  <c:v>7.9247152055473002E-2</c:v>
                </c:pt>
                <c:pt idx="2">
                  <c:v>0.19167904903417499</c:v>
                </c:pt>
                <c:pt idx="3">
                  <c:v>0.44873699851411603</c:v>
                </c:pt>
              </c:numCache>
            </c:numRef>
          </c:val>
        </c:ser>
        <c:ser>
          <c:idx val="2"/>
          <c:order val="2"/>
          <c:tx>
            <c:strRef>
              <c:f>Bilan!$A$36</c:f>
              <c:strCache>
                <c:ptCount val="1"/>
                <c:pt idx="0">
                  <c:v>2011-2012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Bilan!$B$33:$E$33</c:f>
              <c:strCache>
                <c:ptCount val="4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</c:strCache>
            </c:strRef>
          </c:cat>
          <c:val>
            <c:numRef>
              <c:f>Bilan!$B$36:$E$36</c:f>
              <c:numCache>
                <c:formatCode>0.00%</c:formatCode>
                <c:ptCount val="4"/>
                <c:pt idx="0">
                  <c:v>0.27278481012658201</c:v>
                </c:pt>
                <c:pt idx="1">
                  <c:v>8.3037974683544305E-2</c:v>
                </c:pt>
                <c:pt idx="2">
                  <c:v>0.19341772151898701</c:v>
                </c:pt>
                <c:pt idx="3">
                  <c:v>0.443291139240506</c:v>
                </c:pt>
              </c:numCache>
            </c:numRef>
          </c:val>
        </c:ser>
        <c:ser>
          <c:idx val="3"/>
          <c:order val="3"/>
          <c:tx>
            <c:strRef>
              <c:f>Bilan!$A$37</c:f>
              <c:strCache>
                <c:ptCount val="1"/>
                <c:pt idx="0">
                  <c:v>2012-2013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Bilan!$B$33:$E$33</c:f>
              <c:strCache>
                <c:ptCount val="4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</c:strCache>
            </c:strRef>
          </c:cat>
          <c:val>
            <c:numRef>
              <c:f>Bilan!$B$37:$E$37</c:f>
              <c:numCache>
                <c:formatCode>0.00%</c:formatCode>
                <c:ptCount val="4"/>
                <c:pt idx="0">
                  <c:v>0.26769999999999999</c:v>
                </c:pt>
                <c:pt idx="1">
                  <c:v>8.6699999999999999E-2</c:v>
                </c:pt>
                <c:pt idx="2">
                  <c:v>0.1981</c:v>
                </c:pt>
                <c:pt idx="3">
                  <c:v>0.43940000000000001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93344"/>
        <c:axId val="41994880"/>
      </c:barChart>
      <c:catAx>
        <c:axId val="41993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41994880"/>
        <c:crosses val="autoZero"/>
        <c:auto val="1"/>
        <c:lblAlgn val="ctr"/>
        <c:lblOffset val="100"/>
        <c:noMultiLvlLbl val="0"/>
      </c:catAx>
      <c:valAx>
        <c:axId val="41994880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41993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b="1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Baccalauréat Professionnel Moyennes et effectifs par département</a:t>
            </a:r>
          </a:p>
        </c:rich>
      </c:tx>
      <c:layout>
        <c:manualLayout>
          <c:xMode val="edge"/>
          <c:yMode val="edge"/>
          <c:x val="0.24697356123167499"/>
          <c:y val="2.1322732418687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8130977530247701E-2"/>
          <c:y val="7.8581709927693102E-2"/>
          <c:w val="0.85426540284360297"/>
          <c:h val="0.82432432432432401"/>
        </c:manualLayout>
      </c:layout>
      <c:barChart>
        <c:barDir val="col"/>
        <c:grouping val="clustered"/>
        <c:varyColors val="0"/>
        <c:ser>
          <c:idx val="7"/>
          <c:order val="2"/>
          <c:tx>
            <c:v>Effectifs Département</c:v>
          </c:tx>
          <c:spPr>
            <a:solidFill>
              <a:srgbClr val="0070C0"/>
            </a:solidFill>
          </c:spPr>
          <c:invertIfNegative val="0"/>
          <c:dLbls>
            <c:dLbl>
              <c:idx val="2"/>
              <c:spPr/>
              <c:txPr>
                <a:bodyPr rot="-5400000" vert="horz"/>
                <a:lstStyle/>
                <a:p>
                  <a:pPr algn="ctr"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HD:Année 2012_2013:Examen 2013:Fichiers 2012 préparation 2013:[EPSNET_Utilitaire_traitement_donnees_alain_2012_Bac.xlsm]Moy APSA'!$B$38:$B$40</c:f>
              <c:strCache>
                <c:ptCount val="3"/>
                <c:pt idx="0">
                  <c:v>_x000f_COURSE EN DUREE</c:v>
                </c:pt>
                <c:pt idx="1">
                  <c:v>_x000b_MUSCULATION</c:v>
                </c:pt>
                <c:pt idx="2">
                  <c:v>_x0004_STEP</c:v>
                </c:pt>
              </c:strCache>
            </c:strRef>
          </c:cat>
          <c:val>
            <c:numRef>
              <c:f>(stat_departements!$B$4;stat_departements!$F$4;stat_departements!$J$4;stat_departements!$N$4;stat_departements!$R$4;stat_departements!$V$4)</c:f>
              <c:numCache>
                <c:formatCode>General</c:formatCode>
                <c:ptCount val="6"/>
                <c:pt idx="0">
                  <c:v>564</c:v>
                </c:pt>
                <c:pt idx="1">
                  <c:v>780</c:v>
                </c:pt>
                <c:pt idx="2">
                  <c:v>367</c:v>
                </c:pt>
                <c:pt idx="3">
                  <c:v>1332</c:v>
                </c:pt>
                <c:pt idx="4">
                  <c:v>527</c:v>
                </c:pt>
                <c:pt idx="5">
                  <c:v>1443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75232"/>
        <c:axId val="42976768"/>
      </c:barChart>
      <c:lineChart>
        <c:grouping val="standard"/>
        <c:varyColors val="0"/>
        <c:ser>
          <c:idx val="0"/>
          <c:order val="0"/>
          <c:tx>
            <c:strRef>
              <c:f>stat_departements!$A$2</c:f>
              <c:strCache>
                <c:ptCount val="1"/>
                <c:pt idx="0">
                  <c:v>Moyennes départements: 2013</c:v>
                </c:pt>
              </c:strCache>
            </c:strRef>
          </c:tx>
          <c:spPr>
            <a:ln w="38100">
              <a:solidFill>
                <a:srgbClr val="002060"/>
              </a:solidFill>
            </a:ln>
            <a:effectLst>
              <a:outerShdw sx="1000" sy="1000" algn="ctr" rotWithShape="0">
                <a:srgbClr val="FF33CC"/>
              </a:outerShdw>
            </a:effectLst>
          </c:spPr>
          <c:marker>
            <c:symbol val="diamond"/>
            <c:size val="10"/>
            <c:spPr>
              <a:solidFill>
                <a:srgbClr val="CC0099"/>
              </a:solidFill>
              <a:ln>
                <a:solidFill>
                  <a:srgbClr val="000000"/>
                </a:solidFill>
              </a:ln>
              <a:effectLst>
                <a:outerShdw sx="1000" sy="1000" algn="ctr" rotWithShape="0">
                  <a:srgbClr val="FF33CC"/>
                </a:outerShdw>
              </a:effectLst>
            </c:spPr>
          </c:marker>
          <c:dLbls>
            <c:dLbl>
              <c:idx val="0"/>
              <c:layout>
                <c:manualLayout>
                  <c:x val="-3.6470758834703798E-2"/>
                  <c:y val="-3.9716420062876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532362941811803E-2"/>
                  <c:y val="5.4364969645969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183304010075698E-2"/>
                  <c:y val="5.26829756967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532369351267E-2"/>
                  <c:y val="-4.2879725912123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968119838678703E-2"/>
                  <c:y val="3.8455930509220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628370171677298E-2"/>
                  <c:y val="-6.21372042235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955766192733003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477093206951099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796208530805698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0995260663506196E-3"/>
                  <c:y val="-1.5377207916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2"/>
              </a:solidFill>
              <a:ln>
                <a:solidFill>
                  <a:srgbClr val="CC0099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(stat_departements!$B$1;stat_departements!$F$1;stat_departements!$J$1;stat_departements!$N$1;stat_departements!$R$1;stat_departements!$V$1)</c:f>
              <c:strCache>
                <c:ptCount val="6"/>
                <c:pt idx="0">
                  <c:v>Dep 18</c:v>
                </c:pt>
                <c:pt idx="1">
                  <c:v>Dep 28</c:v>
                </c:pt>
                <c:pt idx="2">
                  <c:v>Dep 36</c:v>
                </c:pt>
                <c:pt idx="3">
                  <c:v>Dep 37</c:v>
                </c:pt>
                <c:pt idx="4">
                  <c:v>Dep 41</c:v>
                </c:pt>
                <c:pt idx="5">
                  <c:v>Dep 45</c:v>
                </c:pt>
              </c:strCache>
            </c:strRef>
          </c:cat>
          <c:val>
            <c:numRef>
              <c:f>(stat_departements!$D$4;stat_departements!$H$4;stat_departements!$L$4;stat_departements!$P$4;stat_departements!$T$4;stat_departements!$X$4)</c:f>
              <c:numCache>
                <c:formatCode>0.00</c:formatCode>
                <c:ptCount val="6"/>
                <c:pt idx="0">
                  <c:v>12.645880149812751</c:v>
                </c:pt>
                <c:pt idx="1">
                  <c:v>12.484559491371471</c:v>
                </c:pt>
                <c:pt idx="2">
                  <c:v>12.950188323917139</c:v>
                </c:pt>
                <c:pt idx="3">
                  <c:v>13.0323677916556</c:v>
                </c:pt>
                <c:pt idx="4">
                  <c:v>12.29233378561737</c:v>
                </c:pt>
                <c:pt idx="5">
                  <c:v>12.777668680765361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stat_departements!$C$7</c:f>
              <c:strCache>
                <c:ptCount val="1"/>
                <c:pt idx="0">
                  <c:v>Moyenne Acad BP: 12,75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(stat_departements!$B$1;stat_departements!$F$1;stat_departements!$J$1;stat_departements!$N$1;stat_departements!$R$1;stat_departements!$V$1)</c:f>
              <c:strCache>
                <c:ptCount val="6"/>
                <c:pt idx="0">
                  <c:v>Dep 18</c:v>
                </c:pt>
                <c:pt idx="1">
                  <c:v>Dep 28</c:v>
                </c:pt>
                <c:pt idx="2">
                  <c:v>Dep 36</c:v>
                </c:pt>
                <c:pt idx="3">
                  <c:v>Dep 37</c:v>
                </c:pt>
                <c:pt idx="4">
                  <c:v>Dep 41</c:v>
                </c:pt>
                <c:pt idx="5">
                  <c:v>Dep 45</c:v>
                </c:pt>
              </c:strCache>
            </c:strRef>
          </c:cat>
          <c:val>
            <c:numRef>
              <c:f>(stat_departements!$D$7;stat_departements!$H$7;stat_departements!$L$7;stat_departements!$P$7;stat_departements!$T$7;stat_departements!$X$7)</c:f>
              <c:numCache>
                <c:formatCode>0.00</c:formatCode>
                <c:ptCount val="6"/>
                <c:pt idx="0">
                  <c:v>12.74709769094139</c:v>
                </c:pt>
                <c:pt idx="1">
                  <c:v>12.74709769094139</c:v>
                </c:pt>
                <c:pt idx="2">
                  <c:v>12.74709769094139</c:v>
                </c:pt>
                <c:pt idx="3">
                  <c:v>12.74709769094139</c:v>
                </c:pt>
                <c:pt idx="4">
                  <c:v>12.74709769094139</c:v>
                </c:pt>
                <c:pt idx="5">
                  <c:v>12.74709769094139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59616"/>
        <c:axId val="42961152"/>
      </c:lineChart>
      <c:catAx>
        <c:axId val="42959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42961152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42961152"/>
        <c:scaling>
          <c:orientation val="minMax"/>
          <c:max val="13.1"/>
          <c:min val="1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42959616"/>
        <c:crosses val="autoZero"/>
        <c:crossBetween val="between"/>
        <c:majorUnit val="0.1"/>
        <c:minorUnit val="0.1"/>
      </c:valAx>
      <c:catAx>
        <c:axId val="42975232"/>
        <c:scaling>
          <c:orientation val="minMax"/>
        </c:scaling>
        <c:delete val="1"/>
        <c:axPos val="b"/>
        <c:majorTickMark val="out"/>
        <c:minorTickMark val="none"/>
        <c:tickLblPos val="none"/>
        <c:crossAx val="42976768"/>
        <c:crosses val="autoZero"/>
        <c:auto val="1"/>
        <c:lblAlgn val="ctr"/>
        <c:lblOffset val="100"/>
        <c:noMultiLvlLbl val="0"/>
      </c:catAx>
      <c:valAx>
        <c:axId val="429767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42975232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0261058831060702E-2"/>
          <c:y val="0.94100378674039797"/>
          <c:w val="0.93958266472614704"/>
          <c:h val="5.2631056253103499E-2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 i="0" baseline="0"/>
              <a:t>Moyenne établissement &lt; 11,73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'2013'!$B$3</c:f>
              <c:strCache>
                <c:ptCount val="1"/>
                <c:pt idx="0">
                  <c:v>Moyenne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'2013'!$A$4:$A$21</c:f>
              <c:strCache>
                <c:ptCount val="18"/>
                <c:pt idx="0">
                  <c:v>IME ST MARTIN DOUETS</c:v>
                </c:pt>
                <c:pt idx="1">
                  <c:v>IME LES BOIS DU SEIG</c:v>
                </c:pt>
                <c:pt idx="2">
                  <c:v>IME CHANTEMERLE VALE</c:v>
                </c:pt>
                <c:pt idx="3">
                  <c:v>IME CHANTEMERLE GIEN</c:v>
                </c:pt>
                <c:pt idx="4">
                  <c:v>LPO RONSARD</c:v>
                </c:pt>
                <c:pt idx="5">
                  <c:v>LP JEAN DE LA TAILLE</c:v>
                </c:pt>
                <c:pt idx="6">
                  <c:v>CFAS 41</c:v>
                </c:pt>
                <c:pt idx="7">
                  <c:v>EREA ERIC TABARLY</c:v>
                </c:pt>
                <c:pt idx="8">
                  <c:v>LPA NOTRE DAME LES V</c:v>
                </c:pt>
                <c:pt idx="9">
                  <c:v>LPO SILVIA MONFORT</c:v>
                </c:pt>
                <c:pt idx="10">
                  <c:v>LP FRANCOISE DOLTO</c:v>
                </c:pt>
                <c:pt idx="11">
                  <c:v>LP MAURICE VIOLLETTE</c:v>
                </c:pt>
                <c:pt idx="12">
                  <c:v>CFAS CREAI</c:v>
                </c:pt>
                <c:pt idx="13">
                  <c:v>ITEP METTRAY</c:v>
                </c:pt>
                <c:pt idx="14">
                  <c:v>CFA  AFTEC LP NOTRE</c:v>
                </c:pt>
                <c:pt idx="15">
                  <c:v>CFAS 28</c:v>
                </c:pt>
                <c:pt idx="16">
                  <c:v>LP VICTOR LALOUX</c:v>
                </c:pt>
                <c:pt idx="17">
                  <c:v>LP GILBERT COURTOIS</c:v>
                </c:pt>
              </c:strCache>
            </c:strRef>
          </c:cat>
          <c:val>
            <c:numRef>
              <c:f>'2013'!$B$4:$B$21</c:f>
              <c:numCache>
                <c:formatCode>_(* #,##0.00_);_(* \(#,##0.00\);_(* "-"??_);_(@_)</c:formatCode>
                <c:ptCount val="18"/>
                <c:pt idx="0">
                  <c:v>8.1666666666666732</c:v>
                </c:pt>
                <c:pt idx="1">
                  <c:v>9.3333333333333357</c:v>
                </c:pt>
                <c:pt idx="2">
                  <c:v>9.7777777777777679</c:v>
                </c:pt>
                <c:pt idx="3">
                  <c:v>9.8333333333333357</c:v>
                </c:pt>
                <c:pt idx="4">
                  <c:v>9.9887931034482769</c:v>
                </c:pt>
                <c:pt idx="5">
                  <c:v>10.055555555555561</c:v>
                </c:pt>
                <c:pt idx="6">
                  <c:v>10.08333333333333</c:v>
                </c:pt>
                <c:pt idx="7">
                  <c:v>10.489898989899</c:v>
                </c:pt>
                <c:pt idx="8">
                  <c:v>10.91176470588235</c:v>
                </c:pt>
                <c:pt idx="9">
                  <c:v>11.115044247787621</c:v>
                </c:pt>
                <c:pt idx="10">
                  <c:v>11.121951219512191</c:v>
                </c:pt>
                <c:pt idx="11">
                  <c:v>11.19034482758622</c:v>
                </c:pt>
                <c:pt idx="12">
                  <c:v>11.2111111111111</c:v>
                </c:pt>
                <c:pt idx="13">
                  <c:v>11.33333333333333</c:v>
                </c:pt>
                <c:pt idx="14">
                  <c:v>11.36470588235294</c:v>
                </c:pt>
                <c:pt idx="15">
                  <c:v>11.444444444444439</c:v>
                </c:pt>
                <c:pt idx="16">
                  <c:v>11.534347826086959</c:v>
                </c:pt>
                <c:pt idx="17">
                  <c:v>11.67214611872147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14432"/>
        <c:axId val="42116224"/>
      </c:barChart>
      <c:catAx>
        <c:axId val="42114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42116224"/>
        <c:crosses val="autoZero"/>
        <c:auto val="1"/>
        <c:lblAlgn val="ctr"/>
        <c:lblOffset val="100"/>
        <c:noMultiLvlLbl val="0"/>
      </c:catAx>
      <c:valAx>
        <c:axId val="42116224"/>
        <c:scaling>
          <c:orientation val="minMax"/>
          <c:max val="13"/>
          <c:min val="8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42114432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 i="0" baseline="0"/>
              <a:t>Moyenne établissement &gt; 13,73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'2013'!$A$100:$A$112</c:f>
              <c:strCache>
                <c:ptCount val="13"/>
                <c:pt idx="0">
                  <c:v>LP DENIS PAPIN</c:v>
                </c:pt>
                <c:pt idx="1">
                  <c:v>LP D'ARSONVAL</c:v>
                </c:pt>
                <c:pt idx="2">
                  <c:v>LPO AUGUSTIN THIERRY</c:v>
                </c:pt>
                <c:pt idx="3">
                  <c:v>CFA CMA ORLEANS</c:v>
                </c:pt>
                <c:pt idx="4">
                  <c:v>LPO JEAN ZAY</c:v>
                </c:pt>
                <c:pt idx="5">
                  <c:v>LYC SAINT GATIEN</c:v>
                </c:pt>
                <c:pt idx="6">
                  <c:v>LP MARGUERITE AUDOUX</c:v>
                </c:pt>
                <c:pt idx="7">
                  <c:v>LPO FRANCOIS RABELAI</c:v>
                </c:pt>
                <c:pt idx="8">
                  <c:v>LPP NOTRE DAME</c:v>
                </c:pt>
                <c:pt idx="9">
                  <c:v>LP JEAN CHAPTAL</c:v>
                </c:pt>
                <c:pt idx="10">
                  <c:v>CFA INTERPROF CH ME</c:v>
                </c:pt>
                <c:pt idx="11">
                  <c:v>LP JEAN GUEHENNO</c:v>
                </c:pt>
                <c:pt idx="12">
                  <c:v>LPO GEORGE SAND</c:v>
                </c:pt>
              </c:strCache>
            </c:strRef>
          </c:cat>
          <c:val>
            <c:numRef>
              <c:f>'2013'!$B$100:$B$112</c:f>
              <c:numCache>
                <c:formatCode>_(* #,##0.00_);_(* \(#,##0.00\);_(* "-"??_);_(@_)</c:formatCode>
                <c:ptCount val="13"/>
                <c:pt idx="0">
                  <c:v>13.80419580419581</c:v>
                </c:pt>
                <c:pt idx="1">
                  <c:v>13.810344827586221</c:v>
                </c:pt>
                <c:pt idx="2">
                  <c:v>13.882389937106931</c:v>
                </c:pt>
                <c:pt idx="3">
                  <c:v>13.89743589743591</c:v>
                </c:pt>
                <c:pt idx="4">
                  <c:v>13.910185185185179</c:v>
                </c:pt>
                <c:pt idx="5">
                  <c:v>13.97037037037037</c:v>
                </c:pt>
                <c:pt idx="6">
                  <c:v>14.00528455284554</c:v>
                </c:pt>
                <c:pt idx="7">
                  <c:v>14.27051282051282</c:v>
                </c:pt>
                <c:pt idx="8">
                  <c:v>14.27777777777778</c:v>
                </c:pt>
                <c:pt idx="9">
                  <c:v>14.30804953560372</c:v>
                </c:pt>
                <c:pt idx="10">
                  <c:v>14.37777777777778</c:v>
                </c:pt>
                <c:pt idx="11">
                  <c:v>14.424382716049379</c:v>
                </c:pt>
                <c:pt idx="12">
                  <c:v>14.56481481481481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37088"/>
        <c:axId val="42138624"/>
      </c:barChart>
      <c:catAx>
        <c:axId val="42137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42138624"/>
        <c:crosses val="autoZero"/>
        <c:auto val="1"/>
        <c:lblAlgn val="ctr"/>
        <c:lblOffset val="100"/>
        <c:noMultiLvlLbl val="0"/>
      </c:catAx>
      <c:valAx>
        <c:axId val="42138624"/>
        <c:scaling>
          <c:orientation val="minMax"/>
          <c:max val="17"/>
          <c:min val="11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42137088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 i="0" baseline="0"/>
              <a:t>11,73 &lt; Moyenne établissement  &lt; </a:t>
            </a:r>
            <a:r>
              <a:rPr lang="fr-FR" sz="1800" b="1" i="0" baseline="0">
                <a:solidFill>
                  <a:srgbClr val="C00000"/>
                </a:solidFill>
              </a:rPr>
              <a:t>12,73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'2013'!$A$22:$A$59</c:f>
              <c:strCache>
                <c:ptCount val="38"/>
                <c:pt idx="0">
                  <c:v>IME LE VEIUX NANCAY</c:v>
                </c:pt>
                <c:pt idx="1">
                  <c:v>LP JEAN MOULIN</c:v>
                </c:pt>
                <c:pt idx="2">
                  <c:v>LP SAINT VINCENT DE</c:v>
                </c:pt>
                <c:pt idx="3">
                  <c:v>LYC STE MARGUERITE</c:v>
                </c:pt>
                <c:pt idx="4">
                  <c:v>LYC LA PROVIDENCE</c:v>
                </c:pt>
                <c:pt idx="5">
                  <c:v>LP BEAUREGARD</c:v>
                </c:pt>
                <c:pt idx="6">
                  <c:v>LPO REMI BELLEAU</c:v>
                </c:pt>
                <c:pt idx="7">
                  <c:v>LYC SAINT LOUIS</c:v>
                </c:pt>
                <c:pt idx="8">
                  <c:v>LP SONIA DELAUNAY</c:v>
                </c:pt>
                <c:pt idx="9">
                  <c:v>LP HENRI BECQUEREL</c:v>
                </c:pt>
                <c:pt idx="10">
                  <c:v>CFAI CENTRE</c:v>
                </c:pt>
                <c:pt idx="11">
                  <c:v>BTP CFA 37</c:v>
                </c:pt>
                <c:pt idx="12">
                  <c:v>LP J.-F. PAULSEN</c:v>
                </c:pt>
                <c:pt idx="13">
                  <c:v>IME LA SOURCE</c:v>
                </c:pt>
                <c:pt idx="14">
                  <c:v>EREA FRANCOIS TRUFFA</c:v>
                </c:pt>
                <c:pt idx="15">
                  <c:v>LPO EDOUARD BRANLY</c:v>
                </c:pt>
                <c:pt idx="16">
                  <c:v>LP PAUL GAUGUIN</c:v>
                </c:pt>
                <c:pt idx="17">
                  <c:v>LPP L'ABBAYE</c:v>
                </c:pt>
                <c:pt idx="18">
                  <c:v>LYC ESTHETIQUE DE TO</c:v>
                </c:pt>
                <c:pt idx="19">
                  <c:v>LP FRANCOIS CLOUET</c:v>
                </c:pt>
                <c:pt idx="20">
                  <c:v>CFA  INTERPROF CH ME</c:v>
                </c:pt>
                <c:pt idx="21">
                  <c:v>LP JEAN LURCAT</c:v>
                </c:pt>
                <c:pt idx="22">
                  <c:v>CFA AFORPROBA 36</c:v>
                </c:pt>
                <c:pt idx="23">
                  <c:v>LP JEAN D'ALEMBERT</c:v>
                </c:pt>
                <c:pt idx="24">
                  <c:v>LP FRANCOISE D'AUBIG</c:v>
                </c:pt>
                <c:pt idx="25">
                  <c:v>CFA DE LA PROPRETE</c:v>
                </c:pt>
                <c:pt idx="26">
                  <c:v>LP JEANNETTE VERDIER</c:v>
                </c:pt>
                <c:pt idx="27">
                  <c:v>CFAI CENTRE AUBIGNY</c:v>
                </c:pt>
                <c:pt idx="28">
                  <c:v>LYC ST J.-B. DE LA S</c:v>
                </c:pt>
                <c:pt idx="29">
                  <c:v>LP MAL LECLERC DE H.</c:v>
                </c:pt>
                <c:pt idx="30">
                  <c:v>LP MARTIN NADAUD</c:v>
                </c:pt>
                <c:pt idx="31">
                  <c:v>CFA DES DOUETS</c:v>
                </c:pt>
                <c:pt idx="32">
                  <c:v>LP EMILE DELATAILLE</c:v>
                </c:pt>
                <c:pt idx="33">
                  <c:v>LP DE COUASNON</c:v>
                </c:pt>
                <c:pt idx="34">
                  <c:v>LP VAUVERT</c:v>
                </c:pt>
                <c:pt idx="35">
                  <c:v>LP CHATEAUNEUF</c:v>
                </c:pt>
                <c:pt idx="36">
                  <c:v>LYC FONTIVILLE</c:v>
                </c:pt>
                <c:pt idx="37">
                  <c:v>LP ALBERT BAYET</c:v>
                </c:pt>
              </c:strCache>
            </c:strRef>
          </c:cat>
          <c:val>
            <c:numRef>
              <c:f>'2013'!$B$22:$B$59</c:f>
              <c:numCache>
                <c:formatCode>_(* #,##0.00_);_(* \(#,##0.00\);_(* "-"??_);_(@_)</c:formatCode>
                <c:ptCount val="38"/>
                <c:pt idx="0">
                  <c:v>11.83333333333333</c:v>
                </c:pt>
                <c:pt idx="1">
                  <c:v>11.88943089430895</c:v>
                </c:pt>
                <c:pt idx="2">
                  <c:v>11.89545454545455</c:v>
                </c:pt>
                <c:pt idx="3">
                  <c:v>11.91666666666667</c:v>
                </c:pt>
                <c:pt idx="4">
                  <c:v>11.929325513196501</c:v>
                </c:pt>
                <c:pt idx="5">
                  <c:v>11.99462365591398</c:v>
                </c:pt>
                <c:pt idx="6">
                  <c:v>11.999319727891161</c:v>
                </c:pt>
                <c:pt idx="7">
                  <c:v>12.017886178861801</c:v>
                </c:pt>
                <c:pt idx="8">
                  <c:v>12.06076555023923</c:v>
                </c:pt>
                <c:pt idx="9">
                  <c:v>12.089072847682109</c:v>
                </c:pt>
                <c:pt idx="10">
                  <c:v>12.121739130434779</c:v>
                </c:pt>
                <c:pt idx="11">
                  <c:v>12.13728590250328</c:v>
                </c:pt>
                <c:pt idx="12">
                  <c:v>12.13797909407665</c:v>
                </c:pt>
                <c:pt idx="13">
                  <c:v>12.16666666666667</c:v>
                </c:pt>
                <c:pt idx="14">
                  <c:v>12.192982456140349</c:v>
                </c:pt>
                <c:pt idx="15">
                  <c:v>12.198941798941799</c:v>
                </c:pt>
                <c:pt idx="16">
                  <c:v>12.20339506172839</c:v>
                </c:pt>
                <c:pt idx="17">
                  <c:v>12.27868852459016</c:v>
                </c:pt>
                <c:pt idx="18">
                  <c:v>12.28260869565217</c:v>
                </c:pt>
                <c:pt idx="19">
                  <c:v>12.295705521472399</c:v>
                </c:pt>
                <c:pt idx="20">
                  <c:v>12.31804281345566</c:v>
                </c:pt>
                <c:pt idx="21">
                  <c:v>12.331202046035809</c:v>
                </c:pt>
                <c:pt idx="22">
                  <c:v>12.412429378531071</c:v>
                </c:pt>
                <c:pt idx="23">
                  <c:v>12.41666666666667</c:v>
                </c:pt>
                <c:pt idx="24">
                  <c:v>12.42391304347826</c:v>
                </c:pt>
                <c:pt idx="25">
                  <c:v>12.509803921568629</c:v>
                </c:pt>
                <c:pt idx="26">
                  <c:v>12.52473684210527</c:v>
                </c:pt>
                <c:pt idx="27">
                  <c:v>12.54166666666667</c:v>
                </c:pt>
                <c:pt idx="28">
                  <c:v>12.543650793650791</c:v>
                </c:pt>
                <c:pt idx="29">
                  <c:v>12.571788990825681</c:v>
                </c:pt>
                <c:pt idx="30">
                  <c:v>12.605026455026451</c:v>
                </c:pt>
                <c:pt idx="31">
                  <c:v>12.606060606060611</c:v>
                </c:pt>
                <c:pt idx="32">
                  <c:v>12.609890109890109</c:v>
                </c:pt>
                <c:pt idx="33">
                  <c:v>12.619521912350599</c:v>
                </c:pt>
                <c:pt idx="34">
                  <c:v>12.65047318611987</c:v>
                </c:pt>
                <c:pt idx="35">
                  <c:v>12.67605633802817</c:v>
                </c:pt>
                <c:pt idx="36">
                  <c:v>12.678409090909099</c:v>
                </c:pt>
                <c:pt idx="37">
                  <c:v>12.70738636363636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81408"/>
        <c:axId val="40698624"/>
      </c:barChart>
      <c:catAx>
        <c:axId val="43281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40698624"/>
        <c:crosses val="autoZero"/>
        <c:auto val="1"/>
        <c:lblAlgn val="ctr"/>
        <c:lblOffset val="100"/>
        <c:noMultiLvlLbl val="0"/>
      </c:catAx>
      <c:valAx>
        <c:axId val="40698624"/>
        <c:scaling>
          <c:orientation val="minMax"/>
          <c:max val="14"/>
          <c:min val="10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43281408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 i="0" baseline="0">
                <a:solidFill>
                  <a:srgbClr val="C00000"/>
                </a:solidFill>
              </a:rPr>
              <a:t>12,73</a:t>
            </a:r>
            <a:r>
              <a:rPr lang="fr-FR" sz="1800" b="1" i="0" baseline="0"/>
              <a:t> &lt; Moyenne établissement  &lt; 13,73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'2013'!$A$60:$A$99</c:f>
              <c:strCache>
                <c:ptCount val="40"/>
                <c:pt idx="0">
                  <c:v>LP LES CHARMILLES</c:v>
                </c:pt>
                <c:pt idx="1">
                  <c:v>CFA AFORPROBA 28</c:v>
                </c:pt>
                <c:pt idx="2">
                  <c:v>LYC SAINT JOSEPH</c:v>
                </c:pt>
                <c:pt idx="3">
                  <c:v>LP PH DE L'ORME</c:v>
                </c:pt>
                <c:pt idx="4">
                  <c:v>LPO JEHAN DE BEAUCE</c:v>
                </c:pt>
                <c:pt idx="5">
                  <c:v>CFA AFORPROBA 41</c:v>
                </c:pt>
                <c:pt idx="6">
                  <c:v>LPO HOTEL. ET TOURIS</c:v>
                </c:pt>
                <c:pt idx="7">
                  <c:v>LPO P-E MARTIN</c:v>
                </c:pt>
                <c:pt idx="8">
                  <c:v>LP CHATEAU BLANC</c:v>
                </c:pt>
                <c:pt idx="9">
                  <c:v>LPO HENRI BRISSON</c:v>
                </c:pt>
                <c:pt idx="10">
                  <c:v>LP ANDRE AMPERE</c:v>
                </c:pt>
                <c:pt idx="11">
                  <c:v>LPO BLAISE PASCAL</c:v>
                </c:pt>
                <c:pt idx="12">
                  <c:v>LYCEE ST FRANCOIS</c:v>
                </c:pt>
                <c:pt idx="13">
                  <c:v>LYCEE ST PAUL-BOURDO</c:v>
                </c:pt>
                <c:pt idx="14">
                  <c:v>CFA AFORPROBA 45</c:v>
                </c:pt>
                <c:pt idx="15">
                  <c:v>LPP SAINTE SOLANGE</c:v>
                </c:pt>
                <c:pt idx="16">
                  <c:v>LP DES METIERS SULLY</c:v>
                </c:pt>
                <c:pt idx="17">
                  <c:v>LPO MAURICE GENEVOIX</c:v>
                </c:pt>
                <c:pt idx="18">
                  <c:v>LPO EDOUARD VAILLANT</c:v>
                </c:pt>
                <c:pt idx="19">
                  <c:v>LP JEAN DE BERRY</c:v>
                </c:pt>
                <c:pt idx="20">
                  <c:v>LPP SAINT JOSEPH</c:v>
                </c:pt>
                <c:pt idx="21">
                  <c:v>LPO BENJAMIN FRANKLI</c:v>
                </c:pt>
                <c:pt idx="22">
                  <c:v>CFA AGGLO ORLEANS</c:v>
                </c:pt>
                <c:pt idx="23">
                  <c:v>LPO PASTEUR</c:v>
                </c:pt>
                <c:pt idx="24">
                  <c:v>AFTEC-ST PAUL</c:v>
                </c:pt>
                <c:pt idx="25">
                  <c:v>CFAI CENTRE CHATEAUD</c:v>
                </c:pt>
                <c:pt idx="26">
                  <c:v>EREA SIMONE VEIL</c:v>
                </c:pt>
                <c:pt idx="27">
                  <c:v>LP JEAN MERMOZ</c:v>
                </c:pt>
                <c:pt idx="28">
                  <c:v>LP GAUDIER-BRZESKA</c:v>
                </c:pt>
                <c:pt idx="29">
                  <c:v>LPP SAINT CYR</c:v>
                </c:pt>
                <c:pt idx="30">
                  <c:v>LPPO STE CROIX ST EU</c:v>
                </c:pt>
                <c:pt idx="31">
                  <c:v>LP SAINT MARTIN</c:v>
                </c:pt>
                <c:pt idx="32">
                  <c:v>CFAI CENTRE ANT. AMB</c:v>
                </c:pt>
                <c:pt idx="33">
                  <c:v>LP JACQUES COEUR</c:v>
                </c:pt>
                <c:pt idx="34">
                  <c:v>LPP NOTRE DAME</c:v>
                </c:pt>
                <c:pt idx="35">
                  <c:v>CFA CARTIF</c:v>
                </c:pt>
                <c:pt idx="36">
                  <c:v>LPP BLANCHE DE CAST.</c:v>
                </c:pt>
                <c:pt idx="37">
                  <c:v>LP JOSEPH CUGNOT</c:v>
                </c:pt>
                <c:pt idx="38">
                  <c:v>LP GUSTAVE EIFFEL</c:v>
                </c:pt>
                <c:pt idx="39">
                  <c:v>LP ELSA TRIOLET</c:v>
                </c:pt>
              </c:strCache>
            </c:strRef>
          </c:cat>
          <c:val>
            <c:numRef>
              <c:f>'2013'!$B$60:$B$99</c:f>
              <c:numCache>
                <c:formatCode>_(* #,##0.00_);_(* \(#,##0.00\);_(* "-"??_);_(@_)</c:formatCode>
                <c:ptCount val="40"/>
                <c:pt idx="0">
                  <c:v>12.753278688524579</c:v>
                </c:pt>
                <c:pt idx="1">
                  <c:v>12.774161735700201</c:v>
                </c:pt>
                <c:pt idx="2">
                  <c:v>12.795081967213109</c:v>
                </c:pt>
                <c:pt idx="3">
                  <c:v>12.797819314641741</c:v>
                </c:pt>
                <c:pt idx="4">
                  <c:v>12.805387931034479</c:v>
                </c:pt>
                <c:pt idx="5">
                  <c:v>12.89432989690722</c:v>
                </c:pt>
                <c:pt idx="6">
                  <c:v>12.89435028248587</c:v>
                </c:pt>
                <c:pt idx="7">
                  <c:v>12.92697095435684</c:v>
                </c:pt>
                <c:pt idx="8">
                  <c:v>12.95201793721974</c:v>
                </c:pt>
                <c:pt idx="9">
                  <c:v>12.95906735751295</c:v>
                </c:pt>
                <c:pt idx="10">
                  <c:v>12.996594427244579</c:v>
                </c:pt>
                <c:pt idx="11">
                  <c:v>12.99832402234637</c:v>
                </c:pt>
                <c:pt idx="12">
                  <c:v>13.088888888888899</c:v>
                </c:pt>
                <c:pt idx="13">
                  <c:v>13.144668587896239</c:v>
                </c:pt>
                <c:pt idx="14">
                  <c:v>13.153024911032031</c:v>
                </c:pt>
                <c:pt idx="15">
                  <c:v>13.19047619047619</c:v>
                </c:pt>
                <c:pt idx="16">
                  <c:v>13.21324503311258</c:v>
                </c:pt>
                <c:pt idx="17">
                  <c:v>13.229896907216499</c:v>
                </c:pt>
                <c:pt idx="18">
                  <c:v>13.23303167420814</c:v>
                </c:pt>
                <c:pt idx="19">
                  <c:v>13.238920454545459</c:v>
                </c:pt>
                <c:pt idx="20">
                  <c:v>13.266666666666669</c:v>
                </c:pt>
                <c:pt idx="21">
                  <c:v>13.27407407407407</c:v>
                </c:pt>
                <c:pt idx="22">
                  <c:v>13.27777777777778</c:v>
                </c:pt>
                <c:pt idx="23">
                  <c:v>13.29454545454545</c:v>
                </c:pt>
                <c:pt idx="24">
                  <c:v>13.305555555555561</c:v>
                </c:pt>
                <c:pt idx="25">
                  <c:v>13.36153846153846</c:v>
                </c:pt>
                <c:pt idx="26">
                  <c:v>13.40441176470588</c:v>
                </c:pt>
                <c:pt idx="27">
                  <c:v>13.409841269841261</c:v>
                </c:pt>
                <c:pt idx="28">
                  <c:v>13.42795698924731</c:v>
                </c:pt>
                <c:pt idx="29">
                  <c:v>13.45633802816902</c:v>
                </c:pt>
                <c:pt idx="30">
                  <c:v>13.488356164383561</c:v>
                </c:pt>
                <c:pt idx="31">
                  <c:v>13.511111111111109</c:v>
                </c:pt>
                <c:pt idx="32">
                  <c:v>13.53333333333334</c:v>
                </c:pt>
                <c:pt idx="33">
                  <c:v>13.63725490196078</c:v>
                </c:pt>
                <c:pt idx="34">
                  <c:v>13.64669117647059</c:v>
                </c:pt>
                <c:pt idx="35">
                  <c:v>13.66666666666667</c:v>
                </c:pt>
                <c:pt idx="36">
                  <c:v>13.67441860465116</c:v>
                </c:pt>
                <c:pt idx="37">
                  <c:v>13.67842323651452</c:v>
                </c:pt>
                <c:pt idx="38">
                  <c:v>13.68164251207731</c:v>
                </c:pt>
                <c:pt idx="39">
                  <c:v>13.706896551724141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25888"/>
        <c:axId val="40739968"/>
      </c:barChart>
      <c:catAx>
        <c:axId val="40725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40739968"/>
        <c:crosses val="autoZero"/>
        <c:auto val="1"/>
        <c:lblAlgn val="ctr"/>
        <c:lblOffset val="100"/>
        <c:noMultiLvlLbl val="0"/>
      </c:catAx>
      <c:valAx>
        <c:axId val="40739968"/>
        <c:scaling>
          <c:orientation val="minMax"/>
          <c:max val="15"/>
          <c:min val="11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40725888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baseline="0"/>
              <a:t>Moyenne établissement &lt; 11,75</a:t>
            </a:r>
            <a:endParaRPr lang="fr-FR"/>
          </a:p>
        </c:rich>
      </c:tx>
      <c:layout>
        <c:manualLayout>
          <c:xMode val="edge"/>
          <c:yMode val="edge"/>
          <c:x val="0.17706255034952301"/>
          <c:y val="3.305784167867890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'Bac Pro EPLE'!$D$1</c:f>
              <c:strCache>
                <c:ptCount val="1"/>
                <c:pt idx="0">
                  <c:v>Moyenne 2013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'Bac Pro EPLE'!$A$2:$A$10</c:f>
              <c:strCache>
                <c:ptCount val="9"/>
                <c:pt idx="0">
                  <c:v>LPO RONSARD</c:v>
                </c:pt>
                <c:pt idx="1">
                  <c:v>LP ST AIGNAN</c:v>
                </c:pt>
                <c:pt idx="2">
                  <c:v>LP M. VIOLETTE</c:v>
                </c:pt>
                <c:pt idx="3">
                  <c:v>LPP ABBAYE</c:v>
                </c:pt>
                <c:pt idx="4">
                  <c:v>LPP DE COUASNON</c:v>
                </c:pt>
                <c:pt idx="5">
                  <c:v>LPP F. D'AUBIGNE</c:v>
                </c:pt>
                <c:pt idx="6">
                  <c:v>LP SONIA DELAUNAY</c:v>
                </c:pt>
                <c:pt idx="7">
                  <c:v>LPP ST F. DE SALES</c:v>
                </c:pt>
                <c:pt idx="8">
                  <c:v>LPO EDOUARD VAILLANT</c:v>
                </c:pt>
              </c:strCache>
            </c:strRef>
          </c:cat>
          <c:val>
            <c:numRef>
              <c:f>'Bac Pro EPLE'!$D$2:$D$10</c:f>
              <c:numCache>
                <c:formatCode>_(* #,##0.00_);_(* \(#,##0.00\);_(* "-"??_);_(@_)</c:formatCode>
                <c:ptCount val="9"/>
                <c:pt idx="0">
                  <c:v>9.9556451612903221</c:v>
                </c:pt>
                <c:pt idx="1">
                  <c:v>9.9719512195121922</c:v>
                </c:pt>
                <c:pt idx="2">
                  <c:v>10.218699186991859</c:v>
                </c:pt>
                <c:pt idx="3">
                  <c:v>10.63461538461538</c:v>
                </c:pt>
                <c:pt idx="4">
                  <c:v>11.02083333333333</c:v>
                </c:pt>
                <c:pt idx="5">
                  <c:v>11.19354838709677</c:v>
                </c:pt>
                <c:pt idx="6">
                  <c:v>11.28688524590164</c:v>
                </c:pt>
                <c:pt idx="7">
                  <c:v>11.40714285714286</c:v>
                </c:pt>
                <c:pt idx="8">
                  <c:v>11.754716981132081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98112"/>
        <c:axId val="43099648"/>
      </c:barChart>
      <c:catAx>
        <c:axId val="43098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43099648"/>
        <c:crosses val="autoZero"/>
        <c:auto val="1"/>
        <c:lblAlgn val="ctr"/>
        <c:lblOffset val="100"/>
        <c:noMultiLvlLbl val="0"/>
      </c:catAx>
      <c:valAx>
        <c:axId val="43099648"/>
        <c:scaling>
          <c:orientation val="minMax"/>
          <c:max val="13"/>
          <c:min val="8"/>
        </c:scaling>
        <c:delete val="0"/>
        <c:axPos val="l"/>
        <c:majorGridlines/>
        <c:numFmt formatCode="_(* #,##0.00_);_(* \(#,##0.00\);_(* &quot;-&quot;??_);_(@_)" sourceLinked="1"/>
        <c:majorTickMark val="none"/>
        <c:minorTickMark val="none"/>
        <c:tickLblPos val="nextTo"/>
        <c:crossAx val="43098112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b="1" i="0" u="none" strike="noStrike" baseline="0"/>
              <a:t>Moyenne établissement </a:t>
            </a:r>
            <a:r>
              <a:rPr lang="fr-FR" baseline="0"/>
              <a:t>&gt; 13,75</a:t>
            </a:r>
            <a:endParaRPr lang="fr-FR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'Bac Pro EPLE'!$A$87:$A$95</c:f>
              <c:strCache>
                <c:ptCount val="9"/>
                <c:pt idx="0">
                  <c:v>LP BEAUREGARD</c:v>
                </c:pt>
                <c:pt idx="1">
                  <c:v>LP JEAN D'ALEMBERT</c:v>
                </c:pt>
                <c:pt idx="2">
                  <c:v>CARTIF TOURS</c:v>
                </c:pt>
                <c:pt idx="3">
                  <c:v>LP JEAN GUEHENNO</c:v>
                </c:pt>
                <c:pt idx="4">
                  <c:v>LP JOSEPH CUGNOT</c:v>
                </c:pt>
                <c:pt idx="5">
                  <c:v>LPO AUGUSTIN THIERRY</c:v>
                </c:pt>
                <c:pt idx="6">
                  <c:v>LPOP ESTHETIQUE DE T</c:v>
                </c:pt>
                <c:pt idx="7">
                  <c:v>GRETA DU CHER</c:v>
                </c:pt>
                <c:pt idx="8">
                  <c:v>LPO GEORGE SAND</c:v>
                </c:pt>
              </c:strCache>
            </c:strRef>
          </c:cat>
          <c:val>
            <c:numRef>
              <c:f>'Bac Pro EPLE'!$D$87:$D$95</c:f>
              <c:numCache>
                <c:formatCode>_(* #,##0.00_);_(* \(#,##0.00\);_(* "-"??_);_(@_)</c:formatCode>
                <c:ptCount val="9"/>
                <c:pt idx="0">
                  <c:v>13.85151515151515</c:v>
                </c:pt>
                <c:pt idx="1">
                  <c:v>13.9353591160221</c:v>
                </c:pt>
                <c:pt idx="2">
                  <c:v>14</c:v>
                </c:pt>
                <c:pt idx="3">
                  <c:v>14.025641025641031</c:v>
                </c:pt>
                <c:pt idx="4">
                  <c:v>14.347154471544719</c:v>
                </c:pt>
                <c:pt idx="5">
                  <c:v>14.590173410404621</c:v>
                </c:pt>
                <c:pt idx="6">
                  <c:v>14.641666666666669</c:v>
                </c:pt>
                <c:pt idx="7">
                  <c:v>14.93333333333333</c:v>
                </c:pt>
                <c:pt idx="8">
                  <c:v>16.681481481481502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93472"/>
        <c:axId val="43195008"/>
      </c:barChart>
      <c:catAx>
        <c:axId val="43193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43195008"/>
        <c:crosses val="autoZero"/>
        <c:auto val="1"/>
        <c:lblAlgn val="ctr"/>
        <c:lblOffset val="100"/>
        <c:noMultiLvlLbl val="0"/>
      </c:catAx>
      <c:valAx>
        <c:axId val="43195008"/>
        <c:scaling>
          <c:orientation val="minMax"/>
          <c:max val="17"/>
          <c:min val="11"/>
        </c:scaling>
        <c:delete val="0"/>
        <c:axPos val="l"/>
        <c:majorGridlines/>
        <c:numFmt formatCode="_(* #,##0.00_);_(* \(#,##0.00\);_(* &quot;-&quot;??_);_(@_)" sourceLinked="1"/>
        <c:majorTickMark val="none"/>
        <c:minorTickMark val="none"/>
        <c:tickLblPos val="nextTo"/>
        <c:crossAx val="43193472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11,75 &lt;</a:t>
            </a:r>
            <a:r>
              <a:rPr lang="fr-FR" baseline="0"/>
              <a:t> </a:t>
            </a:r>
            <a:r>
              <a:rPr lang="fr-FR" sz="1800" b="1" i="0" u="none" strike="noStrike" baseline="0"/>
              <a:t>Moyenne établissement </a:t>
            </a:r>
            <a:r>
              <a:rPr lang="fr-FR" baseline="0"/>
              <a:t> &lt; </a:t>
            </a:r>
            <a:r>
              <a:rPr lang="fr-FR" sz="1800" b="1" i="0" u="none" strike="noStrike" baseline="0">
                <a:solidFill>
                  <a:srgbClr val="C00000"/>
                </a:solidFill>
              </a:rPr>
              <a:t>12,75</a:t>
            </a:r>
            <a:endParaRPr lang="fr-FR">
              <a:solidFill>
                <a:srgbClr val="C0000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'Bac Pro EPLE'!$A$11:$A$48</c:f>
              <c:strCache>
                <c:ptCount val="38"/>
                <c:pt idx="0">
                  <c:v>LPO EDOUARD BRANLY</c:v>
                </c:pt>
                <c:pt idx="1">
                  <c:v>LPP LA PROVIDENCE</c:v>
                </c:pt>
                <c:pt idx="2">
                  <c:v>LEGTA LA SAUSSAYE</c:v>
                </c:pt>
                <c:pt idx="3">
                  <c:v>LP JEAN DE BERRY</c:v>
                </c:pt>
                <c:pt idx="4">
                  <c:v>IREO ROUGEMONT</c:v>
                </c:pt>
                <c:pt idx="5">
                  <c:v>LP HENRI BECQUEREL</c:v>
                </c:pt>
                <c:pt idx="6">
                  <c:v>LP JEAN DE LA TAILLE</c:v>
                </c:pt>
                <c:pt idx="7">
                  <c:v>LPP B. DE CASTILLE</c:v>
                </c:pt>
                <c:pt idx="8">
                  <c:v>LP CHATEAU BLANC</c:v>
                </c:pt>
                <c:pt idx="9">
                  <c:v>AFP CFA TOURS</c:v>
                </c:pt>
                <c:pt idx="10">
                  <c:v>LPO M. GENEVOIX</c:v>
                </c:pt>
                <c:pt idx="11">
                  <c:v>LPP ST JOSEPH</c:v>
                </c:pt>
                <c:pt idx="12">
                  <c:v>LPP ST JOSEPH</c:v>
                </c:pt>
                <c:pt idx="13">
                  <c:v>LPO P. EMILE MARTIN</c:v>
                </c:pt>
                <c:pt idx="14">
                  <c:v>LP VAUVERT</c:v>
                </c:pt>
                <c:pt idx="15">
                  <c:v>CFA INTERPROF. CM</c:v>
                </c:pt>
                <c:pt idx="16">
                  <c:v>LPO HENRI BRISSON</c:v>
                </c:pt>
                <c:pt idx="17">
                  <c:v>LPP NOTRE DAME</c:v>
                </c:pt>
                <c:pt idx="18">
                  <c:v>LPP NOTRE DAME</c:v>
                </c:pt>
                <c:pt idx="19">
                  <c:v>LP LES CHARMILLES</c:v>
                </c:pt>
                <c:pt idx="20">
                  <c:v>LP PAUL GAUGUIN</c:v>
                </c:pt>
                <c:pt idx="21">
                  <c:v>LP MARECHAL LECLERC</c:v>
                </c:pt>
                <c:pt idx="22">
                  <c:v>AFTEC 28</c:v>
                </c:pt>
                <c:pt idx="23">
                  <c:v>CFA DE LA M.F.E.O</c:v>
                </c:pt>
                <c:pt idx="24">
                  <c:v>LPP SAINT CYR</c:v>
                </c:pt>
                <c:pt idx="25">
                  <c:v>LP J. VERDIER</c:v>
                </c:pt>
                <c:pt idx="26">
                  <c:v>LPP ST VINC. DE PAUL</c:v>
                </c:pt>
                <c:pt idx="27">
                  <c:v>LPO BLAISE PASCAL</c:v>
                </c:pt>
                <c:pt idx="28">
                  <c:v>LP VICTOR LALOUX</c:v>
                </c:pt>
                <c:pt idx="29">
                  <c:v>LP EMILE DELATAILLE</c:v>
                </c:pt>
                <c:pt idx="30">
                  <c:v>LPO JEHAN DE BEAUCE</c:v>
                </c:pt>
                <c:pt idx="31">
                  <c:v>LP CHATEAUNEUF</c:v>
                </c:pt>
                <c:pt idx="32">
                  <c:v>LPP STE MARGUERITE</c:v>
                </c:pt>
                <c:pt idx="33">
                  <c:v>LP SULLY</c:v>
                </c:pt>
                <c:pt idx="34">
                  <c:v>LPP FONTIVILLE</c:v>
                </c:pt>
                <c:pt idx="35">
                  <c:v>LP CHAPTAL</c:v>
                </c:pt>
                <c:pt idx="36">
                  <c:v>LP JEAN LURCAT</c:v>
                </c:pt>
                <c:pt idx="37">
                  <c:v>LPP DE LA SALLE</c:v>
                </c:pt>
              </c:strCache>
            </c:strRef>
          </c:cat>
          <c:val>
            <c:numRef>
              <c:f>'Bac Pro EPLE'!$D$11:$D$48</c:f>
              <c:numCache>
                <c:formatCode>_(* #,##0.00_);_(* \(#,##0.00\);_(* "-"??_);_(@_)</c:formatCode>
                <c:ptCount val="38"/>
                <c:pt idx="0">
                  <c:v>11.85325443786982</c:v>
                </c:pt>
                <c:pt idx="1">
                  <c:v>11.86492146596858</c:v>
                </c:pt>
                <c:pt idx="2">
                  <c:v>11.934782608695651</c:v>
                </c:pt>
                <c:pt idx="3">
                  <c:v>11.94354838709677</c:v>
                </c:pt>
                <c:pt idx="4">
                  <c:v>11.95833333333333</c:v>
                </c:pt>
                <c:pt idx="5">
                  <c:v>11.976000000000001</c:v>
                </c:pt>
                <c:pt idx="6">
                  <c:v>11.995102040816329</c:v>
                </c:pt>
                <c:pt idx="7">
                  <c:v>12.03125</c:v>
                </c:pt>
                <c:pt idx="8">
                  <c:v>12.12962962962963</c:v>
                </c:pt>
                <c:pt idx="9">
                  <c:v>12.14</c:v>
                </c:pt>
                <c:pt idx="10">
                  <c:v>12.1710843373494</c:v>
                </c:pt>
                <c:pt idx="11">
                  <c:v>12.17586206896552</c:v>
                </c:pt>
                <c:pt idx="12">
                  <c:v>12.17586206896552</c:v>
                </c:pt>
                <c:pt idx="13">
                  <c:v>12.283261802575099</c:v>
                </c:pt>
                <c:pt idx="14">
                  <c:v>12.34746376811594</c:v>
                </c:pt>
                <c:pt idx="15">
                  <c:v>12.391999999999999</c:v>
                </c:pt>
                <c:pt idx="16">
                  <c:v>12.43333333333333</c:v>
                </c:pt>
                <c:pt idx="17">
                  <c:v>12.46078431372551</c:v>
                </c:pt>
                <c:pt idx="18">
                  <c:v>12.46078431372551</c:v>
                </c:pt>
                <c:pt idx="19">
                  <c:v>12.465818181818181</c:v>
                </c:pt>
                <c:pt idx="20">
                  <c:v>12.46802507836991</c:v>
                </c:pt>
                <c:pt idx="21">
                  <c:v>12.47784090909091</c:v>
                </c:pt>
                <c:pt idx="22">
                  <c:v>12.5</c:v>
                </c:pt>
                <c:pt idx="23">
                  <c:v>12.5025974025974</c:v>
                </c:pt>
                <c:pt idx="24">
                  <c:v>12.503125000000001</c:v>
                </c:pt>
                <c:pt idx="25">
                  <c:v>12.526859504132229</c:v>
                </c:pt>
                <c:pt idx="26">
                  <c:v>12.53314285714286</c:v>
                </c:pt>
                <c:pt idx="27">
                  <c:v>12.553153153153151</c:v>
                </c:pt>
                <c:pt idx="28">
                  <c:v>12.577591036414571</c:v>
                </c:pt>
                <c:pt idx="29">
                  <c:v>12.57894736842105</c:v>
                </c:pt>
                <c:pt idx="30">
                  <c:v>12.57967213114755</c:v>
                </c:pt>
                <c:pt idx="31">
                  <c:v>12.617647058823531</c:v>
                </c:pt>
                <c:pt idx="32">
                  <c:v>12.62745098039216</c:v>
                </c:pt>
                <c:pt idx="33">
                  <c:v>12.63933333333333</c:v>
                </c:pt>
                <c:pt idx="34">
                  <c:v>12.66666666666667</c:v>
                </c:pt>
                <c:pt idx="35">
                  <c:v>12.66740740740741</c:v>
                </c:pt>
                <c:pt idx="36">
                  <c:v>12.67678571428571</c:v>
                </c:pt>
                <c:pt idx="37">
                  <c:v>12.744954128440369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40448"/>
        <c:axId val="43586304"/>
      </c:barChart>
      <c:catAx>
        <c:axId val="43240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43586304"/>
        <c:crosses val="autoZero"/>
        <c:auto val="1"/>
        <c:lblAlgn val="ctr"/>
        <c:lblOffset val="100"/>
        <c:noMultiLvlLbl val="0"/>
      </c:catAx>
      <c:valAx>
        <c:axId val="43586304"/>
        <c:scaling>
          <c:orientation val="minMax"/>
          <c:max val="14"/>
          <c:min val="10"/>
        </c:scaling>
        <c:delete val="0"/>
        <c:axPos val="l"/>
        <c:majorGridlines/>
        <c:numFmt formatCode="_(* #,##0.00_);_(* \(#,##0.00\);_(* &quot;-&quot;??_);_(@_)" sourceLinked="1"/>
        <c:majorTickMark val="none"/>
        <c:minorTickMark val="none"/>
        <c:tickLblPos val="nextTo"/>
        <c:crossAx val="43240448"/>
        <c:crosses val="autoZero"/>
        <c:crossBetween val="between"/>
        <c:majorUnit val="1"/>
        <c:minorUnit val="0.5"/>
      </c:valAx>
    </c:plotArea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>
                <a:solidFill>
                  <a:srgbClr val="C00000"/>
                </a:solidFill>
              </a:rPr>
              <a:t>12,75</a:t>
            </a:r>
            <a:r>
              <a:rPr lang="fr-FR"/>
              <a:t> &lt;</a:t>
            </a:r>
            <a:r>
              <a:rPr lang="fr-FR" baseline="0"/>
              <a:t> </a:t>
            </a:r>
            <a:r>
              <a:rPr lang="fr-FR" sz="1800" b="1" i="0" u="none" strike="noStrike" baseline="0"/>
              <a:t>Moyenne établissement  </a:t>
            </a:r>
            <a:r>
              <a:rPr lang="fr-FR" baseline="0"/>
              <a:t>&lt; 13,75</a:t>
            </a:r>
            <a:endParaRPr lang="fr-FR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'Bac Pro EPLE'!$A$49:$A$86</c:f>
              <c:strCache>
                <c:ptCount val="38"/>
                <c:pt idx="0">
                  <c:v>LP D'ARSONVAL</c:v>
                </c:pt>
                <c:pt idx="1">
                  <c:v>LPOP SAINT GATIEN</c:v>
                </c:pt>
                <c:pt idx="2">
                  <c:v>LP JACQUES COEUR</c:v>
                </c:pt>
                <c:pt idx="3">
                  <c:v>CFAI CENTRE CHAPELLE</c:v>
                </c:pt>
                <c:pt idx="4">
                  <c:v>LPO JEAN ZAY</c:v>
                </c:pt>
                <c:pt idx="5">
                  <c:v>LP FRANCOISE DOLTO</c:v>
                </c:pt>
                <c:pt idx="6">
                  <c:v>CFAI CENTRE AMBOISE</c:v>
                </c:pt>
                <c:pt idx="7">
                  <c:v>LP J. FELIX PAULSEN</c:v>
                </c:pt>
                <c:pt idx="8">
                  <c:v>LP G. COURTOIS</c:v>
                </c:pt>
                <c:pt idx="9">
                  <c:v>LPO PASTEUR</c:v>
                </c:pt>
                <c:pt idx="10">
                  <c:v>CFA CMA ORLEANS</c:v>
                </c:pt>
                <c:pt idx="11">
                  <c:v>LP G. EIFFEL</c:v>
                </c:pt>
                <c:pt idx="12">
                  <c:v>LP   STE CROIX ST EU</c:v>
                </c:pt>
                <c:pt idx="13">
                  <c:v>LP DENIS PAPIN</c:v>
                </c:pt>
                <c:pt idx="14">
                  <c:v>LP BAT.PH.DE L'ORME</c:v>
                </c:pt>
                <c:pt idx="15">
                  <c:v>LPP SAINT LOUIS</c:v>
                </c:pt>
                <c:pt idx="16">
                  <c:v>CFAI CENTRE CHATEAUD</c:v>
                </c:pt>
                <c:pt idx="17">
                  <c:v>LP JEAN MERMOZ</c:v>
                </c:pt>
                <c:pt idx="18">
                  <c:v>LYCEE HOTELIER</c:v>
                </c:pt>
                <c:pt idx="19">
                  <c:v>LP F. CLOUET</c:v>
                </c:pt>
                <c:pt idx="20">
                  <c:v>LP AMPERE</c:v>
                </c:pt>
                <c:pt idx="21">
                  <c:v>LPO B. FRANKLIN</c:v>
                </c:pt>
                <c:pt idx="22">
                  <c:v>LPP SAINT PAUL</c:v>
                </c:pt>
                <c:pt idx="23">
                  <c:v>LP MARTIN NADAUD</c:v>
                </c:pt>
                <c:pt idx="24">
                  <c:v>LP ELSA TRIOLET</c:v>
                </c:pt>
                <c:pt idx="25">
                  <c:v>CFA-CM</c:v>
                </c:pt>
                <c:pt idx="26">
                  <c:v>CFA AGGLO ORLEANS</c:v>
                </c:pt>
                <c:pt idx="27">
                  <c:v>LPO SILVIA MONFORT</c:v>
                </c:pt>
                <c:pt idx="28">
                  <c:v>LP GAUDIER BRZESKA</c:v>
                </c:pt>
                <c:pt idx="29">
                  <c:v>LP MARGUERITE AUDOUX</c:v>
                </c:pt>
                <c:pt idx="30">
                  <c:v>LPO REMI BELLEAU</c:v>
                </c:pt>
                <c:pt idx="31">
                  <c:v>AFTEC-ST PAUL</c:v>
                </c:pt>
                <c:pt idx="32">
                  <c:v>LPP STE SOLANGE</c:v>
                </c:pt>
                <c:pt idx="33">
                  <c:v>CFAI CENTRE AUBIGNY</c:v>
                </c:pt>
                <c:pt idx="34">
                  <c:v>LPO F. RABELAIS</c:v>
                </c:pt>
                <c:pt idx="35">
                  <c:v>LP A. BAYET</c:v>
                </c:pt>
                <c:pt idx="36">
                  <c:v>CFA INHNI</c:v>
                </c:pt>
                <c:pt idx="37">
                  <c:v>CFA CM JOUE</c:v>
                </c:pt>
              </c:strCache>
            </c:strRef>
          </c:cat>
          <c:val>
            <c:numRef>
              <c:f>'Bac Pro EPLE'!$D$49:$D$86</c:f>
              <c:numCache>
                <c:formatCode>_(* #,##0.00_);_(* \(#,##0.00\);_(* "-"??_);_(@_)</c:formatCode>
                <c:ptCount val="38"/>
                <c:pt idx="0">
                  <c:v>12.7720472440945</c:v>
                </c:pt>
                <c:pt idx="1">
                  <c:v>12.78809523809524</c:v>
                </c:pt>
                <c:pt idx="2">
                  <c:v>12.7905982905983</c:v>
                </c:pt>
                <c:pt idx="3">
                  <c:v>12.852941176470599</c:v>
                </c:pt>
                <c:pt idx="4">
                  <c:v>12.87156862745098</c:v>
                </c:pt>
                <c:pt idx="5">
                  <c:v>12.89259259259261</c:v>
                </c:pt>
                <c:pt idx="6">
                  <c:v>12.89743589743591</c:v>
                </c:pt>
                <c:pt idx="7">
                  <c:v>12.93392857142857</c:v>
                </c:pt>
                <c:pt idx="8">
                  <c:v>12.936129032258069</c:v>
                </c:pt>
                <c:pt idx="9">
                  <c:v>12.95606060606061</c:v>
                </c:pt>
                <c:pt idx="10">
                  <c:v>13</c:v>
                </c:pt>
                <c:pt idx="11">
                  <c:v>13.004</c:v>
                </c:pt>
                <c:pt idx="12">
                  <c:v>13.02239382239382</c:v>
                </c:pt>
                <c:pt idx="13">
                  <c:v>13.06</c:v>
                </c:pt>
                <c:pt idx="14">
                  <c:v>13.079487179487201</c:v>
                </c:pt>
                <c:pt idx="15">
                  <c:v>13.10923076923077</c:v>
                </c:pt>
                <c:pt idx="16">
                  <c:v>13.135849056603769</c:v>
                </c:pt>
                <c:pt idx="17">
                  <c:v>13.17909604519774</c:v>
                </c:pt>
                <c:pt idx="18">
                  <c:v>13.1979381443299</c:v>
                </c:pt>
                <c:pt idx="19">
                  <c:v>13.216569767441859</c:v>
                </c:pt>
                <c:pt idx="20">
                  <c:v>13.26530612244898</c:v>
                </c:pt>
                <c:pt idx="21">
                  <c:v>13.276190476190481</c:v>
                </c:pt>
                <c:pt idx="22">
                  <c:v>13.28057142857142</c:v>
                </c:pt>
                <c:pt idx="23">
                  <c:v>13.285365853658529</c:v>
                </c:pt>
                <c:pt idx="24">
                  <c:v>13.32871972318339</c:v>
                </c:pt>
                <c:pt idx="25">
                  <c:v>13.338805970149251</c:v>
                </c:pt>
                <c:pt idx="26">
                  <c:v>13.342105263157899</c:v>
                </c:pt>
                <c:pt idx="27">
                  <c:v>13.425000000000001</c:v>
                </c:pt>
                <c:pt idx="28">
                  <c:v>13.474254742547419</c:v>
                </c:pt>
                <c:pt idx="29">
                  <c:v>13.491573033707869</c:v>
                </c:pt>
                <c:pt idx="30">
                  <c:v>13.496183206106871</c:v>
                </c:pt>
                <c:pt idx="31">
                  <c:v>13.5</c:v>
                </c:pt>
                <c:pt idx="32">
                  <c:v>13.58823529411765</c:v>
                </c:pt>
                <c:pt idx="33">
                  <c:v>13.642857142857141</c:v>
                </c:pt>
                <c:pt idx="34">
                  <c:v>13.64915254237288</c:v>
                </c:pt>
                <c:pt idx="35">
                  <c:v>13.65740740740741</c:v>
                </c:pt>
                <c:pt idx="36">
                  <c:v>13.696969696969701</c:v>
                </c:pt>
                <c:pt idx="37">
                  <c:v>13.77173913043478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09472"/>
        <c:axId val="43635840"/>
      </c:barChart>
      <c:catAx>
        <c:axId val="43609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 i="0"/>
            </a:pPr>
            <a:endParaRPr lang="fr-FR"/>
          </a:p>
        </c:txPr>
        <c:crossAx val="43635840"/>
        <c:crosses val="autoZero"/>
        <c:auto val="1"/>
        <c:lblAlgn val="ctr"/>
        <c:lblOffset val="100"/>
        <c:noMultiLvlLbl val="0"/>
      </c:catAx>
      <c:valAx>
        <c:axId val="43635840"/>
        <c:scaling>
          <c:orientation val="minMax"/>
          <c:max val="15"/>
          <c:min val="11"/>
        </c:scaling>
        <c:delete val="0"/>
        <c:axPos val="l"/>
        <c:majorGridlines/>
        <c:numFmt formatCode="_(* #,##0.00_);_(* \(#,##0.00\);_(* &quot;-&quot;??_);_(@_)" sourceLinked="1"/>
        <c:majorTickMark val="none"/>
        <c:minorTickMark val="none"/>
        <c:tickLblPos val="nextTo"/>
        <c:crossAx val="43609472"/>
        <c:crosses val="autoZero"/>
        <c:crossBetween val="between"/>
        <c:majorUnit val="1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Variation</a:t>
            </a:r>
            <a:r>
              <a:rPr lang="fr-FR" baseline="0" dirty="0"/>
              <a:t> de plus d'1,5 </a:t>
            </a:r>
            <a:r>
              <a:rPr lang="fr-FR" baseline="0" dirty="0" smtClean="0"/>
              <a:t>points </a:t>
            </a:r>
            <a:r>
              <a:rPr lang="fr-FR" baseline="0" dirty="0"/>
              <a:t>de moyenne entre 2012 et 2013</a:t>
            </a:r>
            <a:endParaRPr lang="fr-FR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'Bac Pro EPLE Evolution'!$C$1</c:f>
              <c:strCache>
                <c:ptCount val="1"/>
                <c:pt idx="0">
                  <c:v>Moyenne 2012</c:v>
                </c:pt>
              </c:strCache>
            </c:strRef>
          </c:tx>
          <c:invertIfNegative val="0"/>
          <c:dLbls>
            <c:numFmt formatCode="#,##0.0" sourceLinked="0"/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'Bac Pro EPLE Evolution'!$A$85:$A$94</c:f>
              <c:strCache>
                <c:ptCount val="10"/>
                <c:pt idx="0">
                  <c:v>LP JEAN D'ALEMBERT</c:v>
                </c:pt>
                <c:pt idx="1">
                  <c:v>LPOP ESTHETIQUE DE T</c:v>
                </c:pt>
                <c:pt idx="2">
                  <c:v>IREO ROUGEMONT</c:v>
                </c:pt>
                <c:pt idx="3">
                  <c:v>AFP CFA TOURS</c:v>
                </c:pt>
                <c:pt idx="4">
                  <c:v>LPP STE SOLANGE</c:v>
                </c:pt>
                <c:pt idx="5">
                  <c:v>LPP ST JOSEPH</c:v>
                </c:pt>
                <c:pt idx="6">
                  <c:v>LPP ABBAYE</c:v>
                </c:pt>
                <c:pt idx="7">
                  <c:v>LPP DE LA SALLE</c:v>
                </c:pt>
                <c:pt idx="8">
                  <c:v>LP BEAUREGARD</c:v>
                </c:pt>
                <c:pt idx="9">
                  <c:v>LPP F. D'AUBIGNE</c:v>
                </c:pt>
              </c:strCache>
            </c:strRef>
          </c:cat>
          <c:val>
            <c:numRef>
              <c:f>'Bac Pro EPLE Evolution'!$C$85:$C$94</c:f>
              <c:numCache>
                <c:formatCode>_(* #,##0.00_);_(* \(#,##0.00\);_(* "-"??_);_(@_)</c:formatCode>
                <c:ptCount val="10"/>
                <c:pt idx="0">
                  <c:v>12.41099290780142</c:v>
                </c:pt>
                <c:pt idx="1">
                  <c:v>13.0595041322314</c:v>
                </c:pt>
                <c:pt idx="2">
                  <c:v>13.571428571428569</c:v>
                </c:pt>
                <c:pt idx="3">
                  <c:v>13.776</c:v>
                </c:pt>
                <c:pt idx="4">
                  <c:v>11.944444444444439</c:v>
                </c:pt>
                <c:pt idx="5">
                  <c:v>13.91044776119403</c:v>
                </c:pt>
                <c:pt idx="6">
                  <c:v>13.08604651162792</c:v>
                </c:pt>
                <c:pt idx="7">
                  <c:v>10.23643410852713</c:v>
                </c:pt>
                <c:pt idx="8">
                  <c:v>11.15860215053763</c:v>
                </c:pt>
                <c:pt idx="9">
                  <c:v>14.36538461538462</c:v>
                </c:pt>
              </c:numCache>
            </c:numRef>
          </c:val>
        </c:ser>
        <c:ser>
          <c:idx val="1"/>
          <c:order val="1"/>
          <c:tx>
            <c:strRef>
              <c:f>'Bac Pro EPLE Evolution'!$D$1</c:f>
              <c:strCache>
                <c:ptCount val="1"/>
                <c:pt idx="0">
                  <c:v>Moyenne 2013</c:v>
                </c:pt>
              </c:strCache>
            </c:strRef>
          </c:tx>
          <c:invertIfNegative val="0"/>
          <c:dLbls>
            <c:numFmt formatCode="#,##0.0" sourceLinked="0"/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'Bac Pro EPLE Evolution'!$A$85:$A$94</c:f>
              <c:strCache>
                <c:ptCount val="10"/>
                <c:pt idx="0">
                  <c:v>LP JEAN D'ALEMBERT</c:v>
                </c:pt>
                <c:pt idx="1">
                  <c:v>LPOP ESTHETIQUE DE T</c:v>
                </c:pt>
                <c:pt idx="2">
                  <c:v>IREO ROUGEMONT</c:v>
                </c:pt>
                <c:pt idx="3">
                  <c:v>AFP CFA TOURS</c:v>
                </c:pt>
                <c:pt idx="4">
                  <c:v>LPP STE SOLANGE</c:v>
                </c:pt>
                <c:pt idx="5">
                  <c:v>LPP ST JOSEPH</c:v>
                </c:pt>
                <c:pt idx="6">
                  <c:v>LPP ABBAYE</c:v>
                </c:pt>
                <c:pt idx="7">
                  <c:v>LPP DE LA SALLE</c:v>
                </c:pt>
                <c:pt idx="8">
                  <c:v>LP BEAUREGARD</c:v>
                </c:pt>
                <c:pt idx="9">
                  <c:v>LPP F. D'AUBIGNE</c:v>
                </c:pt>
              </c:strCache>
            </c:strRef>
          </c:cat>
          <c:val>
            <c:numRef>
              <c:f>'Bac Pro EPLE Evolution'!$D$85:$D$94</c:f>
              <c:numCache>
                <c:formatCode>_(* #,##0.00_);_(* \(#,##0.00\);_(* "-"??_);_(@_)</c:formatCode>
                <c:ptCount val="10"/>
                <c:pt idx="0">
                  <c:v>13.9353591160221</c:v>
                </c:pt>
                <c:pt idx="1">
                  <c:v>14.641666666666669</c:v>
                </c:pt>
                <c:pt idx="2">
                  <c:v>11.95833333333333</c:v>
                </c:pt>
                <c:pt idx="3">
                  <c:v>12.14</c:v>
                </c:pt>
                <c:pt idx="4">
                  <c:v>13.58823529411765</c:v>
                </c:pt>
                <c:pt idx="5">
                  <c:v>12.17586206896552</c:v>
                </c:pt>
                <c:pt idx="6">
                  <c:v>10.63461538461538</c:v>
                </c:pt>
                <c:pt idx="7">
                  <c:v>12.744954128440369</c:v>
                </c:pt>
                <c:pt idx="8">
                  <c:v>13.85151515151515</c:v>
                </c:pt>
                <c:pt idx="9">
                  <c:v>11.19354838709677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77472"/>
        <c:axId val="43179008"/>
      </c:barChart>
      <c:catAx>
        <c:axId val="43177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43179008"/>
        <c:crosses val="autoZero"/>
        <c:auto val="1"/>
        <c:lblAlgn val="ctr"/>
        <c:lblOffset val="100"/>
        <c:noMultiLvlLbl val="0"/>
      </c:catAx>
      <c:valAx>
        <c:axId val="43179008"/>
        <c:scaling>
          <c:orientation val="minMax"/>
          <c:max val="16"/>
          <c:min val="10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43177472"/>
        <c:crosses val="autoZero"/>
        <c:crossBetween val="between"/>
        <c:majorUnit val="1"/>
      </c:valAx>
    </c:plotArea>
    <c:legend>
      <c:legendPos val="t"/>
      <c:layout/>
      <c:overlay val="0"/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Notes DNB et</a:t>
            </a:r>
            <a:r>
              <a:rPr lang="fr-FR" baseline="0"/>
              <a:t> Effectifs par CP</a:t>
            </a:r>
            <a:endParaRPr lang="fr-FR"/>
          </a:p>
        </c:rich>
      </c:tx>
      <c:layout>
        <c:manualLayout>
          <c:xMode val="edge"/>
          <c:yMode val="edge"/>
          <c:x val="0.41792525236864297"/>
          <c:y val="3.57342266890006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1889737626744096E-2"/>
          <c:y val="0.22879366209877"/>
          <c:w val="0.84504977259692404"/>
          <c:h val="0.71752041045120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CP!$D$1</c:f>
              <c:strCache>
                <c:ptCount val="1"/>
                <c:pt idx="0">
                  <c:v>Nb filles</c:v>
                </c:pt>
              </c:strCache>
            </c:strRef>
          </c:tx>
          <c:spPr>
            <a:solidFill>
              <a:srgbClr val="FC96E9"/>
            </a:solidFill>
          </c:spPr>
          <c:invertIfNegative val="0"/>
          <c:dLbls>
            <c:txPr>
              <a:bodyPr rot="-5400000" vert="horz" anchor="ctr" anchorCtr="1"/>
              <a:lstStyle/>
              <a:p>
                <a:pPr>
                  <a:defRPr b="1" i="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CP!$B$2:$B$6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Total</c:v>
                </c:pt>
              </c:strCache>
            </c:strRef>
          </c:cat>
          <c:val>
            <c:numRef>
              <c:f>CP!$D$2:$D$6</c:f>
              <c:numCache>
                <c:formatCode>General</c:formatCode>
                <c:ptCount val="5"/>
                <c:pt idx="0">
                  <c:v>4053</c:v>
                </c:pt>
                <c:pt idx="1">
                  <c:v>1109</c:v>
                </c:pt>
                <c:pt idx="2">
                  <c:v>3705</c:v>
                </c:pt>
                <c:pt idx="3">
                  <c:v>6541</c:v>
                </c:pt>
                <c:pt idx="4">
                  <c:v>15408</c:v>
                </c:pt>
              </c:numCache>
            </c:numRef>
          </c:val>
        </c:ser>
        <c:ser>
          <c:idx val="2"/>
          <c:order val="2"/>
          <c:tx>
            <c:strRef>
              <c:f>CP!$K$1</c:f>
              <c:strCache>
                <c:ptCount val="1"/>
                <c:pt idx="0">
                  <c:v>Nb Garçons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b="1" i="0"/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CP!$B$2:$B$6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Total</c:v>
                </c:pt>
              </c:strCache>
            </c:strRef>
          </c:cat>
          <c:val>
            <c:numRef>
              <c:f>CP!$K$2:$K$6</c:f>
              <c:numCache>
                <c:formatCode>General</c:formatCode>
                <c:ptCount val="5"/>
                <c:pt idx="0">
                  <c:v>4150</c:v>
                </c:pt>
                <c:pt idx="1">
                  <c:v>1114</c:v>
                </c:pt>
                <c:pt idx="2">
                  <c:v>3593</c:v>
                </c:pt>
                <c:pt idx="3">
                  <c:v>6528</c:v>
                </c:pt>
                <c:pt idx="4">
                  <c:v>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44448"/>
        <c:axId val="42330368"/>
      </c:barChart>
      <c:lineChart>
        <c:grouping val="standard"/>
        <c:varyColors val="0"/>
        <c:ser>
          <c:idx val="1"/>
          <c:order val="1"/>
          <c:tx>
            <c:strRef>
              <c:f>CP!$E$1</c:f>
              <c:strCache>
                <c:ptCount val="1"/>
                <c:pt idx="0">
                  <c:v>Moyenne Fille</c:v>
                </c:pt>
              </c:strCache>
            </c:strRef>
          </c:tx>
          <c:spPr>
            <a:ln>
              <a:solidFill>
                <a:srgbClr val="BB0598"/>
              </a:solidFill>
            </a:ln>
          </c:spPr>
          <c:marker>
            <c:symbol val="diamond"/>
            <c:size val="5"/>
            <c:spPr>
              <a:solidFill>
                <a:srgbClr val="BB0598"/>
              </a:solidFill>
            </c:spPr>
          </c:marker>
          <c:dLbls>
            <c:dLbl>
              <c:idx val="0"/>
              <c:layout>
                <c:manualLayout>
                  <c:x val="-1.5176137232215101E-2"/>
                  <c:y val="4.5209775913689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650442285239099E-2"/>
                  <c:y val="4.404911697595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9423965818274E-2"/>
                  <c:y val="-3.94291668315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740316524257099E-2"/>
                  <c:y val="3.95114681016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320950869138201E-2"/>
                  <c:y val="2.99226305710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CP!$B$2:$B$6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Total</c:v>
                </c:pt>
              </c:strCache>
            </c:strRef>
          </c:cat>
          <c:val>
            <c:numRef>
              <c:f>CP!$E$2:$E$6</c:f>
              <c:numCache>
                <c:formatCode>0.00</c:formatCode>
                <c:ptCount val="5"/>
                <c:pt idx="0">
                  <c:v>12.935852454971631</c:v>
                </c:pt>
                <c:pt idx="1">
                  <c:v>12.79771866546438</c:v>
                </c:pt>
                <c:pt idx="2">
                  <c:v>13.74929824561403</c:v>
                </c:pt>
                <c:pt idx="3">
                  <c:v>11.848163889313559</c:v>
                </c:pt>
                <c:pt idx="4">
                  <c:v>12.6597657061267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CP!$L$1</c:f>
              <c:strCache>
                <c:ptCount val="1"/>
                <c:pt idx="0">
                  <c:v>Moyenne Garçon</c:v>
                </c:pt>
              </c:strCache>
            </c:strRef>
          </c:tx>
          <c:marker>
            <c:symbol val="diamond"/>
            <c:size val="5"/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-1.7179516176443602E-2"/>
                  <c:y val="-4.066069630743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768525393357E-2"/>
                  <c:y val="-3.39605288032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2506353715300707E-3"/>
                  <c:y val="4.4049116975955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3045616800905E-2"/>
                  <c:y val="-5.18276421477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5133177400775402E-2"/>
                  <c:y val="-3.4672266959409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CP!$B$2:$B$6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Total</c:v>
                </c:pt>
              </c:strCache>
            </c:strRef>
          </c:cat>
          <c:val>
            <c:numRef>
              <c:f>CP!$L$2:$L$6</c:f>
              <c:numCache>
                <c:formatCode>0.00</c:formatCode>
                <c:ptCount val="5"/>
                <c:pt idx="0">
                  <c:v>14.075513253012049</c:v>
                </c:pt>
                <c:pt idx="1">
                  <c:v>14.033294434470379</c:v>
                </c:pt>
                <c:pt idx="2">
                  <c:v>12.886479265237959</c:v>
                </c:pt>
                <c:pt idx="3">
                  <c:v>14.081286764705879</c:v>
                </c:pt>
                <c:pt idx="4">
                  <c:v>13.797220019499511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98368"/>
        <c:axId val="42328832"/>
      </c:lineChart>
      <c:catAx>
        <c:axId val="4229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42328832"/>
        <c:crosses val="autoZero"/>
        <c:auto val="1"/>
        <c:lblAlgn val="ctr"/>
        <c:lblOffset val="100"/>
        <c:noMultiLvlLbl val="0"/>
      </c:catAx>
      <c:valAx>
        <c:axId val="42328832"/>
        <c:scaling>
          <c:orientation val="minMax"/>
          <c:max val="15"/>
          <c:min val="8"/>
        </c:scaling>
        <c:delete val="0"/>
        <c:axPos val="l"/>
        <c:majorGridlines/>
        <c:numFmt formatCode="0.00" sourceLinked="1"/>
        <c:majorTickMark val="none"/>
        <c:minorTickMark val="cross"/>
        <c:tickLblPos val="nextTo"/>
        <c:crossAx val="42298368"/>
        <c:crosses val="autoZero"/>
        <c:crossBetween val="between"/>
      </c:valAx>
      <c:valAx>
        <c:axId val="423303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42344448"/>
        <c:crosses val="max"/>
        <c:crossBetween val="between"/>
      </c:valAx>
      <c:catAx>
        <c:axId val="42344448"/>
        <c:scaling>
          <c:orientation val="minMax"/>
        </c:scaling>
        <c:delete val="1"/>
        <c:axPos val="b"/>
        <c:majorTickMark val="out"/>
        <c:minorTickMark val="none"/>
        <c:tickLblPos val="nextTo"/>
        <c:crossAx val="423303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7.0553981323198997E-2"/>
          <c:y val="0.10647955437731101"/>
          <c:w val="0.86044833954787203"/>
          <c:h val="6.7742386473047603E-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Offre</a:t>
            </a:r>
            <a:r>
              <a:rPr lang="en-US" sz="1600" dirty="0"/>
              <a:t> de formation </a:t>
            </a:r>
            <a:r>
              <a:rPr lang="en-US" sz="1600" dirty="0" smtClean="0"/>
              <a:t>2013 - </a:t>
            </a:r>
            <a:r>
              <a:rPr lang="en-US" sz="1600" b="1" i="0" baseline="0" dirty="0" err="1" smtClean="0"/>
              <a:t>Académie</a:t>
            </a:r>
            <a:r>
              <a:rPr lang="en-US" sz="1600" b="1" i="0" baseline="0" dirty="0" smtClean="0"/>
              <a:t> </a:t>
            </a:r>
            <a:r>
              <a:rPr lang="en-US" sz="1600" b="1" i="0" baseline="0" dirty="0" err="1" smtClean="0"/>
              <a:t>Orléans</a:t>
            </a:r>
            <a:r>
              <a:rPr lang="en-US" sz="1600" b="1" i="0" baseline="0" dirty="0" smtClean="0"/>
              <a:t> Tours</a:t>
            </a:r>
            <a:endParaRPr lang="en-US" sz="160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1" dirty="0" smtClean="0"/>
              <a:t>(issue </a:t>
            </a:r>
            <a:r>
              <a:rPr lang="en-US" sz="1600" b="0" i="1" dirty="0"/>
              <a:t>de la </a:t>
            </a:r>
            <a:r>
              <a:rPr lang="en-US" sz="1600" b="0" i="1" dirty="0" err="1"/>
              <a:t>déclaration</a:t>
            </a:r>
            <a:r>
              <a:rPr lang="en-US" sz="1600" b="0" i="1" dirty="0"/>
              <a:t> de </a:t>
            </a:r>
            <a:r>
              <a:rPr lang="en-US" sz="1600" b="0" i="1" dirty="0" err="1"/>
              <a:t>programmation</a:t>
            </a:r>
            <a:r>
              <a:rPr lang="en-US" sz="1600" b="0" i="1" dirty="0"/>
              <a:t> des </a:t>
            </a:r>
            <a:r>
              <a:rPr lang="en-US" sz="1600" b="0" i="1" dirty="0" smtClean="0"/>
              <a:t>APSA)</a:t>
            </a:r>
            <a:endParaRPr lang="en-US" sz="1600" b="0" i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'Offre de formation 2013'!$B$2</c:f>
              <c:strCache>
                <c:ptCount val="1"/>
                <c:pt idx="0">
                  <c:v>2013 Coll SEGPA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400" b="1" i="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'Offre de formation 2013'!$A$4:$A$8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'Offre de formation 2013'!$B$4:$B$8</c:f>
              <c:numCache>
                <c:formatCode>0.00%</c:formatCode>
                <c:ptCount val="5"/>
                <c:pt idx="0">
                  <c:v>0.26769544700930997</c:v>
                </c:pt>
                <c:pt idx="1">
                  <c:v>8.6723632189771693E-2</c:v>
                </c:pt>
                <c:pt idx="2">
                  <c:v>0.19806147175105199</c:v>
                </c:pt>
                <c:pt idx="3">
                  <c:v>0.43935722484376999</c:v>
                </c:pt>
              </c:numCache>
            </c:numRef>
          </c:val>
        </c:ser>
        <c:ser>
          <c:idx val="1"/>
          <c:order val="1"/>
          <c:tx>
            <c:strRef>
              <c:f>'Offre de formation 2013'!$C$2</c:f>
              <c:strCache>
                <c:ptCount val="1"/>
                <c:pt idx="0">
                  <c:v>2013 LEGT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400" b="1" i="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'Offre de formation 2013'!$A$4:$A$8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'Offre de formation 2013'!$C$4:$C$8</c:f>
              <c:numCache>
                <c:formatCode>0.00%</c:formatCode>
                <c:ptCount val="5"/>
                <c:pt idx="0">
                  <c:v>0.249221183800623</c:v>
                </c:pt>
                <c:pt idx="1">
                  <c:v>9.2834890965732095E-2</c:v>
                </c:pt>
                <c:pt idx="2">
                  <c:v>0.13271028037383201</c:v>
                </c:pt>
                <c:pt idx="3">
                  <c:v>0.39314641744548301</c:v>
                </c:pt>
                <c:pt idx="4">
                  <c:v>0.13084112149532701</c:v>
                </c:pt>
              </c:numCache>
            </c:numRef>
          </c:val>
        </c:ser>
        <c:ser>
          <c:idx val="2"/>
          <c:order val="2"/>
          <c:tx>
            <c:strRef>
              <c:f>'Offre de formation 2013'!$D$2</c:f>
              <c:strCache>
                <c:ptCount val="1"/>
                <c:pt idx="0">
                  <c:v>2013 LP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400" b="1" i="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'Offre de formation 2013'!$A$4:$A$8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'Offre de formation 2013'!$D$4:$D$8</c:f>
              <c:numCache>
                <c:formatCode>0.00%</c:formatCode>
                <c:ptCount val="5"/>
                <c:pt idx="0">
                  <c:v>0.21407035175879399</c:v>
                </c:pt>
                <c:pt idx="1">
                  <c:v>9.7989949748743699E-2</c:v>
                </c:pt>
                <c:pt idx="2">
                  <c:v>9.0954773869346695E-2</c:v>
                </c:pt>
                <c:pt idx="3">
                  <c:v>0.43216080402009999</c:v>
                </c:pt>
                <c:pt idx="4">
                  <c:v>0.15979899497487399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95520"/>
        <c:axId val="42397056"/>
      </c:barChart>
      <c:catAx>
        <c:axId val="42395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fr-FR"/>
          </a:p>
        </c:txPr>
        <c:crossAx val="42397056"/>
        <c:crosses val="autoZero"/>
        <c:auto val="1"/>
        <c:lblAlgn val="ctr"/>
        <c:lblOffset val="100"/>
        <c:noMultiLvlLbl val="0"/>
      </c:catAx>
      <c:valAx>
        <c:axId val="423970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42395520"/>
        <c:crosses val="autoZero"/>
        <c:crossBetween val="between"/>
        <c:majorUnit val="0.1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fr-FR" sz="1800"/>
              <a:t>Evolution</a:t>
            </a:r>
            <a:r>
              <a:rPr lang="fr-FR" sz="1800" baseline="0"/>
              <a:t> de l'offre de formation par CP </a:t>
            </a:r>
          </a:p>
          <a:p>
            <a:pPr>
              <a:defRPr sz="1800"/>
            </a:pPr>
            <a:r>
              <a:rPr lang="fr-FR" sz="1800" baseline="0"/>
              <a:t>Voie Professionnelle</a:t>
            </a:r>
            <a:endParaRPr lang="fr-FR" sz="1800"/>
          </a:p>
        </c:rich>
      </c:tx>
      <c:layout>
        <c:manualLayout>
          <c:xMode val="edge"/>
          <c:yMode val="edge"/>
          <c:x val="0.27971182865920802"/>
          <c:y val="1.17049615667434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Bilan!$F$2</c:f>
              <c:strCache>
                <c:ptCount val="1"/>
                <c:pt idx="0">
                  <c:v>CP1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Bilan!$G$1:$J$1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</c:strCache>
            </c:strRef>
          </c:cat>
          <c:val>
            <c:numRef>
              <c:f>Bilan!$G$2:$J$2</c:f>
              <c:numCache>
                <c:formatCode>0.00%</c:formatCode>
                <c:ptCount val="4"/>
                <c:pt idx="0">
                  <c:v>0.22894736842105301</c:v>
                </c:pt>
                <c:pt idx="1">
                  <c:v>0.23187753264295399</c:v>
                </c:pt>
                <c:pt idx="2">
                  <c:v>0.21769733534439401</c:v>
                </c:pt>
                <c:pt idx="3">
                  <c:v>0.21410000000000001</c:v>
                </c:pt>
              </c:numCache>
            </c:numRef>
          </c:val>
        </c:ser>
        <c:ser>
          <c:idx val="1"/>
          <c:order val="1"/>
          <c:tx>
            <c:strRef>
              <c:f>Bilan!$F$3</c:f>
              <c:strCache>
                <c:ptCount val="1"/>
                <c:pt idx="0">
                  <c:v>CP2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Bilan!$G$1:$J$1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</c:strCache>
            </c:strRef>
          </c:cat>
          <c:val>
            <c:numRef>
              <c:f>Bilan!$G$3:$J$3</c:f>
              <c:numCache>
                <c:formatCode>0.00%</c:formatCode>
                <c:ptCount val="4"/>
                <c:pt idx="0">
                  <c:v>7.4561403508771898E-2</c:v>
                </c:pt>
                <c:pt idx="1">
                  <c:v>7.9693831607384094E-2</c:v>
                </c:pt>
                <c:pt idx="2">
                  <c:v>9.8039215686274495E-2</c:v>
                </c:pt>
                <c:pt idx="3">
                  <c:v>9.8000000000000004E-2</c:v>
                </c:pt>
              </c:numCache>
            </c:numRef>
          </c:val>
        </c:ser>
        <c:ser>
          <c:idx val="2"/>
          <c:order val="2"/>
          <c:tx>
            <c:strRef>
              <c:f>Bilan!$F$4</c:f>
              <c:strCache>
                <c:ptCount val="1"/>
                <c:pt idx="0">
                  <c:v>CP3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Bilan!$G$1:$J$1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</c:strCache>
            </c:strRef>
          </c:cat>
          <c:val>
            <c:numRef>
              <c:f>Bilan!$G$4:$J$4</c:f>
              <c:numCache>
                <c:formatCode>0.00%</c:formatCode>
                <c:ptCount val="4"/>
                <c:pt idx="0">
                  <c:v>7.4999999999999997E-2</c:v>
                </c:pt>
                <c:pt idx="1">
                  <c:v>8.1945069788383604E-2</c:v>
                </c:pt>
                <c:pt idx="2">
                  <c:v>8.6978381096028096E-2</c:v>
                </c:pt>
                <c:pt idx="3">
                  <c:v>9.0999999999999998E-2</c:v>
                </c:pt>
              </c:numCache>
            </c:numRef>
          </c:val>
        </c:ser>
        <c:ser>
          <c:idx val="3"/>
          <c:order val="3"/>
          <c:tx>
            <c:strRef>
              <c:f>Bilan!$F$5</c:f>
              <c:strCache>
                <c:ptCount val="1"/>
                <c:pt idx="0">
                  <c:v>CP4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Bilan!$G$1:$J$1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</c:strCache>
            </c:strRef>
          </c:cat>
          <c:val>
            <c:numRef>
              <c:f>Bilan!$G$5:$J$5</c:f>
              <c:numCache>
                <c:formatCode>0.00%</c:formatCode>
                <c:ptCount val="4"/>
                <c:pt idx="0">
                  <c:v>0.52017543859649096</c:v>
                </c:pt>
                <c:pt idx="1">
                  <c:v>0.46420531292210698</c:v>
                </c:pt>
                <c:pt idx="2">
                  <c:v>0.440925087983911</c:v>
                </c:pt>
                <c:pt idx="3">
                  <c:v>0.43219999999999997</c:v>
                </c:pt>
              </c:numCache>
            </c:numRef>
          </c:val>
        </c:ser>
        <c:ser>
          <c:idx val="4"/>
          <c:order val="4"/>
          <c:tx>
            <c:strRef>
              <c:f>Bilan!$F$6</c:f>
              <c:strCache>
                <c:ptCount val="1"/>
                <c:pt idx="0">
                  <c:v>CP5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Bilan!$G$1:$J$1</c:f>
              <c:strCache>
                <c:ptCount val="4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</c:strCache>
            </c:strRef>
          </c:cat>
          <c:val>
            <c:numRef>
              <c:f>Bilan!$G$6:$J$6</c:f>
              <c:numCache>
                <c:formatCode>0.00%</c:formatCode>
                <c:ptCount val="4"/>
                <c:pt idx="0">
                  <c:v>0.101315789473684</c:v>
                </c:pt>
                <c:pt idx="1">
                  <c:v>0.14227825303917199</c:v>
                </c:pt>
                <c:pt idx="2">
                  <c:v>0.15635997988939199</c:v>
                </c:pt>
                <c:pt idx="3">
                  <c:v>0.1598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464768"/>
        <c:axId val="42466304"/>
      </c:barChart>
      <c:catAx>
        <c:axId val="42464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42466304"/>
        <c:crosses val="autoZero"/>
        <c:auto val="1"/>
        <c:lblAlgn val="ctr"/>
        <c:lblOffset val="100"/>
        <c:noMultiLvlLbl val="0"/>
      </c:catAx>
      <c:valAx>
        <c:axId val="42466304"/>
        <c:scaling>
          <c:orientation val="minMax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424647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600" b="1" i="0" baseline="0">
                    <a:solidFill>
                      <a:srgbClr val="FFFFFF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0.23699999999999999</c:v>
                </c:pt>
                <c:pt idx="1">
                  <c:v>7.0000000000000007E-2</c:v>
                </c:pt>
                <c:pt idx="2">
                  <c:v>6.6000000000000003E-2</c:v>
                </c:pt>
                <c:pt idx="3">
                  <c:v>0.53500000000000003</c:v>
                </c:pt>
                <c:pt idx="4">
                  <c:v>7.9000000000000001E-2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600" b="1" i="0">
                    <a:solidFill>
                      <a:srgbClr val="FFFFFF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Feuil1!$C$2:$C$6</c:f>
              <c:numCache>
                <c:formatCode>0.00%</c:formatCode>
                <c:ptCount val="5"/>
                <c:pt idx="0">
                  <c:v>0.26100000000000001</c:v>
                </c:pt>
                <c:pt idx="1">
                  <c:v>9.0999999999999998E-2</c:v>
                </c:pt>
                <c:pt idx="2">
                  <c:v>0.106</c:v>
                </c:pt>
                <c:pt idx="3">
                  <c:v>0.32700000000000001</c:v>
                </c:pt>
                <c:pt idx="4">
                  <c:v>0.215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600" b="1" i="0" baseline="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Feuil1!$D$2:$D$6</c:f>
              <c:numCache>
                <c:formatCode>0.00%</c:formatCode>
                <c:ptCount val="5"/>
                <c:pt idx="0">
                  <c:v>0.254</c:v>
                </c:pt>
                <c:pt idx="1">
                  <c:v>9.4E-2</c:v>
                </c:pt>
                <c:pt idx="2">
                  <c:v>9.7000000000000003E-2</c:v>
                </c:pt>
                <c:pt idx="3">
                  <c:v>0.32300000000000001</c:v>
                </c:pt>
                <c:pt idx="4">
                  <c:v>0.23100000000000001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600" b="1" i="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Feuil1!$E$2:$E$6</c:f>
              <c:numCache>
                <c:formatCode>0.00%</c:formatCode>
                <c:ptCount val="5"/>
                <c:pt idx="0">
                  <c:v>0.23719999999999999</c:v>
                </c:pt>
                <c:pt idx="1">
                  <c:v>9.7000000000000003E-2</c:v>
                </c:pt>
                <c:pt idx="2">
                  <c:v>9.2999999999999999E-2</c:v>
                </c:pt>
                <c:pt idx="3">
                  <c:v>0.32200000000000001</c:v>
                </c:pt>
                <c:pt idx="4">
                  <c:v>0.251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686976"/>
        <c:axId val="48688512"/>
      </c:barChart>
      <c:catAx>
        <c:axId val="48686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fr-FR"/>
          </a:p>
        </c:txPr>
        <c:crossAx val="48688512"/>
        <c:crosses val="autoZero"/>
        <c:auto val="1"/>
        <c:lblAlgn val="ctr"/>
        <c:lblOffset val="100"/>
        <c:noMultiLvlLbl val="0"/>
      </c:catAx>
      <c:valAx>
        <c:axId val="486885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486869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600" b="1" i="0" baseline="0">
                    <a:solidFill>
                      <a:srgbClr val="FFFFFF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0.24199999999999999</c:v>
                </c:pt>
                <c:pt idx="1">
                  <c:v>6.8000000000000005E-2</c:v>
                </c:pt>
                <c:pt idx="2">
                  <c:v>6.3E-2</c:v>
                </c:pt>
                <c:pt idx="3">
                  <c:v>0.54500000000000004</c:v>
                </c:pt>
                <c:pt idx="4">
                  <c:v>8.2000000000000003E-2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600" b="1" i="0">
                    <a:solidFill>
                      <a:srgbClr val="FFFFFF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Feuil1!$C$2:$C$6</c:f>
              <c:numCache>
                <c:formatCode>0.00%</c:formatCode>
                <c:ptCount val="5"/>
                <c:pt idx="0">
                  <c:v>0.24199999999999999</c:v>
                </c:pt>
                <c:pt idx="1">
                  <c:v>9.5000000000000001E-2</c:v>
                </c:pt>
                <c:pt idx="2">
                  <c:v>7.2999999999999995E-2</c:v>
                </c:pt>
                <c:pt idx="3">
                  <c:v>0.42599999999999999</c:v>
                </c:pt>
                <c:pt idx="4">
                  <c:v>0.16300000000000001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600" b="1" i="0" baseline="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Feuil1!$D$2:$D$6</c:f>
              <c:numCache>
                <c:formatCode>0.00%</c:formatCode>
                <c:ptCount val="5"/>
                <c:pt idx="0">
                  <c:v>0.27300000000000002</c:v>
                </c:pt>
                <c:pt idx="1">
                  <c:v>0.104</c:v>
                </c:pt>
                <c:pt idx="2">
                  <c:v>7.9000000000000001E-2</c:v>
                </c:pt>
                <c:pt idx="3">
                  <c:v>0.32700000000000001</c:v>
                </c:pt>
                <c:pt idx="4">
                  <c:v>0.217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0%" sourceLinked="0"/>
            <c:txPr>
              <a:bodyPr rot="-5400000" vert="horz"/>
              <a:lstStyle/>
              <a:p>
                <a:pPr>
                  <a:defRPr sz="1600" b="1" i="0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Feuil1!$A$2:$A$6</c:f>
              <c:strCache>
                <c:ptCount val="5"/>
                <c:pt idx="0">
                  <c:v>CP1</c:v>
                </c:pt>
                <c:pt idx="1">
                  <c:v>CP2</c:v>
                </c:pt>
                <c:pt idx="2">
                  <c:v>CP3</c:v>
                </c:pt>
                <c:pt idx="3">
                  <c:v>CP4</c:v>
                </c:pt>
                <c:pt idx="4">
                  <c:v>CP5</c:v>
                </c:pt>
              </c:strCache>
            </c:strRef>
          </c:cat>
          <c:val>
            <c:numRef>
              <c:f>Feuil1!$E$2:$E$6</c:f>
              <c:numCache>
                <c:formatCode>0.00%</c:formatCode>
                <c:ptCount val="5"/>
                <c:pt idx="0">
                  <c:v>0.23760000000000001</c:v>
                </c:pt>
                <c:pt idx="1">
                  <c:v>0.10199999999999999</c:v>
                </c:pt>
                <c:pt idx="2">
                  <c:v>9.0999999999999998E-2</c:v>
                </c:pt>
                <c:pt idx="3">
                  <c:v>0.32200000000000001</c:v>
                </c:pt>
                <c:pt idx="4">
                  <c:v>0.247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266688"/>
        <c:axId val="49268224"/>
      </c:barChart>
      <c:catAx>
        <c:axId val="49266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fr-FR"/>
          </a:p>
        </c:txPr>
        <c:crossAx val="49268224"/>
        <c:crosses val="autoZero"/>
        <c:auto val="1"/>
        <c:lblAlgn val="ctr"/>
        <c:lblOffset val="100"/>
        <c:noMultiLvlLbl val="0"/>
      </c:catAx>
      <c:valAx>
        <c:axId val="492682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fr-FR"/>
          </a:p>
        </c:txPr>
        <c:crossAx val="49266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Moyennes OT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438595986530101E-2"/>
                  <c:y val="-9.9415198574683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4385959865301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438595986530101E-2"/>
                  <c:y val="-3.313839952489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FFFF00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12.7</c:v>
                </c:pt>
                <c:pt idx="1">
                  <c:v>12.3</c:v>
                </c:pt>
                <c:pt idx="2" formatCode="0.00">
                  <c:v>12.7</c:v>
                </c:pt>
                <c:pt idx="3" formatCode="0.00">
                  <c:v>12.72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Moyennes France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Feuil1!$C$2:$C$5</c:f>
              <c:numCache>
                <c:formatCode>General</c:formatCode>
                <c:ptCount val="4"/>
                <c:pt idx="0">
                  <c:v>12.9</c:v>
                </c:pt>
                <c:pt idx="1">
                  <c:v>12.38</c:v>
                </c:pt>
                <c:pt idx="2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126784"/>
        <c:axId val="49165440"/>
      </c:barChart>
      <c:catAx>
        <c:axId val="491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fr-FR"/>
          </a:p>
        </c:txPr>
        <c:crossAx val="49165440"/>
        <c:crosses val="autoZero"/>
        <c:auto val="1"/>
        <c:lblAlgn val="ctr"/>
        <c:lblOffset val="100"/>
        <c:noMultiLvlLbl val="0"/>
      </c:catAx>
      <c:valAx>
        <c:axId val="49165440"/>
        <c:scaling>
          <c:orientation val="minMax"/>
          <c:max val="14"/>
          <c:min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fr-FR"/>
          </a:p>
        </c:txPr>
        <c:crossAx val="49126784"/>
        <c:crosses val="autoZero"/>
        <c:crossBetween val="between"/>
        <c:majorUnit val="0.5"/>
        <c:minorUnit val="0.4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Moyennes OT</c:v>
                </c:pt>
              </c:strCache>
            </c:strRef>
          </c:tx>
          <c:invertIfNegative val="0"/>
          <c:dLbls>
            <c:dLbl>
              <c:idx val="3"/>
              <c:layout/>
              <c:spPr/>
              <c:txPr>
                <a:bodyPr rot="0" vert="horz"/>
                <a:lstStyle/>
                <a:p>
                  <a:pPr>
                    <a:defRPr sz="2800" b="1">
                      <a:solidFill>
                        <a:srgbClr val="FFFF00"/>
                      </a:solidFill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12.79</c:v>
                </c:pt>
                <c:pt idx="1">
                  <c:v>12.68</c:v>
                </c:pt>
                <c:pt idx="2" formatCode="0.00">
                  <c:v>12.76</c:v>
                </c:pt>
                <c:pt idx="3" formatCode="0.00">
                  <c:v>12.75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Moyennes France</c:v>
                </c:pt>
              </c:strCache>
            </c:strRef>
          </c:tx>
          <c:invertIfNegative val="0"/>
          <c:dLbls>
            <c:txPr>
              <a:bodyPr rot="-5400000" vert="horz"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Feuil1!$C$2:$C$5</c:f>
              <c:numCache>
                <c:formatCode>General</c:formatCode>
                <c:ptCount val="4"/>
                <c:pt idx="0">
                  <c:v>12.8</c:v>
                </c:pt>
                <c:pt idx="1">
                  <c:v>12.69</c:v>
                </c:pt>
                <c:pt idx="2">
                  <c:v>12.72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67232"/>
        <c:axId val="49568768"/>
      </c:barChart>
      <c:catAx>
        <c:axId val="4956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fr-FR"/>
          </a:p>
        </c:txPr>
        <c:crossAx val="49568768"/>
        <c:crosses val="autoZero"/>
        <c:auto val="1"/>
        <c:lblAlgn val="ctr"/>
        <c:lblOffset val="100"/>
        <c:noMultiLvlLbl val="0"/>
      </c:catAx>
      <c:valAx>
        <c:axId val="49568768"/>
        <c:scaling>
          <c:orientation val="minMax"/>
          <c:max val="14"/>
          <c:min val="1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fr-FR"/>
          </a:p>
        </c:txPr>
        <c:crossAx val="49567232"/>
        <c:crosses val="autoZero"/>
        <c:crossBetween val="between"/>
        <c:majorUnit val="0.5"/>
        <c:minorUnit val="0.4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FR"/>
              <a:t>CAP BEP Moyennes et effectifs par département</a:t>
            </a:r>
          </a:p>
        </c:rich>
      </c:tx>
      <c:layout>
        <c:manualLayout>
          <c:xMode val="edge"/>
          <c:yMode val="edge"/>
          <c:x val="0.24697356123167499"/>
          <c:y val="2.13227324186870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8130977530247701E-2"/>
          <c:y val="7.8581709927693102E-2"/>
          <c:w val="0.85426540284360297"/>
          <c:h val="0.82432432432432401"/>
        </c:manualLayout>
      </c:layout>
      <c:barChart>
        <c:barDir val="col"/>
        <c:grouping val="clustered"/>
        <c:varyColors val="0"/>
        <c:ser>
          <c:idx val="7"/>
          <c:order val="2"/>
          <c:tx>
            <c:v>Effectifs Département</c:v>
          </c:tx>
          <c:spPr>
            <a:solidFill>
              <a:srgbClr val="0070C0"/>
            </a:solidFill>
          </c:spPr>
          <c:invertIfNegative val="0"/>
          <c:dLbls>
            <c:dLbl>
              <c:idx val="2"/>
              <c:spPr/>
              <c:txPr>
                <a:bodyPr rot="-5400000" vert="horz"/>
                <a:lstStyle/>
                <a:p>
                  <a:pPr algn="ctr">
                    <a:defRPr sz="900" b="1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fr-FR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90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HD:Année 2012_2013:Examen 2013:Fichiers 2012 préparation 2013:[EPSNET_Utilitaire_traitement_donnees_alain_2012_Bac.xlsm]Moy APSA'!$B$38:$B$40</c:f>
              <c:strCache>
                <c:ptCount val="3"/>
                <c:pt idx="0">
                  <c:v>_x000f_COURSE EN DUREE</c:v>
                </c:pt>
                <c:pt idx="1">
                  <c:v>_x000b_MUSCULATION</c:v>
                </c:pt>
                <c:pt idx="2">
                  <c:v>_x0004_STEP</c:v>
                </c:pt>
              </c:strCache>
            </c:strRef>
          </c:cat>
          <c:val>
            <c:numRef>
              <c:f>(stat_departements!$B$5;stat_departements!$F$5;stat_departements!$J$5;stat_departements!$N$5;stat_departements!$R$5;stat_departements!$V$5)</c:f>
              <c:numCache>
                <c:formatCode>General</c:formatCode>
                <c:ptCount val="6"/>
                <c:pt idx="0">
                  <c:v>931</c:v>
                </c:pt>
                <c:pt idx="1">
                  <c:v>1350</c:v>
                </c:pt>
                <c:pt idx="2">
                  <c:v>783</c:v>
                </c:pt>
                <c:pt idx="3">
                  <c:v>1827</c:v>
                </c:pt>
                <c:pt idx="4">
                  <c:v>998</c:v>
                </c:pt>
                <c:pt idx="5">
                  <c:v>2163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882176"/>
        <c:axId val="42883712"/>
      </c:barChart>
      <c:lineChart>
        <c:grouping val="standard"/>
        <c:varyColors val="0"/>
        <c:ser>
          <c:idx val="0"/>
          <c:order val="0"/>
          <c:tx>
            <c:strRef>
              <c:f>stat_departements!$A$2</c:f>
              <c:strCache>
                <c:ptCount val="1"/>
                <c:pt idx="0">
                  <c:v>Moyennes départements: 2013</c:v>
                </c:pt>
              </c:strCache>
            </c:strRef>
          </c:tx>
          <c:spPr>
            <a:ln w="38100">
              <a:solidFill>
                <a:srgbClr val="002060"/>
              </a:solidFill>
            </a:ln>
            <a:effectLst>
              <a:outerShdw sx="1000" sy="1000" algn="ctr" rotWithShape="0">
                <a:srgbClr val="FF33CC"/>
              </a:outerShdw>
            </a:effectLst>
          </c:spPr>
          <c:marker>
            <c:symbol val="diamond"/>
            <c:size val="10"/>
            <c:spPr>
              <a:solidFill>
                <a:srgbClr val="CC0099"/>
              </a:solidFill>
              <a:ln>
                <a:solidFill>
                  <a:srgbClr val="000000"/>
                </a:solidFill>
              </a:ln>
              <a:effectLst>
                <a:outerShdw sx="1000" sy="1000" algn="ctr" rotWithShape="0">
                  <a:srgbClr val="FF33CC"/>
                </a:outerShdw>
              </a:effectLst>
            </c:spPr>
          </c:marker>
          <c:dLbls>
            <c:dLbl>
              <c:idx val="0"/>
              <c:layout>
                <c:manualLayout>
                  <c:x val="-3.6470758834703798E-2"/>
                  <c:y val="-3.9716420062876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532362941811803E-2"/>
                  <c:y val="-4.2327142313317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183304010075698E-2"/>
                  <c:y val="5.26829756967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532369351267E-2"/>
                  <c:y val="-4.2879725912123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968119838678703E-2"/>
                  <c:y val="3.8455930509220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628370171677298E-2"/>
                  <c:y val="-6.21372042235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955766192733003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477093206951099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796208530805698E-2"/>
                  <c:y val="-2.43862169255870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0995260663506196E-3"/>
                  <c:y val="-1.5377207916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2"/>
              </a:solidFill>
              <a:ln>
                <a:solidFill>
                  <a:srgbClr val="CC0099"/>
                </a:solidFill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(stat_departements!$B$1;stat_departements!$F$1;stat_departements!$J$1;stat_departements!$N$1;stat_departements!$R$1;stat_departements!$V$1)</c:f>
              <c:strCache>
                <c:ptCount val="6"/>
                <c:pt idx="0">
                  <c:v>Dep 18</c:v>
                </c:pt>
                <c:pt idx="1">
                  <c:v>Dep 28</c:v>
                </c:pt>
                <c:pt idx="2">
                  <c:v>Dep 36</c:v>
                </c:pt>
                <c:pt idx="3">
                  <c:v>Dep 37</c:v>
                </c:pt>
                <c:pt idx="4">
                  <c:v>Dep 41</c:v>
                </c:pt>
                <c:pt idx="5">
                  <c:v>Dep 45</c:v>
                </c:pt>
              </c:strCache>
            </c:strRef>
          </c:cat>
          <c:val>
            <c:numRef>
              <c:f>(stat_departements!$D$5;stat_departements!$H$5;stat_departements!$L$5;stat_departements!$P$5;stat_departements!$T$5;stat_departements!$X$5)</c:f>
              <c:numCache>
                <c:formatCode>0.00</c:formatCode>
                <c:ptCount val="6"/>
                <c:pt idx="0">
                  <c:v>13.206664127951271</c:v>
                </c:pt>
                <c:pt idx="1">
                  <c:v>12.58164687661332</c:v>
                </c:pt>
                <c:pt idx="2">
                  <c:v>12.69656538969617</c:v>
                </c:pt>
                <c:pt idx="3">
                  <c:v>12.688249717087899</c:v>
                </c:pt>
                <c:pt idx="4">
                  <c:v>12.54111304347825</c:v>
                </c:pt>
                <c:pt idx="5">
                  <c:v>12.75132249055361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stat_departements!$C$8</c:f>
              <c:strCache>
                <c:ptCount val="1"/>
                <c:pt idx="0">
                  <c:v>Moyenne Acad CAP BEP: 12,73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(stat_departements!$B$1;stat_departements!$F$1;stat_departements!$J$1;stat_departements!$N$1;stat_departements!$R$1;stat_departements!$V$1)</c:f>
              <c:strCache>
                <c:ptCount val="6"/>
                <c:pt idx="0">
                  <c:v>Dep 18</c:v>
                </c:pt>
                <c:pt idx="1">
                  <c:v>Dep 28</c:v>
                </c:pt>
                <c:pt idx="2">
                  <c:v>Dep 36</c:v>
                </c:pt>
                <c:pt idx="3">
                  <c:v>Dep 37</c:v>
                </c:pt>
                <c:pt idx="4">
                  <c:v>Dep 41</c:v>
                </c:pt>
                <c:pt idx="5">
                  <c:v>Dep 45</c:v>
                </c:pt>
              </c:strCache>
            </c:strRef>
          </c:cat>
          <c:val>
            <c:numRef>
              <c:f>(stat_departements!$D$8;stat_departements!$H$8;stat_departements!$L$8;stat_departements!$P$8;stat_departements!$T$8;stat_departements!$X$8)</c:f>
              <c:numCache>
                <c:formatCode>0.00</c:formatCode>
                <c:ptCount val="6"/>
                <c:pt idx="0">
                  <c:v>12.728543520729369</c:v>
                </c:pt>
                <c:pt idx="1">
                  <c:v>12.728543520729369</c:v>
                </c:pt>
                <c:pt idx="2">
                  <c:v>12.728543520729369</c:v>
                </c:pt>
                <c:pt idx="3">
                  <c:v>12.728543520729369</c:v>
                </c:pt>
                <c:pt idx="4">
                  <c:v>12.728543520729369</c:v>
                </c:pt>
                <c:pt idx="5">
                  <c:v>12.728543520729369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70656"/>
        <c:axId val="42872192"/>
      </c:lineChart>
      <c:catAx>
        <c:axId val="42870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42872192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42872192"/>
        <c:scaling>
          <c:orientation val="minMax"/>
          <c:max val="13.25"/>
          <c:min val="1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42870656"/>
        <c:crosses val="autoZero"/>
        <c:crossBetween val="between"/>
        <c:majorUnit val="0.1"/>
        <c:minorUnit val="0.1"/>
      </c:valAx>
      <c:catAx>
        <c:axId val="42882176"/>
        <c:scaling>
          <c:orientation val="minMax"/>
        </c:scaling>
        <c:delete val="1"/>
        <c:axPos val="b"/>
        <c:majorTickMark val="out"/>
        <c:minorTickMark val="none"/>
        <c:tickLblPos val="none"/>
        <c:crossAx val="42883712"/>
        <c:crosses val="autoZero"/>
        <c:auto val="1"/>
        <c:lblAlgn val="ctr"/>
        <c:lblOffset val="100"/>
        <c:noMultiLvlLbl val="0"/>
      </c:catAx>
      <c:valAx>
        <c:axId val="428837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42882176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0261058831060702E-2"/>
          <c:y val="0.94100378674039797"/>
          <c:w val="0.93958266472614704"/>
          <c:h val="5.2631056253103499E-2"/>
        </c:manualLayout>
      </c:layout>
      <c:overlay val="0"/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0.12459</cdr:x>
      <cdr:y>0.17304</cdr:y>
    </cdr:from>
    <cdr:to>
      <cdr:x>0.97797</cdr:x>
      <cdr:y>0.17941</cdr:y>
    </cdr:to>
    <cdr:cxnSp macro="">
      <cdr:nvCxnSpPr>
        <cdr:cNvPr id="2" name="Connecteur droit 1"/>
        <cdr:cNvCxnSpPr/>
      </cdr:nvCxnSpPr>
      <cdr:spPr>
        <a:xfrm xmlns:a="http://schemas.openxmlformats.org/drawingml/2006/main" flipV="1">
          <a:off x="567764" y="662253"/>
          <a:ext cx="3888902" cy="2437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C0504D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0.80063</cdr:x>
      <cdr:y>0.17304</cdr:y>
    </cdr:from>
    <cdr:to>
      <cdr:x>0.97365</cdr:x>
      <cdr:y>0.25368</cdr:y>
    </cdr:to>
    <cdr:sp macro="" textlink="">
      <cdr:nvSpPr>
        <cdr:cNvPr id="3" name="ZoneTexte 17"/>
        <cdr:cNvSpPr txBox="1"/>
      </cdr:nvSpPr>
      <cdr:spPr>
        <a:xfrm xmlns:a="http://schemas.openxmlformats.org/drawingml/2006/main">
          <a:off x="4091109" y="662253"/>
          <a:ext cx="884112" cy="3086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fr-FR" sz="1000" dirty="0"/>
            <a:t>Moyenne </a:t>
          </a:r>
          <a:r>
            <a:rPr lang="fr-FR" sz="1000" dirty="0" err="1"/>
            <a:t>acad</a:t>
          </a:r>
          <a:endParaRPr lang="fr-FR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F7966-1E67-4FA5-BED3-E4CE8EEF8A85}" type="datetimeFigureOut">
              <a:rPr lang="fr-FR" smtClean="0"/>
              <a:pPr/>
              <a:t>16/07/2013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C3F63-A05A-4196-91BC-D49E9FE4AF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65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6A39B-D58F-884B-BF28-061BD112AF96}" type="datetimeFigureOut">
              <a:rPr lang="fr-FR" smtClean="0"/>
              <a:pPr/>
              <a:t>16/07/2013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43A0A-E4FD-1448-B90B-C3AD6657AE2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11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906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43050" lvl="3" indent="-171450">
              <a:buFont typeface="Wingdings" charset="0"/>
              <a:buChar char="è"/>
            </a:pPr>
            <a:endParaRPr lang="fr-FR" baseline="0" dirty="0" smtClean="0">
              <a:sym typeface="Wingding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930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43050" lvl="3" indent="-171450">
              <a:buFont typeface="Wingdings" charset="0"/>
              <a:buChar char="è"/>
            </a:pPr>
            <a:endParaRPr lang="fr-FR" baseline="0" dirty="0" smtClean="0">
              <a:sym typeface="Wingding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930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9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9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41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41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378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378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66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à"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93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à"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93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29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429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>
              <a:sym typeface="Wingding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6471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869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85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6471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8698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8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98438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tabLst>
                <a:tab pos="358775" algn="l"/>
              </a:tabLst>
              <a:defRPr/>
            </a:pPr>
            <a:endParaRPr lang="en-US" altLang="ja-JP" sz="1800" dirty="0" smtClean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ea typeface="ヒラギノ角ゴ ProN W3" charset="0"/>
              <a:cs typeface="Arial" charset="0"/>
              <a:sym typeface="Arial" charset="0"/>
            </a:endParaRPr>
          </a:p>
          <a:p>
            <a:pPr marL="457200" lvl="1" indent="0" algn="just" eaLnBrk="1" hangingPunct="1">
              <a:lnSpc>
                <a:spcPct val="80000"/>
              </a:lnSpc>
              <a:buNone/>
              <a:tabLst>
                <a:tab pos="358775" algn="l"/>
              </a:tabLst>
              <a:defRPr/>
            </a:pPr>
            <a:endParaRPr lang="en-US" altLang="ja-JP" sz="1800" dirty="0" smtClean="0">
              <a:solidFill>
                <a:schemeClr val="bg1"/>
              </a:solidFill>
              <a:ea typeface="ＭＳ Ｐゴシック" charset="0"/>
              <a:cs typeface="Arial" charset="0"/>
              <a:sym typeface="Verdana" charset="0"/>
            </a:endParaRPr>
          </a:p>
          <a:p>
            <a:pPr marL="457200" lvl="1" indent="0" algn="just" eaLnBrk="1" hangingPunct="1">
              <a:lnSpc>
                <a:spcPct val="80000"/>
              </a:lnSpc>
              <a:buNone/>
              <a:tabLst>
                <a:tab pos="358775" algn="l"/>
              </a:tabLst>
              <a:defRPr/>
            </a:pPr>
            <a:endParaRPr lang="en-US" altLang="ja-JP" sz="1800" dirty="0" smtClean="0">
              <a:solidFill>
                <a:schemeClr val="bg1"/>
              </a:solidFill>
              <a:ea typeface="ＭＳ Ｐゴシック" charset="0"/>
              <a:cs typeface="Calibri"/>
              <a:sym typeface="Verdana" charset="0"/>
            </a:endParaRPr>
          </a:p>
          <a:p>
            <a:pPr marL="457200" lvl="1" indent="0" algn="just">
              <a:lnSpc>
                <a:spcPct val="80000"/>
              </a:lnSpc>
              <a:buNone/>
              <a:tabLst>
                <a:tab pos="358775" algn="l"/>
              </a:tabLst>
              <a:defRPr/>
            </a:pPr>
            <a:endParaRPr lang="en-US" altLang="ja-JP" sz="1800" dirty="0" smtClean="0">
              <a:solidFill>
                <a:schemeClr val="bg1"/>
              </a:solidFill>
              <a:ea typeface="ヒラギノ角ゴ ProN W3" charset="0"/>
              <a:cs typeface="Arial" charset="0"/>
              <a:sym typeface="Verdana Bold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45014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9924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4993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0335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7995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9962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974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2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228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805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43A0A-E4FD-1448-B90B-C3AD6657AE29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71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-orleans-tours.fr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pic>
        <p:nvPicPr>
          <p:cNvPr id="9" name="Picture 2" descr="http://eps.ac-orleans-tours.fr/typo3temp/pics/ed95f2fa2b.jpg"/>
          <p:cNvPicPr>
            <a:picLocks noChangeAspect="1" noChangeArrowheads="1"/>
          </p:cNvPicPr>
          <p:nvPr/>
        </p:nvPicPr>
        <p:blipFill>
          <a:blip r:embed="rId2" cstate="print"/>
          <a:srcRect b="5940"/>
          <a:stretch>
            <a:fillRect/>
          </a:stretch>
        </p:blipFill>
        <p:spPr bwMode="auto">
          <a:xfrm>
            <a:off x="0" y="-27384"/>
            <a:ext cx="9144000" cy="129614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3000"/>
              </a:srgbClr>
            </a:outerShdw>
          </a:effectLst>
        </p:spPr>
      </p:pic>
      <p:pic>
        <p:nvPicPr>
          <p:cNvPr id="10" name="Picture 2" descr="http://eps.ac-orleans-tours.fr/fileadmin/templates/gui/images/peda/logoacademie-home.png">
            <a:hlinkClick r:id="rId3" tooltip="Retour a la page d'accueil de l'espace académique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4624"/>
            <a:ext cx="1190625" cy="1200150"/>
          </a:xfrm>
          <a:prstGeom prst="rect">
            <a:avLst/>
          </a:prstGeom>
          <a:noFill/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ps.ac-orleans-tours.fr/typo3temp/pics/a4abc453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7262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ps.ac-orleans-tours.fr/typo3temp/pics/ed95f2fa2b.jpg"/>
          <p:cNvPicPr>
            <a:picLocks noChangeAspect="1" noChangeArrowheads="1"/>
          </p:cNvPicPr>
          <p:nvPr/>
        </p:nvPicPr>
        <p:blipFill>
          <a:blip r:embed="rId2" cstate="print"/>
          <a:srcRect b="5940"/>
          <a:stretch>
            <a:fillRect/>
          </a:stretch>
        </p:blipFill>
        <p:spPr bwMode="auto">
          <a:xfrm>
            <a:off x="0" y="-27384"/>
            <a:ext cx="9144000" cy="129614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3000"/>
              </a:srgbClr>
            </a:outerShdw>
            <a:softEdge rad="31750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>
            <a:lvl1pPr>
              <a:defRPr sz="34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eps.ac-orleans-tours.fr/typo3temp/pics/ed95f2fa2b.jpg"/>
          <p:cNvPicPr>
            <a:picLocks noChangeAspect="1" noChangeArrowheads="1"/>
          </p:cNvPicPr>
          <p:nvPr/>
        </p:nvPicPr>
        <p:blipFill>
          <a:blip r:embed="rId2" cstate="print"/>
          <a:srcRect b="5940"/>
          <a:stretch>
            <a:fillRect/>
          </a:stretch>
        </p:blipFill>
        <p:spPr bwMode="auto">
          <a:xfrm>
            <a:off x="0" y="-27384"/>
            <a:ext cx="9144000" cy="129614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3000"/>
              </a:srgbClr>
            </a:outerShdw>
            <a:softEdge rad="317500"/>
          </a:effec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0882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pic>
        <p:nvPicPr>
          <p:cNvPr id="8" name="Picture 2" descr="http://eps.ac-orleans-tours.fr/typo3temp/pics/38d92ddb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3197706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10" name="Espace réservé du contenu 2"/>
          <p:cNvSpPr>
            <a:spLocks noGrp="1"/>
          </p:cNvSpPr>
          <p:nvPr>
            <p:ph idx="13"/>
          </p:nvPr>
        </p:nvSpPr>
        <p:spPr>
          <a:xfrm>
            <a:off x="467544" y="4509120"/>
            <a:ext cx="8229600" cy="20882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eps.ac-orleans-tours.fr/typo3temp/pics/76010f26f3.jpg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-36513" y="7262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>
            <a:lvl1pPr>
              <a:defRPr b="1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RIATHL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eps.ac-orleans-tours.fr/typo3temp/pics/a3593f9d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354"/>
            <a:ext cx="9180000" cy="1383422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  <a:softEdge rad="1270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OLL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eps.ac-orleans-tours.fr/typo3temp/pics/9f79a0bf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000" y="-27384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eps.ac-orleans-tours.fr/typo3temp/pics/38d92ddb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-27389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eps.ac-orleans-tours.fr/typo3temp/pics/d897fb51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23929"/>
            <a:ext cx="9216000" cy="138884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PP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eps.ac-orleans-tours.fr/typo3temp/pics/1130d201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7262"/>
            <a:ext cx="9180000" cy="138342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notesSlide" Target="../notesSlides/notesSlide3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ps.ac-orleans-tours.fr/les_examens/certification_voie_professionnell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ps.ac-orleans-tours.fr/les_examens/epreuves_adaptees_de_lacademie_o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061350"/>
            <a:ext cx="9143999" cy="147002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Sous-</a:t>
            </a:r>
            <a:r>
              <a:rPr lang="fr-F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commissions académiques </a:t>
            </a:r>
            <a:r>
              <a:rPr lang="fr-F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fr-F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Voie Pro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80556"/>
            <a:ext cx="9144000" cy="2520244"/>
          </a:xfrm>
        </p:spPr>
        <p:txBody>
          <a:bodyPr>
            <a:normAutofit fontScale="85000" lnSpcReduction="20000"/>
          </a:bodyPr>
          <a:lstStyle/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sz="1900" dirty="0">
                <a:solidFill>
                  <a:schemeClr val="bg1"/>
                </a:solidFill>
              </a:rPr>
              <a:t>Saint Jean de Braye, Bourges, Tours, Vendôme. </a:t>
            </a:r>
          </a:p>
          <a:p>
            <a:r>
              <a:rPr lang="fr-FR" sz="1900" dirty="0">
                <a:solidFill>
                  <a:schemeClr val="bg1"/>
                </a:solidFill>
              </a:rPr>
              <a:t>Jeudi 13 </a:t>
            </a:r>
            <a:r>
              <a:rPr lang="fr-FR" sz="1900" dirty="0" smtClean="0">
                <a:solidFill>
                  <a:schemeClr val="bg1"/>
                </a:solidFill>
              </a:rPr>
              <a:t>juin  </a:t>
            </a:r>
            <a:r>
              <a:rPr lang="fr-FR" sz="1900" dirty="0">
                <a:solidFill>
                  <a:schemeClr val="bg1"/>
                </a:solidFill>
              </a:rPr>
              <a:t>–   Vendredi 14 juin 2013</a:t>
            </a:r>
          </a:p>
          <a:p>
            <a:endParaRPr lang="fr-FR" sz="1500" dirty="0" smtClean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Inspection Pédagogique Régionale d’ E.P.S. 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Académie d’Orléans-Tours. </a:t>
            </a:r>
          </a:p>
        </p:txBody>
      </p:sp>
    </p:spTree>
    <p:extLst>
      <p:ext uri="{BB962C8B-B14F-4D97-AF65-F5344CB8AC3E}">
        <p14:creationId xmlns:p14="http://schemas.microsoft.com/office/powerpoint/2010/main" val="344102773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lang="fr-FR" sz="3200" dirty="0" smtClean="0"/>
              <a:t>Point sur l’évolution </a:t>
            </a:r>
            <a:r>
              <a:rPr lang="fr-FR" sz="3200" dirty="0"/>
              <a:t>de l’offre de formation en EPS </a:t>
            </a:r>
            <a:r>
              <a:rPr lang="fr-FR" sz="3200" dirty="0" smtClean="0"/>
              <a:t>en voie pro :</a:t>
            </a:r>
            <a:endParaRPr lang="fr-FR" sz="32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10235"/>
            <a:ext cx="8446911" cy="5408706"/>
          </a:xfrm>
        </p:spPr>
        <p:txBody>
          <a:bodyPr>
            <a:noAutofit/>
          </a:bodyPr>
          <a:lstStyle/>
          <a:p>
            <a:pPr>
              <a:buFont typeface="Lucida Grande"/>
              <a:buChar char="➮"/>
            </a:pPr>
            <a:r>
              <a:rPr lang="fr-FR" sz="2400" dirty="0" smtClean="0">
                <a:solidFill>
                  <a:schemeClr val="bg1"/>
                </a:solidFill>
              </a:rPr>
              <a:t>Photographie de l’offre de formation en voie pro depuis 2009*</a:t>
            </a:r>
          </a:p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fr-FR" sz="2400" u="sng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934" y="6341774"/>
            <a:ext cx="8845176" cy="369332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Conclusion </a:t>
            </a:r>
            <a:r>
              <a:rPr lang="fr-FR" b="1" dirty="0">
                <a:solidFill>
                  <a:srgbClr val="FF0000"/>
                </a:solidFill>
                <a:sym typeface="Wingdings"/>
              </a:rPr>
              <a:t> </a:t>
            </a:r>
            <a:r>
              <a:rPr lang="fr-FR" b="1" dirty="0" smtClean="0">
                <a:solidFill>
                  <a:srgbClr val="FF0000"/>
                </a:solidFill>
                <a:sym typeface="Wingdings"/>
              </a:rPr>
              <a:t>: une certaine stabilité de l’offre de FO depuis 2 ans.</a:t>
            </a:r>
            <a:endParaRPr lang="fr-FR" b="1" dirty="0">
              <a:solidFill>
                <a:srgbClr val="FF0000"/>
              </a:solidFill>
              <a:sym typeface="Wingdings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126590"/>
              </p:ext>
            </p:extLst>
          </p:nvPr>
        </p:nvGraphicFramePr>
        <p:xfrm>
          <a:off x="952220" y="1705807"/>
          <a:ext cx="7190722" cy="4577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183942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30880"/>
            <a:ext cx="9144000" cy="965200"/>
          </a:xfrm>
        </p:spPr>
        <p:txBody>
          <a:bodyPr/>
          <a:lstStyle/>
          <a:p>
            <a:pPr marL="0" lvl="4" indent="0" algn="ctr">
              <a:buNone/>
            </a:pPr>
            <a:r>
              <a:rPr lang="fr-FR" sz="2600" b="1" dirty="0" smtClean="0">
                <a:solidFill>
                  <a:schemeClr val="bg1"/>
                </a:solidFill>
                <a:sym typeface="Wingdings"/>
              </a:rPr>
              <a:t>Évolution de l’offre de certification par CP </a:t>
            </a:r>
            <a:br>
              <a:rPr lang="fr-FR" sz="2600" b="1" dirty="0" smtClean="0">
                <a:solidFill>
                  <a:schemeClr val="bg1"/>
                </a:solidFill>
                <a:sym typeface="Wingdings"/>
              </a:rPr>
            </a:br>
            <a:r>
              <a:rPr lang="fr-FR" sz="2600" b="1" dirty="0" smtClean="0">
                <a:solidFill>
                  <a:schemeClr val="bg1"/>
                </a:solidFill>
                <a:sym typeface="Wingdings"/>
              </a:rPr>
              <a:t>pour le </a:t>
            </a:r>
            <a:r>
              <a:rPr lang="fr-FR" sz="2600" b="1" u="sng" dirty="0" smtClean="0">
                <a:solidFill>
                  <a:srgbClr val="FFFF00"/>
                </a:solidFill>
                <a:sym typeface="Wingdings"/>
              </a:rPr>
              <a:t>CAP BEP </a:t>
            </a:r>
            <a:r>
              <a:rPr lang="fr-FR" sz="2600" b="1" dirty="0" smtClean="0">
                <a:solidFill>
                  <a:schemeClr val="bg1"/>
                </a:solidFill>
                <a:sym typeface="Wingdings"/>
              </a:rPr>
              <a:t>de 2010  2013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2472267"/>
            <a:ext cx="8466667" cy="342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3886219265"/>
              </p:ext>
            </p:extLst>
          </p:nvPr>
        </p:nvGraphicFramePr>
        <p:xfrm>
          <a:off x="179294" y="1050863"/>
          <a:ext cx="8860118" cy="3536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43910"/>
              </p:ext>
            </p:extLst>
          </p:nvPr>
        </p:nvGraphicFramePr>
        <p:xfrm>
          <a:off x="179294" y="4586941"/>
          <a:ext cx="8860119" cy="2121646"/>
        </p:xfrm>
        <a:graphic>
          <a:graphicData uri="http://schemas.openxmlformats.org/drawingml/2006/table">
            <a:tbl>
              <a:tblPr/>
              <a:tblGrid>
                <a:gridCol w="1858199"/>
                <a:gridCol w="1750480"/>
                <a:gridCol w="1750480"/>
                <a:gridCol w="1750480"/>
                <a:gridCol w="1750480"/>
              </a:tblGrid>
              <a:tr h="330219"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9,30%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05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23,1%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25,10%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10" name="Flèche vers la droite 9"/>
          <p:cNvSpPr/>
          <p:nvPr/>
        </p:nvSpPr>
        <p:spPr>
          <a:xfrm rot="19142213">
            <a:off x="7182300" y="6367224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1" name="Flèche vers la droite 10"/>
          <p:cNvSpPr/>
          <p:nvPr/>
        </p:nvSpPr>
        <p:spPr>
          <a:xfrm rot="1696078">
            <a:off x="7184173" y="4947327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12" name="Flèche vers la droite 11"/>
          <p:cNvSpPr/>
          <p:nvPr/>
        </p:nvSpPr>
        <p:spPr>
          <a:xfrm>
            <a:off x="7209464" y="5627016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13" name="Flèche vers la droite 12"/>
          <p:cNvSpPr/>
          <p:nvPr/>
        </p:nvSpPr>
        <p:spPr>
          <a:xfrm>
            <a:off x="7209464" y="5936298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14" name="Flèche vers la droite 13"/>
          <p:cNvSpPr/>
          <p:nvPr/>
        </p:nvSpPr>
        <p:spPr>
          <a:xfrm>
            <a:off x="7175099" y="5294225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8976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95625"/>
            <a:ext cx="9144000" cy="965200"/>
          </a:xfrm>
        </p:spPr>
        <p:txBody>
          <a:bodyPr/>
          <a:lstStyle/>
          <a:p>
            <a:pPr marL="0" lvl="4" indent="0" algn="ctr">
              <a:buNone/>
            </a:pPr>
            <a:r>
              <a:rPr lang="fr-FR" sz="2600" b="1" dirty="0" smtClean="0">
                <a:solidFill>
                  <a:schemeClr val="bg1"/>
                </a:solidFill>
                <a:sym typeface="Wingdings"/>
              </a:rPr>
              <a:t>Évolution de l’offre de certification par CP </a:t>
            </a:r>
            <a:br>
              <a:rPr lang="fr-FR" sz="2600" b="1" dirty="0" smtClean="0">
                <a:solidFill>
                  <a:schemeClr val="bg1"/>
                </a:solidFill>
                <a:sym typeface="Wingdings"/>
              </a:rPr>
            </a:br>
            <a:r>
              <a:rPr lang="fr-FR" sz="2600" b="1" dirty="0" smtClean="0">
                <a:solidFill>
                  <a:schemeClr val="bg1"/>
                </a:solidFill>
                <a:sym typeface="Wingdings"/>
              </a:rPr>
              <a:t>pour le </a:t>
            </a:r>
            <a:r>
              <a:rPr lang="fr-FR" sz="2600" b="1" u="sng" dirty="0" smtClean="0">
                <a:solidFill>
                  <a:srgbClr val="FFFF00"/>
                </a:solidFill>
                <a:sym typeface="Wingdings"/>
              </a:rPr>
              <a:t>Bac Pro </a:t>
            </a:r>
            <a:r>
              <a:rPr lang="fr-FR" sz="2600" b="1" dirty="0" smtClean="0">
                <a:solidFill>
                  <a:schemeClr val="bg1"/>
                </a:solidFill>
                <a:sym typeface="Wingdings"/>
              </a:rPr>
              <a:t>de 2010  2013 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2472267"/>
            <a:ext cx="8466667" cy="342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359792724"/>
              </p:ext>
            </p:extLst>
          </p:nvPr>
        </p:nvGraphicFramePr>
        <p:xfrm>
          <a:off x="179294" y="1050863"/>
          <a:ext cx="8860118" cy="3536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0083"/>
              </p:ext>
            </p:extLst>
          </p:nvPr>
        </p:nvGraphicFramePr>
        <p:xfrm>
          <a:off x="179294" y="4586941"/>
          <a:ext cx="8860119" cy="2121646"/>
        </p:xfrm>
        <a:graphic>
          <a:graphicData uri="http://schemas.openxmlformats.org/drawingml/2006/table">
            <a:tbl>
              <a:tblPr/>
              <a:tblGrid>
                <a:gridCol w="1858199"/>
                <a:gridCol w="1750480"/>
                <a:gridCol w="1750480"/>
                <a:gridCol w="1750480"/>
                <a:gridCol w="1750480"/>
              </a:tblGrid>
              <a:tr h="330219">
                <a:tc>
                  <a:txBody>
                    <a:bodyPr/>
                    <a:lstStyle/>
                    <a:p>
                      <a:pPr algn="ctr" fontAlgn="ctr"/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27,3%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23,76%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21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</a:t>
                      </a: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05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16,3%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21,7%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24,7%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10" name="Flèche vers la droite 9"/>
          <p:cNvSpPr/>
          <p:nvPr/>
        </p:nvSpPr>
        <p:spPr>
          <a:xfrm rot="19142213">
            <a:off x="7182300" y="6367224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1" name="Flèche vers la droite 10"/>
          <p:cNvSpPr/>
          <p:nvPr/>
        </p:nvSpPr>
        <p:spPr>
          <a:xfrm>
            <a:off x="7184173" y="5974980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13" name="Flèche vers la droite 12"/>
          <p:cNvSpPr/>
          <p:nvPr/>
        </p:nvSpPr>
        <p:spPr>
          <a:xfrm>
            <a:off x="7219825" y="5305533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14" name="Flèche vers la droite 13"/>
          <p:cNvSpPr/>
          <p:nvPr/>
        </p:nvSpPr>
        <p:spPr>
          <a:xfrm rot="1554379">
            <a:off x="7182300" y="4960192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5" name="Flèche vers la droite 14"/>
          <p:cNvSpPr/>
          <p:nvPr/>
        </p:nvSpPr>
        <p:spPr>
          <a:xfrm rot="20786286">
            <a:off x="7182300" y="5592283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9325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lang="fr-FR" sz="2800" dirty="0" smtClean="0"/>
              <a:t>Évolution </a:t>
            </a:r>
            <a:r>
              <a:rPr lang="fr-FR" sz="2800" dirty="0"/>
              <a:t>d</a:t>
            </a:r>
            <a:r>
              <a:rPr lang="fr-FR" sz="2800" dirty="0" smtClean="0"/>
              <a:t>es moyennes d’EPS au </a:t>
            </a:r>
            <a:r>
              <a:rPr lang="fr-FR" sz="2800" u="sng" dirty="0" smtClean="0">
                <a:solidFill>
                  <a:srgbClr val="FFFF00"/>
                </a:solidFill>
              </a:rPr>
              <a:t>CAP BEP:</a:t>
            </a:r>
            <a:endParaRPr lang="fr-FR" sz="2800" u="sng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48075"/>
            <a:ext cx="8446911" cy="49050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fr-FR" sz="2400" u="sng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378824"/>
            <a:ext cx="9144000" cy="80021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Une stabilité sur les résultats depuis 4 ans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Une moyenne académique très proche de la moyenne nationale</a:t>
            </a: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827635713"/>
              </p:ext>
            </p:extLst>
          </p:nvPr>
        </p:nvGraphicFramePr>
        <p:xfrm>
          <a:off x="387639" y="1397000"/>
          <a:ext cx="8516471" cy="383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869540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lang="fr-FR" sz="2800" smtClean="0"/>
              <a:t>Évolution </a:t>
            </a:r>
            <a:r>
              <a:rPr lang="fr-FR" sz="2800" dirty="0" smtClean="0"/>
              <a:t>des moyennes d’EPS au </a:t>
            </a:r>
            <a:r>
              <a:rPr lang="fr-FR" sz="2800" u="sng" dirty="0">
                <a:solidFill>
                  <a:srgbClr val="FFFF00"/>
                </a:solidFill>
              </a:rPr>
              <a:t>B</a:t>
            </a:r>
            <a:r>
              <a:rPr lang="fr-FR" sz="2800" u="sng" dirty="0" smtClean="0">
                <a:solidFill>
                  <a:srgbClr val="FFFF00"/>
                </a:solidFill>
              </a:rPr>
              <a:t>ac Pro </a:t>
            </a:r>
            <a:r>
              <a:rPr lang="fr-FR" sz="2800" dirty="0" smtClean="0"/>
              <a:t>:</a:t>
            </a:r>
            <a:endParaRPr lang="fr-FR" sz="28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48075"/>
            <a:ext cx="8446911" cy="49050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FR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fr-FR" sz="2400" u="sng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378824"/>
            <a:ext cx="9144000" cy="800219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Une stabilité sur les résultats depuis 4 ans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0"/>
              <a:buChar char="è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Une moyenne académique très proche de la moyenne nationale</a:t>
            </a: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599067273"/>
              </p:ext>
            </p:extLst>
          </p:nvPr>
        </p:nvGraphicFramePr>
        <p:xfrm>
          <a:off x="387639" y="1397000"/>
          <a:ext cx="8516471" cy="383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178821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4000" y="135593"/>
            <a:ext cx="86210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buNone/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Évolution du différentiel des notes entre les filles et les garçons au </a:t>
            </a:r>
            <a:r>
              <a:rPr lang="fr-FR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CAP BEP:  </a:t>
            </a:r>
            <a:endParaRPr lang="fr-FR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765" y="4474881"/>
            <a:ext cx="904443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Constats : </a:t>
            </a:r>
          </a:p>
          <a:p>
            <a:r>
              <a:rPr lang="fr-FR" sz="2000" u="sng" dirty="0" smtClean="0">
                <a:solidFill>
                  <a:schemeClr val="bg1"/>
                </a:solidFill>
                <a:sym typeface="Wingdings"/>
              </a:rPr>
              <a:t>Augmentation de la moyenne des filles depuis 2011, mais stabilisation en 2013</a:t>
            </a:r>
          </a:p>
          <a:p>
            <a:r>
              <a:rPr lang="fr-FR" sz="2000" b="1" dirty="0" smtClean="0">
                <a:solidFill>
                  <a:srgbClr val="FFFF00"/>
                </a:solidFill>
                <a:sym typeface="Wingdings"/>
              </a:rPr>
              <a:t>Un différentiel qui augmente de 0,12 en 4 ans : </a:t>
            </a:r>
          </a:p>
          <a:p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  <a:p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 Il ne faut donc pas relâcher les efforts pour contribuer à la mise en œuvre d’une EPS plus équilibrée et plus équitable ! **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02429"/>
              </p:ext>
            </p:extLst>
          </p:nvPr>
        </p:nvGraphicFramePr>
        <p:xfrm>
          <a:off x="194236" y="1413715"/>
          <a:ext cx="8790429" cy="267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1180353"/>
                <a:gridCol w="1314823"/>
                <a:gridCol w="1344706"/>
                <a:gridCol w="886547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2010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2011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2012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2013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81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Moyenne EPS CAP BEP Filles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12,20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11,76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12,14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12,15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Moyenne EPS CAP BEP Garçons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12,62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12,99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13,07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Différentiel des notes filles / garçons 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 EPS CAP BEP </a:t>
                      </a:r>
                      <a:r>
                        <a:rPr lang="fr-FR" sz="1800" b="1" baseline="0" smtClean="0">
                          <a:solidFill>
                            <a:schemeClr val="tx1"/>
                          </a:solidFill>
                        </a:rPr>
                        <a:t>sur ORLÉANS 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- TOURS</a:t>
                      </a:r>
                      <a:endParaRPr lang="fr-FR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8000"/>
                          </a:solidFill>
                        </a:rPr>
                        <a:t>-0,80</a:t>
                      </a:r>
                      <a:endParaRPr lang="fr-FR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8000"/>
                          </a:solidFill>
                        </a:rPr>
                        <a:t>-0,86</a:t>
                      </a:r>
                      <a:endParaRPr lang="fr-FR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8000"/>
                          </a:solidFill>
                        </a:rPr>
                        <a:t>-0,85</a:t>
                      </a:r>
                      <a:endParaRPr lang="fr-FR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6600"/>
                          </a:solidFill>
                        </a:rPr>
                        <a:t>-0,92</a:t>
                      </a:r>
                      <a:endParaRPr lang="fr-FR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Différentiel des notes filles / garçons 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 EPS au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CAP BEP </a:t>
                      </a:r>
                      <a:r>
                        <a:rPr lang="fr-FR" sz="1800" b="1" baseline="0" dirty="0" smtClean="0">
                          <a:solidFill>
                            <a:srgbClr val="FF0000"/>
                          </a:solidFill>
                        </a:rPr>
                        <a:t>au niveau national.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33E4"/>
                          </a:solidFill>
                        </a:rPr>
                        <a:t>-0,99</a:t>
                      </a:r>
                      <a:endParaRPr lang="fr-FR" dirty="0">
                        <a:solidFill>
                          <a:srgbClr val="FF33E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33E4"/>
                          </a:solidFill>
                        </a:rPr>
                        <a:t>-0,87</a:t>
                      </a:r>
                      <a:endParaRPr lang="fr-FR" dirty="0">
                        <a:solidFill>
                          <a:srgbClr val="FF33E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33E4"/>
                          </a:solidFill>
                        </a:rPr>
                        <a:t>-0,86</a:t>
                      </a:r>
                      <a:endParaRPr lang="fr-FR" dirty="0">
                        <a:solidFill>
                          <a:srgbClr val="FF33E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Flèche vers la droite 14"/>
          <p:cNvSpPr/>
          <p:nvPr/>
        </p:nvSpPr>
        <p:spPr>
          <a:xfrm rot="20943059">
            <a:off x="7881292" y="2974332"/>
            <a:ext cx="373530" cy="301457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8" name="Flèche vers la droite 7"/>
          <p:cNvSpPr/>
          <p:nvPr/>
        </p:nvSpPr>
        <p:spPr>
          <a:xfrm rot="21140223">
            <a:off x="5301584" y="3005143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  <p:sp>
        <p:nvSpPr>
          <p:cNvPr id="9" name="Flèche vers la droite 8"/>
          <p:cNvSpPr/>
          <p:nvPr/>
        </p:nvSpPr>
        <p:spPr>
          <a:xfrm>
            <a:off x="6544689" y="3030543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3922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4000" y="135593"/>
            <a:ext cx="86210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buNone/>
            </a:pP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Évolution du différentiel des notes entre les filles et les garçons au </a:t>
            </a:r>
            <a:r>
              <a:rPr lang="fr-FR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Bac Pro :  </a:t>
            </a:r>
            <a:endParaRPr lang="fr-FR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248177"/>
            <a:ext cx="904443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Constats : </a:t>
            </a:r>
          </a:p>
          <a:p>
            <a:r>
              <a:rPr lang="fr-FR" sz="2000" u="sng" dirty="0" smtClean="0">
                <a:solidFill>
                  <a:schemeClr val="bg1"/>
                </a:solidFill>
                <a:sym typeface="Wingdings"/>
              </a:rPr>
              <a:t>Les moyennes sont globalement stables</a:t>
            </a:r>
            <a:endParaRPr lang="fr-FR" sz="2000" b="1" dirty="0">
              <a:solidFill>
                <a:srgbClr val="FFFF00"/>
              </a:solidFill>
              <a:sym typeface="Wingdings"/>
            </a:endParaRPr>
          </a:p>
          <a:p>
            <a:r>
              <a:rPr lang="fr-FR" sz="1900" b="1" dirty="0">
                <a:solidFill>
                  <a:srgbClr val="FFFF00"/>
                </a:solidFill>
                <a:sym typeface="Wingdings"/>
              </a:rPr>
              <a:t>U</a:t>
            </a:r>
            <a:r>
              <a:rPr lang="fr-FR" sz="1900" b="1" dirty="0" smtClean="0">
                <a:solidFill>
                  <a:srgbClr val="FFFF00"/>
                </a:solidFill>
                <a:sym typeface="Wingdings"/>
              </a:rPr>
              <a:t>n différentiel qui se réduit de 0,43 point de 2010 à 2012, mais qui repart à la hausse !!!</a:t>
            </a:r>
          </a:p>
          <a:p>
            <a:r>
              <a:rPr lang="fr-FR" sz="2000" dirty="0" smtClean="0">
                <a:solidFill>
                  <a:schemeClr val="bg1"/>
                </a:solidFill>
                <a:sym typeface="Wingdings"/>
              </a:rPr>
              <a:t>Après avoir rattrapé le niveau du différentiel national entre les filles et les garçons, 2013 risque de marquer un point d’arrêt dans cette dynamique. </a:t>
            </a:r>
            <a:endParaRPr lang="fr-FR" sz="2000" b="1" dirty="0" smtClean="0">
              <a:solidFill>
                <a:srgbClr val="FFFF00"/>
              </a:solidFill>
              <a:sym typeface="Wingdings"/>
            </a:endParaRPr>
          </a:p>
          <a:p>
            <a:pPr algn="just"/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 Il ne faut donc pas relâcher les efforts pour contribuer à la mise en œuvre d’une EPS plus équilibrée et plus équitable ! **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576378"/>
              </p:ext>
            </p:extLst>
          </p:nvPr>
        </p:nvGraphicFramePr>
        <p:xfrm>
          <a:off x="194236" y="1413715"/>
          <a:ext cx="8790429" cy="2672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1180353"/>
                <a:gridCol w="1314823"/>
                <a:gridCol w="1344706"/>
                <a:gridCol w="886547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2010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2011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2012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2013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381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Moyenne EPS Bac Pro Filles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12,23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12,11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Moyenne EPS Bac Pro Garçons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13,29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13,16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13,09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13,12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Différentiel des notes filles / garçons 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 EPS au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Bac pro 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sur ORLÉANS - TOURS</a:t>
                      </a:r>
                      <a:endParaRPr lang="fr-FR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-1,29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-1,16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008000"/>
                          </a:solidFill>
                        </a:rPr>
                        <a:t>-0,86</a:t>
                      </a:r>
                      <a:endParaRPr lang="fr-FR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-1,01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Différentiel des notes filles / garçons 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</a:rPr>
                        <a:t> EPS au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Bac Pro </a:t>
                      </a:r>
                      <a:r>
                        <a:rPr lang="fr-FR" sz="1800" b="1" baseline="0" dirty="0" smtClean="0">
                          <a:solidFill>
                            <a:srgbClr val="FF0000"/>
                          </a:solidFill>
                        </a:rPr>
                        <a:t>au niveau national.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33E4"/>
                          </a:solidFill>
                        </a:rPr>
                        <a:t>-1,07</a:t>
                      </a:r>
                      <a:endParaRPr lang="fr-FR" dirty="0">
                        <a:solidFill>
                          <a:srgbClr val="FF33E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33E4"/>
                          </a:solidFill>
                        </a:rPr>
                        <a:t>-1,04</a:t>
                      </a:r>
                      <a:endParaRPr lang="fr-FR" dirty="0">
                        <a:solidFill>
                          <a:srgbClr val="FF33E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33E4"/>
                          </a:solidFill>
                        </a:rPr>
                        <a:t>-0,95</a:t>
                      </a:r>
                      <a:endParaRPr lang="fr-FR" dirty="0">
                        <a:solidFill>
                          <a:srgbClr val="FF33E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33E4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Flèche vers la droite 12"/>
          <p:cNvSpPr/>
          <p:nvPr/>
        </p:nvSpPr>
        <p:spPr>
          <a:xfrm rot="810905">
            <a:off x="5309904" y="2991519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4" name="Flèche vers la droite 13"/>
          <p:cNvSpPr/>
          <p:nvPr/>
        </p:nvSpPr>
        <p:spPr>
          <a:xfrm rot="1228641">
            <a:off x="6642638" y="2991520"/>
            <a:ext cx="373530" cy="301457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  <p:sp>
        <p:nvSpPr>
          <p:cNvPr id="15" name="Flèche vers la droite 14"/>
          <p:cNvSpPr/>
          <p:nvPr/>
        </p:nvSpPr>
        <p:spPr>
          <a:xfrm rot="19807461">
            <a:off x="7869229" y="2991519"/>
            <a:ext cx="373530" cy="301457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4344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371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Moyennes des notes </a:t>
            </a:r>
            <a:r>
              <a:rPr lang="fr-FR" dirty="0">
                <a:solidFill>
                  <a:schemeClr val="bg1"/>
                </a:solidFill>
              </a:rPr>
              <a:t>p</a:t>
            </a:r>
            <a:r>
              <a:rPr lang="fr-FR" dirty="0" smtClean="0">
                <a:solidFill>
                  <a:schemeClr val="bg1"/>
                </a:solidFill>
              </a:rPr>
              <a:t>ar </a:t>
            </a:r>
            <a:r>
              <a:rPr lang="fr-FR" smtClean="0">
                <a:solidFill>
                  <a:schemeClr val="bg1"/>
                </a:solidFill>
              </a:rPr>
              <a:t>CP en </a:t>
            </a:r>
            <a:r>
              <a:rPr lang="fr-FR" u="sng" smtClean="0">
                <a:solidFill>
                  <a:srgbClr val="FFFF00"/>
                </a:solidFill>
              </a:rPr>
              <a:t>CAP </a:t>
            </a:r>
            <a:r>
              <a:rPr lang="fr-FR" u="sng" dirty="0" smtClean="0">
                <a:solidFill>
                  <a:srgbClr val="FFFF00"/>
                </a:solidFill>
              </a:rPr>
              <a:t>BEP </a:t>
            </a:r>
            <a:r>
              <a:rPr lang="fr-FR" dirty="0" smtClean="0">
                <a:solidFill>
                  <a:schemeClr val="bg1"/>
                </a:solidFill>
              </a:rPr>
              <a:t>et différentiel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: *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822591"/>
              </p:ext>
            </p:extLst>
          </p:nvPr>
        </p:nvGraphicFramePr>
        <p:xfrm>
          <a:off x="179293" y="1325429"/>
          <a:ext cx="8770470" cy="533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5595"/>
                <a:gridCol w="1825595"/>
                <a:gridCol w="912798"/>
                <a:gridCol w="912798"/>
                <a:gridCol w="912798"/>
                <a:gridCol w="912798"/>
                <a:gridCol w="1468088"/>
              </a:tblGrid>
              <a:tr h="623420">
                <a:tc rowSpan="2"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effectLst/>
                          <a:latin typeface="Arial"/>
                        </a:rPr>
                        <a:t>Moyenne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   G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  F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2"/>
                          </a:solidFill>
                        </a:rPr>
                        <a:t>Différentiel de moyenne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83151">
                <a:tc vMerge="1"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err="1" smtClean="0">
                          <a:effectLst/>
                          <a:latin typeface="Arial"/>
                        </a:rPr>
                        <a:t>Moy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err="1" smtClean="0">
                          <a:effectLst/>
                          <a:latin typeface="Arial"/>
                        </a:rPr>
                        <a:t>Eff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err="1" smtClean="0">
                          <a:effectLst/>
                          <a:latin typeface="Arial"/>
                        </a:rPr>
                        <a:t>Moy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err="1" smtClean="0">
                          <a:effectLst/>
                          <a:latin typeface="Arial"/>
                        </a:rPr>
                        <a:t>Eff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54026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82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CP1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12,14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33FF"/>
                          </a:solidFill>
                        </a:rPr>
                        <a:t>12,27</a:t>
                      </a:r>
                      <a:endParaRPr lang="fr-FR" sz="1200" b="1" i="1" dirty="0">
                        <a:solidFill>
                          <a:srgbClr val="3333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12,54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3720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11,32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33FF"/>
                          </a:solidFill>
                        </a:rPr>
                        <a:t>11,52</a:t>
                      </a:r>
                      <a:endParaRPr lang="fr-FR" sz="1200" b="1" i="1" dirty="0">
                        <a:solidFill>
                          <a:srgbClr val="3333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1799</a:t>
                      </a: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-1,22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-0,97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82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13,23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33FF"/>
                          </a:solidFill>
                        </a:rPr>
                        <a:t>12,85</a:t>
                      </a:r>
                      <a:endParaRPr lang="fr-FR" sz="1200" b="1" i="1" dirty="0">
                        <a:solidFill>
                          <a:srgbClr val="3333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13,56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13,28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1353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12,73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12,31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888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FF"/>
                          </a:solidFill>
                        </a:rPr>
                        <a:t>-0,83</a:t>
                      </a:r>
                      <a:endParaRPr lang="fr-FR" sz="2400" b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82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CP3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12,49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33FF"/>
                          </a:solidFill>
                        </a:rPr>
                        <a:t>12,59</a:t>
                      </a:r>
                      <a:endParaRPr lang="fr-FR" sz="1200" b="1" i="1" dirty="0">
                        <a:solidFill>
                          <a:srgbClr val="3333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12,66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920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12,36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1235</a:t>
                      </a: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-0,30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82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CP4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FF"/>
                          </a:solidFill>
                        </a:rPr>
                        <a:t>12,86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33FF"/>
                          </a:solidFill>
                        </a:rPr>
                        <a:t>12,83</a:t>
                      </a:r>
                      <a:endParaRPr lang="fr-FR" sz="1200" b="1" i="1" dirty="0">
                        <a:solidFill>
                          <a:srgbClr val="3333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13,38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4730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11,96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2764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-1,42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33FF"/>
                          </a:solidFill>
                        </a:rPr>
                        <a:t>- 0,99</a:t>
                      </a:r>
                      <a:endParaRPr lang="fr-FR" sz="1200" b="1" i="1" dirty="0">
                        <a:solidFill>
                          <a:srgbClr val="3333FF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82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CP5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12,99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33FF"/>
                          </a:solidFill>
                        </a:rPr>
                        <a:t>12,91</a:t>
                      </a:r>
                      <a:endParaRPr lang="fr-FR" sz="1200" b="1" i="1" dirty="0">
                        <a:solidFill>
                          <a:srgbClr val="3333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FF"/>
                          </a:solidFill>
                        </a:rPr>
                        <a:t>13,14</a:t>
                      </a:r>
                      <a:endParaRPr lang="fr-FR" sz="2400" b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3815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12,71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3333FF"/>
                          </a:solidFill>
                        </a:rPr>
                        <a:t>12,39</a:t>
                      </a:r>
                      <a:endParaRPr lang="fr-FR" sz="1200" b="1" i="1" dirty="0">
                        <a:solidFill>
                          <a:srgbClr val="3333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2037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-0,43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-0,79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Vague 3"/>
          <p:cNvSpPr/>
          <p:nvPr/>
        </p:nvSpPr>
        <p:spPr>
          <a:xfrm>
            <a:off x="2480236" y="1834784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12,72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Vague 5"/>
          <p:cNvSpPr/>
          <p:nvPr/>
        </p:nvSpPr>
        <p:spPr>
          <a:xfrm>
            <a:off x="4503270" y="1428391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13,07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Vague 7"/>
          <p:cNvSpPr/>
          <p:nvPr/>
        </p:nvSpPr>
        <p:spPr>
          <a:xfrm>
            <a:off x="6113930" y="1417473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12,14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Vague 8"/>
          <p:cNvSpPr/>
          <p:nvPr/>
        </p:nvSpPr>
        <p:spPr>
          <a:xfrm>
            <a:off x="7679766" y="2072487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-0,92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3045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3717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Moyennes des notes </a:t>
            </a:r>
            <a:r>
              <a:rPr lang="fr-FR" dirty="0">
                <a:solidFill>
                  <a:schemeClr val="bg1"/>
                </a:solidFill>
              </a:rPr>
              <a:t>p</a:t>
            </a:r>
            <a:r>
              <a:rPr lang="fr-FR" dirty="0" smtClean="0">
                <a:solidFill>
                  <a:schemeClr val="bg1"/>
                </a:solidFill>
              </a:rPr>
              <a:t>ar CP au </a:t>
            </a:r>
            <a:r>
              <a:rPr lang="fr-FR" u="sng" dirty="0">
                <a:solidFill>
                  <a:srgbClr val="FFFF00"/>
                </a:solidFill>
              </a:rPr>
              <a:t>B</a:t>
            </a:r>
            <a:r>
              <a:rPr lang="fr-FR" u="sng" dirty="0" smtClean="0">
                <a:solidFill>
                  <a:srgbClr val="FFFF00"/>
                </a:solidFill>
              </a:rPr>
              <a:t>ac Pro </a:t>
            </a:r>
            <a:r>
              <a:rPr lang="fr-FR" dirty="0" smtClean="0">
                <a:solidFill>
                  <a:schemeClr val="bg1"/>
                </a:solidFill>
              </a:rPr>
              <a:t>et différentiel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: </a:t>
            </a:r>
            <a:r>
              <a:rPr lang="fr-FR" dirty="0" smtClean="0">
                <a:solidFill>
                  <a:srgbClr val="FFFF00"/>
                </a:solidFill>
              </a:rPr>
              <a:t>*</a:t>
            </a:r>
            <a:endParaRPr lang="fr-FR" dirty="0">
              <a:solidFill>
                <a:srgbClr val="FFFF00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39926"/>
              </p:ext>
            </p:extLst>
          </p:nvPr>
        </p:nvGraphicFramePr>
        <p:xfrm>
          <a:off x="358584" y="1336619"/>
          <a:ext cx="8382005" cy="533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4735"/>
                <a:gridCol w="1258446"/>
                <a:gridCol w="1105647"/>
                <a:gridCol w="1125378"/>
                <a:gridCol w="872368"/>
                <a:gridCol w="872368"/>
                <a:gridCol w="1403063"/>
              </a:tblGrid>
              <a:tr h="623420"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effectLst/>
                          <a:latin typeface="Arial"/>
                        </a:rPr>
                        <a:t>Moyenne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   G  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   F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2"/>
                          </a:solidFill>
                        </a:rPr>
                        <a:t>Différentiel de moyenne</a:t>
                      </a:r>
                    </a:p>
                  </a:txBody>
                  <a:tcPr marL="0" marR="0" marT="0" marB="0" anchor="ctr"/>
                </a:tc>
              </a:tr>
              <a:tr h="623420"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err="1" smtClean="0">
                          <a:effectLst/>
                          <a:latin typeface="Arial"/>
                        </a:rPr>
                        <a:t>Moy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err="1" smtClean="0">
                          <a:effectLst/>
                          <a:latin typeface="Arial"/>
                        </a:rPr>
                        <a:t>Eff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err="1" smtClean="0">
                          <a:effectLst/>
                          <a:latin typeface="Arial"/>
                        </a:rPr>
                        <a:t>Moy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err="1" smtClean="0">
                          <a:effectLst/>
                          <a:latin typeface="Arial"/>
                        </a:rPr>
                        <a:t>Eff</a:t>
                      </a:r>
                      <a:endParaRPr lang="fr-FR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8182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CP1 2013</a:t>
                      </a:r>
                    </a:p>
                    <a:p>
                      <a:pPr algn="ctr" fontAlgn="b"/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  <a:endParaRPr lang="fr-FR" sz="1200" b="1" i="1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12,07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12,13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12,50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12,56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2247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11,20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11,31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1139</a:t>
                      </a: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-1,30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82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CP2 2013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FF"/>
                          </a:solidFill>
                        </a:rPr>
                        <a:t>12,83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13,17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13,59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13,83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863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11,73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12,27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597</a:t>
                      </a: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-1,86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82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strike="noStrike" dirty="0" smtClean="0">
                          <a:effectLst/>
                        </a:rPr>
                        <a:t>CP3 2013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12,54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12,62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12,63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12,49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613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12,46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12,76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680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-0,17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82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u="none" strike="noStrike" dirty="0" smtClean="0">
                          <a:effectLst/>
                        </a:rPr>
                        <a:t>CP4 2013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13,06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13,00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13,58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13,52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2909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FF"/>
                          </a:solidFill>
                        </a:rPr>
                        <a:t>12,16</a:t>
                      </a:r>
                      <a:endParaRPr lang="fr-FR" sz="2400" b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1681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-1,42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8228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1" u="none" strike="noStrike" dirty="0" smtClean="0">
                          <a:effectLst/>
                        </a:rPr>
                        <a:t>CP5 2013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Moyenne 2012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13,03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13,05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FF"/>
                          </a:solidFill>
                        </a:rPr>
                        <a:t>13,12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13,04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2276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4EAF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12,86</a:t>
                      </a:r>
                    </a:p>
                    <a:p>
                      <a:pPr algn="ctr"/>
                      <a:r>
                        <a:rPr lang="fr-FR" sz="1200" b="1" i="1" dirty="0" smtClean="0">
                          <a:solidFill>
                            <a:srgbClr val="0000FF"/>
                          </a:solidFill>
                        </a:rPr>
                        <a:t>13,07</a:t>
                      </a:r>
                      <a:endParaRPr lang="fr-FR" sz="1200" b="1" i="1" dirty="0">
                        <a:solidFill>
                          <a:srgbClr val="0000FF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0000"/>
                          </a:solidFill>
                        </a:rPr>
                        <a:t>1247</a:t>
                      </a:r>
                      <a:endParaRPr lang="fr-FR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2AD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-0,26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Vague 3"/>
          <p:cNvSpPr/>
          <p:nvPr/>
        </p:nvSpPr>
        <p:spPr>
          <a:xfrm>
            <a:off x="2181412" y="1851353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12,75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Vague 4"/>
          <p:cNvSpPr/>
          <p:nvPr/>
        </p:nvSpPr>
        <p:spPr>
          <a:xfrm>
            <a:off x="6128871" y="1375946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12,11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Vague 5"/>
          <p:cNvSpPr/>
          <p:nvPr/>
        </p:nvSpPr>
        <p:spPr>
          <a:xfrm>
            <a:off x="4159624" y="1392320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13,13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Vague 7"/>
          <p:cNvSpPr/>
          <p:nvPr/>
        </p:nvSpPr>
        <p:spPr>
          <a:xfrm>
            <a:off x="7545295" y="2089056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-1,01</a:t>
            </a:r>
          </a:p>
        </p:txBody>
      </p:sp>
    </p:spTree>
    <p:extLst>
      <p:ext uri="{BB962C8B-B14F-4D97-AF65-F5344CB8AC3E}">
        <p14:creationId xmlns:p14="http://schemas.microsoft.com/office/powerpoint/2010/main" val="208558844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4136065"/>
            <a:ext cx="9144000" cy="2142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71115"/>
              </p:ext>
            </p:extLst>
          </p:nvPr>
        </p:nvGraphicFramePr>
        <p:xfrm>
          <a:off x="149411" y="1195293"/>
          <a:ext cx="8845176" cy="5482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89"/>
                <a:gridCol w="1494118"/>
                <a:gridCol w="1198464"/>
                <a:gridCol w="1072594"/>
                <a:gridCol w="1329765"/>
                <a:gridCol w="1195294"/>
                <a:gridCol w="1359647"/>
                <a:gridCol w="836705"/>
              </a:tblGrid>
              <a:tr h="406128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CP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APSA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Note moyenne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baseline="0" dirty="0" err="1" smtClean="0"/>
                        <a:t>Moy</a:t>
                      </a:r>
                      <a:endParaRPr lang="fr-FR" sz="1600" b="0" baseline="0" dirty="0" smtClean="0"/>
                    </a:p>
                    <a:p>
                      <a:pPr algn="ctr"/>
                      <a:r>
                        <a:rPr lang="fr-FR" sz="1600" b="0" baseline="0" dirty="0" smtClean="0"/>
                        <a:t>Filles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Effectifs </a:t>
                      </a:r>
                    </a:p>
                    <a:p>
                      <a:pPr algn="ctr"/>
                      <a:r>
                        <a:rPr lang="fr-FR" sz="1600" b="0" dirty="0" smtClean="0"/>
                        <a:t>Filles 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/>
                        <a:t>Moy</a:t>
                      </a:r>
                      <a:endParaRPr lang="fr-FR" sz="1600" b="0" dirty="0" smtClean="0"/>
                    </a:p>
                    <a:p>
                      <a:pPr algn="ctr"/>
                      <a:r>
                        <a:rPr lang="fr-FR" sz="1600" b="0" baseline="0" dirty="0" smtClean="0"/>
                        <a:t>Garçons 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Effectifs</a:t>
                      </a:r>
                    </a:p>
                    <a:p>
                      <a:pPr algn="ctr"/>
                      <a:r>
                        <a:rPr lang="fr-FR" sz="1600" b="0" dirty="0" smtClean="0"/>
                        <a:t> Garçons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Diff.</a:t>
                      </a:r>
                      <a:endParaRPr lang="fr-FR" sz="1600" b="0" dirty="0"/>
                    </a:p>
                  </a:txBody>
                  <a:tcPr anchor="ctr"/>
                </a:tc>
              </a:tr>
              <a:tr h="417876"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smtClean="0">
                          <a:effectLst/>
                          <a:latin typeface="+mn-lt"/>
                          <a:cs typeface="Arial"/>
                        </a:rPr>
                        <a:t>1</a:t>
                      </a:r>
                      <a:endParaRPr lang="fr-FR" sz="1600" b="1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+mn-lt"/>
                          <a:cs typeface="Arial"/>
                        </a:rPr>
                        <a:t>Javelot </a:t>
                      </a:r>
                      <a:endParaRPr lang="fr-FR" sz="1600" b="0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11,87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10,45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252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12,56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523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-2,11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 smtClean="0">
                          <a:effectLst/>
                          <a:latin typeface="Calibri"/>
                          <a:cs typeface="Calibri"/>
                        </a:rPr>
                        <a:t>Pentabond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12,22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11,39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310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12,63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620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-1,24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 fontAlgn="b"/>
                      <a:endParaRPr lang="fr-FR" sz="18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Calibri"/>
                          <a:cs typeface="Calibri"/>
                        </a:rPr>
                        <a:t>½ fond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12,20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11,32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903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12,59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2006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-1,27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8465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2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CO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12,12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11,37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391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12,68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518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-1,32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Escalade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14,02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14,14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395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13,95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688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+0,18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83687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3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Acrosport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12,76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12,69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704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12,86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529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-0,16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8465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Gym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12,06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11,54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291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12,50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340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-0,96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4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Hand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12,79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12,12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579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13,30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773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-1,18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Basket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12,25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398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13,56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531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-1,31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Badminton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12,75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11,75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1198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13,50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1566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-1,76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6090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5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Musculation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12,86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12,24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699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13,09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1895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-0,84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STEP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13,29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911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12,33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205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+0,96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latin typeface="+mn-lt"/>
                          <a:cs typeface="Arial"/>
                        </a:rPr>
                        <a:t>Crse</a:t>
                      </a:r>
                      <a:r>
                        <a:rPr lang="fr-FR" sz="1600" b="0" baseline="0" dirty="0" smtClean="0">
                          <a:latin typeface="+mn-lt"/>
                          <a:cs typeface="Arial"/>
                        </a:rPr>
                        <a:t> en durée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12,21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427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13,30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1715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FF"/>
                          </a:solidFill>
                        </a:rPr>
                        <a:t>-1,09</a:t>
                      </a:r>
                      <a:endParaRPr lang="fr-FR" sz="1600" b="1" dirty="0">
                        <a:solidFill>
                          <a:srgbClr val="3333FF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471"/>
          </a:xfrm>
        </p:spPr>
        <p:txBody>
          <a:bodyPr>
            <a:normAutofit/>
          </a:bodyPr>
          <a:lstStyle/>
          <a:p>
            <a:r>
              <a:rPr lang="fr-FR" sz="3400" dirty="0" smtClean="0">
                <a:solidFill>
                  <a:schemeClr val="bg1"/>
                </a:solidFill>
              </a:rPr>
              <a:t>ZOOM SUR LES APSA </a:t>
            </a:r>
            <a:r>
              <a:rPr lang="fr-FR" sz="3400" dirty="0" smtClean="0">
                <a:solidFill>
                  <a:srgbClr val="FFFF00"/>
                </a:solidFill>
              </a:rPr>
              <a:t>CAP BEP</a:t>
            </a:r>
            <a:endParaRPr lang="fr-FR" sz="3400" dirty="0">
              <a:solidFill>
                <a:srgbClr val="FFFF00"/>
              </a:solidFill>
            </a:endParaRPr>
          </a:p>
        </p:txBody>
      </p:sp>
      <p:sp>
        <p:nvSpPr>
          <p:cNvPr id="2" name="Vague 1"/>
          <p:cNvSpPr/>
          <p:nvPr/>
        </p:nvSpPr>
        <p:spPr>
          <a:xfrm>
            <a:off x="2076824" y="809532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12,72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Vague 6"/>
          <p:cNvSpPr/>
          <p:nvPr/>
        </p:nvSpPr>
        <p:spPr>
          <a:xfrm>
            <a:off x="3245224" y="775585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12,14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Vague 7"/>
          <p:cNvSpPr/>
          <p:nvPr/>
        </p:nvSpPr>
        <p:spPr>
          <a:xfrm>
            <a:off x="5713506" y="809532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13,07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Vague 10"/>
          <p:cNvSpPr/>
          <p:nvPr/>
        </p:nvSpPr>
        <p:spPr>
          <a:xfrm>
            <a:off x="8053295" y="809532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-0,92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1616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Mise en perspective du parcours de formation d</a:t>
            </a:r>
            <a:r>
              <a:rPr lang="fr-FR" sz="2400" dirty="0" smtClean="0"/>
              <a:t>es élèves au </a:t>
            </a:r>
            <a:r>
              <a:rPr lang="fr-FR" sz="2400" dirty="0"/>
              <a:t>cours de </a:t>
            </a:r>
            <a:r>
              <a:rPr lang="fr-FR" sz="2400" dirty="0" smtClean="0"/>
              <a:t>leur </a:t>
            </a:r>
            <a:r>
              <a:rPr lang="fr-FR" sz="2400" dirty="0"/>
              <a:t>scolarité obligatoire en EPS </a:t>
            </a:r>
            <a:r>
              <a:rPr lang="fr-FR" sz="2400" dirty="0" smtClean="0"/>
              <a:t>: 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49770" y="5089937"/>
            <a:ext cx="8232793" cy="1188877"/>
          </a:xfrm>
        </p:spPr>
        <p:txBody>
          <a:bodyPr>
            <a:noAutofit/>
          </a:bodyPr>
          <a:lstStyle/>
          <a:p>
            <a:pPr marL="352425" indent="-352425" algn="just">
              <a:buFont typeface="Wingdings" pitchFamily="2" charset="2"/>
              <a:buChar char="Ø"/>
            </a:pPr>
            <a:r>
              <a:rPr lang="fr-FR" sz="1400" dirty="0" smtClean="0">
                <a:sym typeface="Wingdings"/>
              </a:rPr>
              <a:t>Les élèves n’arrivent donc pas débutants à l’entrée du lycée. </a:t>
            </a:r>
          </a:p>
          <a:p>
            <a:pPr marL="352425" indent="-352425" algn="just">
              <a:buFont typeface="Wingdings" pitchFamily="2" charset="2"/>
              <a:buChar char="Ø"/>
            </a:pPr>
            <a:r>
              <a:rPr lang="fr-FR" sz="1400" dirty="0" smtClean="0">
                <a:sym typeface="Wingdings"/>
              </a:rPr>
              <a:t>Cependant, de grandes hétérogénéités sont constatées. </a:t>
            </a:r>
          </a:p>
          <a:p>
            <a:pPr marL="352425" indent="-352425" algn="just">
              <a:buFont typeface="Wingdings" pitchFamily="2" charset="2"/>
              <a:buChar char="Ø"/>
            </a:pPr>
            <a:r>
              <a:rPr lang="fr-FR" sz="1400" dirty="0" smtClean="0">
                <a:sym typeface="Wingdings"/>
              </a:rPr>
              <a:t>Les programmes de lycée et de la voie professionnelle facilitent cette réduction </a:t>
            </a:r>
            <a:r>
              <a:rPr lang="fr-FR" sz="1400" dirty="0">
                <a:sym typeface="Wingdings"/>
              </a:rPr>
              <a:t>de ces </a:t>
            </a:r>
            <a:r>
              <a:rPr lang="fr-FR" sz="1400" dirty="0" smtClean="0">
                <a:sym typeface="Wingdings"/>
              </a:rPr>
              <a:t>hétérogénéités au cours de l’année de seconde. (compétences attendues de niveau 3) </a:t>
            </a:r>
            <a:r>
              <a:rPr lang="fr-FR" sz="1400" dirty="0">
                <a:sym typeface="Wingdings"/>
              </a:rPr>
              <a:t>*</a:t>
            </a:r>
            <a:endParaRPr lang="fr-FR" sz="1400" dirty="0" smtClean="0">
              <a:sym typeface="Wingding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0456" y="1234261"/>
            <a:ext cx="2578393" cy="92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Collège</a:t>
            </a:r>
          </a:p>
          <a:p>
            <a:pPr algn="ctr"/>
            <a:endParaRPr lang="fr-FR" b="1" dirty="0" smtClean="0"/>
          </a:p>
          <a:p>
            <a:pPr algn="ctr"/>
            <a:endParaRPr lang="fr-FR" sz="1050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4751425" y="1874953"/>
            <a:ext cx="657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>
                <a:solidFill>
                  <a:schemeClr val="bg1"/>
                </a:solidFill>
              </a:rPr>
              <a:t>Niv</a:t>
            </a:r>
            <a:r>
              <a:rPr lang="fr-FR" sz="1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</a:t>
            </a:r>
            <a:r>
              <a:rPr lang="fr-FR" sz="1600" b="1" dirty="0" smtClean="0">
                <a:solidFill>
                  <a:schemeClr val="bg1"/>
                </a:solidFill>
              </a:rPr>
              <a:t>2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3421" y="1234261"/>
            <a:ext cx="3099142" cy="9278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Lycées</a:t>
            </a:r>
          </a:p>
          <a:p>
            <a:pPr algn="ctr"/>
            <a:endParaRPr lang="fr-FR" b="1" dirty="0" smtClean="0"/>
          </a:p>
          <a:p>
            <a:pPr algn="ctr"/>
            <a:endParaRPr lang="fr-FR" sz="105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5888040" y="1939006"/>
            <a:ext cx="58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>
                <a:solidFill>
                  <a:schemeClr val="accent1">
                    <a:lumMod val="75000"/>
                  </a:schemeClr>
                </a:solidFill>
              </a:rPr>
              <a:t>Niv</a:t>
            </a:r>
            <a:r>
              <a:rPr lang="fr-FR" sz="1400" i="1" dirty="0" smtClean="0">
                <a:solidFill>
                  <a:schemeClr val="accent1">
                    <a:lumMod val="75000"/>
                  </a:schemeClr>
                </a:solidFill>
              </a:rPr>
              <a:t>. 3</a:t>
            </a:r>
            <a:endParaRPr lang="fr-FR" sz="1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5280" y="1234261"/>
            <a:ext cx="1711841" cy="9278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École</a:t>
            </a:r>
          </a:p>
          <a:p>
            <a:pPr algn="ctr"/>
            <a:endParaRPr lang="fr-FR" b="1" dirty="0" smtClean="0"/>
          </a:p>
          <a:p>
            <a:pPr algn="ctr"/>
            <a:endParaRPr lang="fr-FR" sz="1050" dirty="0" smtClean="0"/>
          </a:p>
        </p:txBody>
      </p:sp>
      <p:sp>
        <p:nvSpPr>
          <p:cNvPr id="8" name="Flèche droite 7"/>
          <p:cNvSpPr/>
          <p:nvPr/>
        </p:nvSpPr>
        <p:spPr>
          <a:xfrm>
            <a:off x="905280" y="1534329"/>
            <a:ext cx="7877283" cy="47846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FORMATION E.P.S.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858378" y="1909124"/>
            <a:ext cx="9156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/>
              <a:t>Niv</a:t>
            </a:r>
            <a:r>
              <a:rPr lang="fr-FR" sz="1600" b="1" dirty="0" smtClean="0"/>
              <a:t>. </a:t>
            </a:r>
            <a:r>
              <a:rPr lang="fr-FR" sz="1600" b="1" smtClean="0"/>
              <a:t>4 /5</a:t>
            </a:r>
            <a:endParaRPr lang="fr-FR" sz="16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300179" y="1910019"/>
            <a:ext cx="58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Niv</a:t>
            </a:r>
            <a:r>
              <a:rPr lang="fr-FR" sz="14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 1</a:t>
            </a:r>
            <a:endParaRPr lang="fr-FR" sz="14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30456" y="2300835"/>
            <a:ext cx="2578393" cy="526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/>
              <a:t>468 heures E.P.S</a:t>
            </a:r>
            <a:endParaRPr lang="fr-FR" sz="9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810258" y="4031692"/>
            <a:ext cx="1711841" cy="67544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>
                <a:solidFill>
                  <a:schemeClr val="tx1"/>
                </a:solidFill>
              </a:rPr>
              <a:t>Un niveau 2 de compétence attendue …</a:t>
            </a:r>
            <a:endParaRPr lang="fr-FR" sz="900" dirty="0" smtClean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37872" y="4046633"/>
            <a:ext cx="1711841" cy="67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/>
              <a:t>dans au moins 1 APSA …</a:t>
            </a:r>
            <a:endParaRPr lang="fr-FR" sz="9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4665486" y="4031692"/>
            <a:ext cx="1764000" cy="67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/>
              <a:t>de chacun des 8 groupes d’activités …</a:t>
            </a:r>
            <a:endParaRPr lang="fr-FR" sz="9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6645258" y="4031692"/>
            <a:ext cx="1711841" cy="675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fr-FR" sz="1400" b="1" dirty="0" smtClean="0"/>
              <a:t>relevant de 4 compétences propres à l’EPS …</a:t>
            </a:r>
            <a:endParaRPr lang="fr-FR" sz="90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325547" y="3515756"/>
            <a:ext cx="578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À la fin de la scolarité collège, les élèves devraient avoir : 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84334" y="2330716"/>
            <a:ext cx="3098229" cy="104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1400" b="1" dirty="0" smtClean="0"/>
              <a:t>Voie Pro : 224 heures d’E.P.S.</a:t>
            </a:r>
          </a:p>
          <a:p>
            <a:pPr>
              <a:spcBef>
                <a:spcPts val="600"/>
              </a:spcBef>
            </a:pPr>
            <a:r>
              <a:rPr lang="fr-FR" sz="1400" b="1" dirty="0" smtClean="0"/>
              <a:t>LGT : 216 heures d’E.P.S.</a:t>
            </a:r>
          </a:p>
          <a:p>
            <a:pPr>
              <a:spcBef>
                <a:spcPts val="600"/>
              </a:spcBef>
            </a:pPr>
            <a:r>
              <a:rPr lang="fr-FR" sz="1400" b="1" dirty="0" err="1" smtClean="0"/>
              <a:t>Ens</a:t>
            </a:r>
            <a:r>
              <a:rPr lang="fr-FR" sz="1400" b="1" dirty="0" smtClean="0"/>
              <a:t> Fac : 540 heures d’E.P.S.</a:t>
            </a:r>
          </a:p>
          <a:p>
            <a:pPr>
              <a:spcBef>
                <a:spcPts val="600"/>
              </a:spcBef>
            </a:pPr>
            <a:r>
              <a:rPr lang="fr-FR" sz="1400" b="1" dirty="0" err="1" smtClean="0"/>
              <a:t>Ens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Explo</a:t>
            </a:r>
            <a:r>
              <a:rPr lang="fr-FR" sz="1400" b="1" dirty="0" smtClean="0"/>
              <a:t> / </a:t>
            </a:r>
            <a:r>
              <a:rPr lang="fr-FR" sz="1400" b="1" dirty="0" err="1" smtClean="0"/>
              <a:t>Comp</a:t>
            </a:r>
            <a:r>
              <a:rPr lang="fr-FR" sz="1400" b="1" dirty="0" smtClean="0"/>
              <a:t> : 684 heures d’E.P.S. </a:t>
            </a:r>
            <a:endParaRPr lang="fr-FR" sz="900" dirty="0" smtClean="0"/>
          </a:p>
        </p:txBody>
      </p:sp>
    </p:spTree>
    <p:extLst>
      <p:ext uri="{BB962C8B-B14F-4D97-AF65-F5344CB8AC3E}">
        <p14:creationId xmlns:p14="http://schemas.microsoft.com/office/powerpoint/2010/main" val="3018435789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9" grpId="0"/>
      <p:bldP spid="10" grpId="0" animBg="1"/>
      <p:bldP spid="11" grpId="0"/>
      <p:bldP spid="12" grpId="0" animBg="1"/>
      <p:bldP spid="8" grpId="0" animBg="1"/>
      <p:bldP spid="13" grpId="0"/>
      <p:bldP spid="14" grpId="0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4136065"/>
            <a:ext cx="9144000" cy="21424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755497"/>
              </p:ext>
            </p:extLst>
          </p:nvPr>
        </p:nvGraphicFramePr>
        <p:xfrm>
          <a:off x="149411" y="1252350"/>
          <a:ext cx="8845176" cy="5482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589"/>
                <a:gridCol w="1494118"/>
                <a:gridCol w="1198464"/>
                <a:gridCol w="1072594"/>
                <a:gridCol w="1329765"/>
                <a:gridCol w="1195294"/>
                <a:gridCol w="1359647"/>
                <a:gridCol w="836705"/>
              </a:tblGrid>
              <a:tr h="52565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CP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APSA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Note moyenne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baseline="0" dirty="0" err="1" smtClean="0"/>
                        <a:t>Moy</a:t>
                      </a:r>
                      <a:endParaRPr lang="fr-FR" sz="1600" b="0" baseline="0" dirty="0" smtClean="0"/>
                    </a:p>
                    <a:p>
                      <a:pPr algn="ctr"/>
                      <a:r>
                        <a:rPr lang="fr-FR" sz="1600" b="0" baseline="0" dirty="0" smtClean="0"/>
                        <a:t>Filles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Effectifs </a:t>
                      </a:r>
                    </a:p>
                    <a:p>
                      <a:pPr algn="ctr"/>
                      <a:r>
                        <a:rPr lang="fr-FR" sz="1600" b="0" dirty="0" smtClean="0"/>
                        <a:t>Filles 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/>
                        <a:t>Moy</a:t>
                      </a:r>
                      <a:endParaRPr lang="fr-FR" sz="1600" b="0" dirty="0" smtClean="0"/>
                    </a:p>
                    <a:p>
                      <a:pPr algn="ctr"/>
                      <a:r>
                        <a:rPr lang="fr-FR" sz="1600" b="0" baseline="0" dirty="0" smtClean="0"/>
                        <a:t>Garçons 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Effectifs</a:t>
                      </a:r>
                    </a:p>
                    <a:p>
                      <a:pPr algn="ctr"/>
                      <a:r>
                        <a:rPr lang="fr-FR" sz="1600" b="0" dirty="0" smtClean="0"/>
                        <a:t> Garçons</a:t>
                      </a:r>
                      <a:endParaRPr lang="fr-F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/>
                        <a:t>Diff.</a:t>
                      </a:r>
                      <a:endParaRPr lang="fr-FR" sz="1600" b="0" dirty="0"/>
                    </a:p>
                  </a:txBody>
                  <a:tcPr anchor="ctr"/>
                </a:tc>
              </a:tr>
              <a:tr h="417876"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smtClean="0">
                          <a:effectLst/>
                          <a:latin typeface="+mn-lt"/>
                          <a:cs typeface="Arial"/>
                        </a:rPr>
                        <a:t>1</a:t>
                      </a:r>
                      <a:endParaRPr lang="fr-FR" sz="1600" b="1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+mn-lt"/>
                          <a:cs typeface="Arial"/>
                        </a:rPr>
                        <a:t>Javelot </a:t>
                      </a:r>
                      <a:endParaRPr lang="fr-FR" sz="1600" b="0" i="0" u="none" strike="noStrike" dirty="0">
                        <a:effectLst/>
                        <a:latin typeface="+mn-lt"/>
                        <a:cs typeface="Arial"/>
                      </a:endParaRPr>
                    </a:p>
                  </a:txBody>
                  <a:tcPr marL="12700" marR="12700" marT="127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11,87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10,63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159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12,48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317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-1,85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err="1" smtClean="0">
                          <a:effectLst/>
                          <a:latin typeface="Calibri"/>
                          <a:cs typeface="Calibri"/>
                        </a:rPr>
                        <a:t>Pentabond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11,9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10,6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371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677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-2,00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 fontAlgn="b"/>
                      <a:endParaRPr lang="fr-FR" sz="18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effectLst/>
                          <a:latin typeface="Calibri"/>
                          <a:cs typeface="Calibri"/>
                        </a:rPr>
                        <a:t>½ fond</a:t>
                      </a:r>
                      <a:endParaRPr lang="fr-FR" sz="1600" b="0" i="0" u="none" strike="noStrike" dirty="0"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12,13</a:t>
                      </a:r>
                      <a:endParaRPr lang="fr-FR" sz="1600" b="1" i="0" u="none" strike="noStrike" kern="1200" dirty="0">
                        <a:solidFill>
                          <a:srgbClr val="FF66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11,74</a:t>
                      </a:r>
                      <a:endParaRPr lang="fr-FR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433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12,32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872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-0,58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8465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2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CO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12,08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11,04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399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13,12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393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-2,08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Escalade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13,78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154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14,03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431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-0,97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83687">
                <a:tc rowSpan="2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3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Acrosport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13,20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407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12,99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379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+0,21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8465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Gym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10,97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10,41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105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11,32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164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-0,91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4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Hand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12,97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12,48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269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649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-0,70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Basket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12,69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12,17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326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13,24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314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-1,07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Badminton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13,18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12,09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838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14,09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-2,00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6090">
                <a:tc rowSpan="3">
                  <a:txBody>
                    <a:bodyPr/>
                    <a:lstStyle/>
                    <a:p>
                      <a:pPr algn="r"/>
                      <a:r>
                        <a:rPr lang="fr-FR" sz="1600" b="1" dirty="0" smtClean="0">
                          <a:latin typeface="+mn-lt"/>
                          <a:cs typeface="Arial"/>
                        </a:rPr>
                        <a:t>5</a:t>
                      </a:r>
                      <a:endParaRPr lang="fr-FR" sz="1600" b="1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Musculation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12,99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12,77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492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13,06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1522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-0,29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+mn-lt"/>
                          <a:cs typeface="Arial"/>
                        </a:rPr>
                        <a:t>STEP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13,00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13,01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525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6600"/>
                          </a:solidFill>
                        </a:rPr>
                        <a:t>12,99</a:t>
                      </a:r>
                      <a:endParaRPr lang="fr-FR" sz="16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+0,02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090">
                <a:tc vMerge="1">
                  <a:txBody>
                    <a:bodyPr/>
                    <a:lstStyle/>
                    <a:p>
                      <a:pPr algn="r"/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latin typeface="+mn-lt"/>
                          <a:cs typeface="Arial"/>
                        </a:rPr>
                        <a:t>Crse</a:t>
                      </a:r>
                      <a:r>
                        <a:rPr lang="fr-FR" sz="1600" b="0" baseline="0" dirty="0" smtClean="0">
                          <a:latin typeface="+mn-lt"/>
                          <a:cs typeface="Arial"/>
                        </a:rPr>
                        <a:t> en durée</a:t>
                      </a:r>
                      <a:endParaRPr lang="fr-FR" sz="1600" b="0" dirty="0">
                        <a:latin typeface="+mn-lt"/>
                        <a:cs typeface="Arial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13,14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12,71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230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13,29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622</a:t>
                      </a:r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8000"/>
                          </a:solidFill>
                        </a:rPr>
                        <a:t>-0,59</a:t>
                      </a:r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7059"/>
          </a:xfrm>
        </p:spPr>
        <p:txBody>
          <a:bodyPr>
            <a:normAutofit/>
          </a:bodyPr>
          <a:lstStyle/>
          <a:p>
            <a:r>
              <a:rPr lang="fr-FR" sz="3400" dirty="0" smtClean="0">
                <a:solidFill>
                  <a:schemeClr val="bg1"/>
                </a:solidFill>
              </a:rPr>
              <a:t>ZOOM SUR LES APSA </a:t>
            </a:r>
            <a:r>
              <a:rPr lang="fr-FR" sz="3400" u="sng" dirty="0" smtClean="0">
                <a:solidFill>
                  <a:srgbClr val="FFFF00"/>
                </a:solidFill>
              </a:rPr>
              <a:t>Bac Pro</a:t>
            </a:r>
            <a:endParaRPr lang="fr-FR" sz="3400" u="sng" dirty="0">
              <a:solidFill>
                <a:srgbClr val="FFFF00"/>
              </a:solidFill>
            </a:endParaRPr>
          </a:p>
        </p:txBody>
      </p:sp>
      <p:sp>
        <p:nvSpPr>
          <p:cNvPr id="2" name="Vague 1"/>
          <p:cNvSpPr/>
          <p:nvPr/>
        </p:nvSpPr>
        <p:spPr>
          <a:xfrm>
            <a:off x="2076824" y="805471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12,75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Vague 6"/>
          <p:cNvSpPr/>
          <p:nvPr/>
        </p:nvSpPr>
        <p:spPr>
          <a:xfrm>
            <a:off x="3245224" y="848940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12,11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Vague 7"/>
          <p:cNvSpPr/>
          <p:nvPr/>
        </p:nvSpPr>
        <p:spPr>
          <a:xfrm>
            <a:off x="5713506" y="865235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13,13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Vague 10"/>
          <p:cNvSpPr/>
          <p:nvPr/>
        </p:nvSpPr>
        <p:spPr>
          <a:xfrm>
            <a:off x="8053295" y="895117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-1,01</a:t>
            </a:r>
          </a:p>
        </p:txBody>
      </p:sp>
    </p:spTree>
    <p:extLst>
      <p:ext uri="{BB962C8B-B14F-4D97-AF65-F5344CB8AC3E}">
        <p14:creationId xmlns:p14="http://schemas.microsoft.com/office/powerpoint/2010/main" val="41684437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12676"/>
              </p:ext>
            </p:extLst>
          </p:nvPr>
        </p:nvGraphicFramePr>
        <p:xfrm>
          <a:off x="239059" y="1378656"/>
          <a:ext cx="8635967" cy="353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853"/>
                <a:gridCol w="773465"/>
                <a:gridCol w="1317653"/>
                <a:gridCol w="1541343"/>
                <a:gridCol w="1317653"/>
              </a:tblGrid>
              <a:tr h="60878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Type</a:t>
                      </a:r>
                      <a:r>
                        <a:rPr lang="fr-FR" b="1" baseline="0" dirty="0" smtClean="0"/>
                        <a:t> de candidat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Sexe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2011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2013</a:t>
                      </a:r>
                      <a:endParaRPr lang="fr-FR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 Totaux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3,00%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1,99%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6600"/>
                          </a:solidFill>
                        </a:rPr>
                        <a:t>2,35%</a:t>
                      </a:r>
                      <a:endParaRPr lang="fr-FR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</a:tr>
              <a:tr h="14705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 Totaux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5,70%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6600"/>
                          </a:solidFill>
                        </a:rPr>
                        <a:t>5,23%</a:t>
                      </a:r>
                      <a:endParaRPr lang="fr-FR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5,66%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2952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</a:t>
                      </a:r>
                      <a:r>
                        <a:rPr lang="fr-FR" b="1" baseline="0" dirty="0" smtClean="0"/>
                        <a:t> partiels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1,50%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1,09%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1,55%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</a:t>
                      </a:r>
                      <a:r>
                        <a:rPr lang="fr-FR" b="1" baseline="0" dirty="0" smtClean="0"/>
                        <a:t> partiels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3,10%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3,60%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4,04%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Contrôle adapté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0,1%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0,04%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0,04%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Contrôle adapté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0,01%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0,01%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0,06%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Protocole standard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95,4%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96,87%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96,05%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Protocole standard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91,2%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91,16%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90,21%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1567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buNone/>
            </a:pPr>
            <a:r>
              <a:rPr lang="fr-FR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Une augmentation sensible de</a:t>
            </a:r>
          </a:p>
          <a:p>
            <a:pPr marL="0" lvl="4" indent="0" algn="ctr">
              <a:buNone/>
            </a:pPr>
            <a:r>
              <a:rPr lang="fr-FR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l’évolution des inaptitudes au </a:t>
            </a:r>
            <a:r>
              <a:rPr lang="fr-FR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CAP BEP:</a:t>
            </a:r>
            <a:endParaRPr lang="fr-FR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570" y="5171364"/>
            <a:ext cx="90444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Constat : </a:t>
            </a:r>
            <a:endParaRPr lang="fr-FR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  <a:p>
            <a:pPr algn="just"/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Des inaptes totaux </a:t>
            </a:r>
            <a:r>
              <a:rPr lang="fr-F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et partiels qui augmentent sensiblement. </a:t>
            </a:r>
            <a:r>
              <a:rPr lang="fr-F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</a:t>
            </a:r>
            <a:endParaRPr lang="fr-FR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  <a:p>
            <a:pPr algn="just"/>
            <a:r>
              <a:rPr lang="fr-F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Des contrôles adaptés qui ne décollent pas. 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</p:txBody>
      </p:sp>
      <p:sp>
        <p:nvSpPr>
          <p:cNvPr id="3" name="Flèche vers la droite 2"/>
          <p:cNvSpPr/>
          <p:nvPr/>
        </p:nvSpPr>
        <p:spPr>
          <a:xfrm rot="20957529">
            <a:off x="7367448" y="2026813"/>
            <a:ext cx="373530" cy="25400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a droite 10"/>
          <p:cNvSpPr/>
          <p:nvPr/>
        </p:nvSpPr>
        <p:spPr>
          <a:xfrm>
            <a:off x="7347103" y="3520299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a droite 13"/>
          <p:cNvSpPr/>
          <p:nvPr/>
        </p:nvSpPr>
        <p:spPr>
          <a:xfrm rot="20957529">
            <a:off x="7367448" y="3174045"/>
            <a:ext cx="373530" cy="25400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a droite 12"/>
          <p:cNvSpPr/>
          <p:nvPr/>
        </p:nvSpPr>
        <p:spPr>
          <a:xfrm>
            <a:off x="7358089" y="3869629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a droite 19"/>
          <p:cNvSpPr/>
          <p:nvPr/>
        </p:nvSpPr>
        <p:spPr>
          <a:xfrm rot="20957529">
            <a:off x="7385379" y="2388387"/>
            <a:ext cx="373530" cy="25400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a droite 20"/>
          <p:cNvSpPr/>
          <p:nvPr/>
        </p:nvSpPr>
        <p:spPr>
          <a:xfrm rot="20957529">
            <a:off x="7367627" y="2752190"/>
            <a:ext cx="373530" cy="25400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Flèche vers la droite 21"/>
          <p:cNvSpPr/>
          <p:nvPr/>
        </p:nvSpPr>
        <p:spPr>
          <a:xfrm rot="953537">
            <a:off x="7351541" y="4225006"/>
            <a:ext cx="373530" cy="25400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vers la droite 22"/>
          <p:cNvSpPr/>
          <p:nvPr/>
        </p:nvSpPr>
        <p:spPr>
          <a:xfrm rot="953537">
            <a:off x="7369472" y="4571639"/>
            <a:ext cx="373530" cy="254000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8989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784999"/>
              </p:ext>
            </p:extLst>
          </p:nvPr>
        </p:nvGraphicFramePr>
        <p:xfrm>
          <a:off x="239059" y="1378656"/>
          <a:ext cx="8635967" cy="353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853"/>
                <a:gridCol w="773465"/>
                <a:gridCol w="1317653"/>
                <a:gridCol w="1541343"/>
                <a:gridCol w="1317653"/>
              </a:tblGrid>
              <a:tr h="60878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Type</a:t>
                      </a:r>
                      <a:r>
                        <a:rPr lang="fr-FR" b="1" baseline="0" dirty="0" smtClean="0"/>
                        <a:t> de candidat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Sexe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2011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2013</a:t>
                      </a:r>
                      <a:endParaRPr lang="fr-FR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 Totaux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2,80%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6600"/>
                          </a:solidFill>
                        </a:rPr>
                        <a:t>3,37%</a:t>
                      </a:r>
                      <a:endParaRPr lang="fr-FR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2,97%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14705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 Totaux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10,30%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9,98%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8000"/>
                          </a:solidFill>
                        </a:rPr>
                        <a:t>8,51%</a:t>
                      </a:r>
                      <a:endParaRPr lang="fr-FR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22952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</a:t>
                      </a:r>
                      <a:r>
                        <a:rPr lang="fr-FR" b="1" baseline="0" dirty="0" smtClean="0"/>
                        <a:t> partiels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2,10%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2,79%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2,29%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Inaptes</a:t>
                      </a:r>
                      <a:r>
                        <a:rPr lang="fr-FR" b="1" baseline="0" dirty="0" smtClean="0"/>
                        <a:t> partiels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3,90%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4,71%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4,35%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Contrôle adapté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0,1%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0,02%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0,06%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Contrôle adapté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0,2%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0,15%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0,2%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Protocole standard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95,00%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93,80%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94,67%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Protocole standard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85,6%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85,13%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00"/>
                          </a:solidFill>
                        </a:rPr>
                        <a:t>86,92%</a:t>
                      </a:r>
                      <a:endParaRPr lang="fr-FR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11567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buNone/>
            </a:pPr>
            <a:r>
              <a:rPr lang="fr-FR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Une dynamique à renforcer,</a:t>
            </a:r>
          </a:p>
          <a:p>
            <a:pPr marL="0" lvl="4" indent="0" algn="ctr">
              <a:buNone/>
            </a:pPr>
            <a:r>
              <a:rPr lang="fr-FR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l’évolution des inaptitudes au </a:t>
            </a:r>
            <a:r>
              <a:rPr lang="fr-FR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Bac Pro :</a:t>
            </a:r>
            <a:endParaRPr lang="fr-FR" sz="3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123" y="4949540"/>
            <a:ext cx="904443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Constat : </a:t>
            </a:r>
            <a:endParaRPr lang="fr-FR" sz="24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  <a:p>
            <a:pPr algn="just"/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Des inaptes totaux stables chez les garçons et en baisse pour les filles </a:t>
            </a:r>
            <a:r>
              <a:rPr lang="fr-F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 une dynamique à poursuivre. </a:t>
            </a:r>
          </a:p>
          <a:p>
            <a:pPr algn="just"/>
            <a:r>
              <a:rPr lang="fr-F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Une stabilité des inaptitudes partielles. </a:t>
            </a:r>
          </a:p>
          <a:p>
            <a:pPr algn="just"/>
            <a:r>
              <a:rPr lang="fr-F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Des contrôles adaptés qui ne décollent pas. 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</p:txBody>
      </p:sp>
      <p:sp>
        <p:nvSpPr>
          <p:cNvPr id="6" name="Flèche vers la droite 5"/>
          <p:cNvSpPr/>
          <p:nvPr/>
        </p:nvSpPr>
        <p:spPr>
          <a:xfrm rot="1141372">
            <a:off x="3445318" y="2437056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a droite 9"/>
          <p:cNvSpPr/>
          <p:nvPr/>
        </p:nvSpPr>
        <p:spPr>
          <a:xfrm>
            <a:off x="3470788" y="3518070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a droite 10"/>
          <p:cNvSpPr/>
          <p:nvPr/>
        </p:nvSpPr>
        <p:spPr>
          <a:xfrm>
            <a:off x="3461710" y="3871591"/>
            <a:ext cx="373530" cy="2540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a droite 15"/>
          <p:cNvSpPr/>
          <p:nvPr/>
        </p:nvSpPr>
        <p:spPr>
          <a:xfrm rot="20655580">
            <a:off x="7390726" y="4205234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a droite 16"/>
          <p:cNvSpPr/>
          <p:nvPr/>
        </p:nvSpPr>
        <p:spPr>
          <a:xfrm rot="20655580">
            <a:off x="7383232" y="4557699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a droite 17"/>
          <p:cNvSpPr/>
          <p:nvPr/>
        </p:nvSpPr>
        <p:spPr>
          <a:xfrm rot="1141372">
            <a:off x="7452542" y="2050186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a droite 18"/>
          <p:cNvSpPr/>
          <p:nvPr/>
        </p:nvSpPr>
        <p:spPr>
          <a:xfrm rot="1141372">
            <a:off x="7386980" y="2798936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a droite 19"/>
          <p:cNvSpPr/>
          <p:nvPr/>
        </p:nvSpPr>
        <p:spPr>
          <a:xfrm rot="1141372">
            <a:off x="7452542" y="3176066"/>
            <a:ext cx="373530" cy="2540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22576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353" y="69112"/>
            <a:ext cx="8861425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Moyennes et effectifs par départements au </a:t>
            </a:r>
            <a:r>
              <a:rPr lang="fr-FR" u="sng" dirty="0" smtClean="0">
                <a:solidFill>
                  <a:srgbClr val="FFFF00"/>
                </a:solidFill>
              </a:rPr>
              <a:t>CAP BEP:</a:t>
            </a:r>
            <a:endParaRPr lang="fr-FR" u="sng" dirty="0">
              <a:solidFill>
                <a:srgbClr val="FFFF00"/>
              </a:solidFill>
            </a:endParaRPr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276821"/>
              </p:ext>
            </p:extLst>
          </p:nvPr>
        </p:nvGraphicFramePr>
        <p:xfrm>
          <a:off x="164353" y="1583765"/>
          <a:ext cx="8642350" cy="496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671596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353" y="69112"/>
            <a:ext cx="8861425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Moyennes et effectifs par départements au </a:t>
            </a:r>
            <a:r>
              <a:rPr lang="fr-FR" u="sng" dirty="0" smtClean="0">
                <a:solidFill>
                  <a:srgbClr val="FFFF00"/>
                </a:solidFill>
              </a:rPr>
              <a:t>Bac Pro :</a:t>
            </a:r>
            <a:endParaRPr lang="fr-FR" u="sng" dirty="0">
              <a:solidFill>
                <a:srgbClr val="FFFF00"/>
              </a:solidFill>
            </a:endParaRPr>
          </a:p>
        </p:txBody>
      </p:sp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457166"/>
              </p:ext>
            </p:extLst>
          </p:nvPr>
        </p:nvGraphicFramePr>
        <p:xfrm>
          <a:off x="164353" y="1711138"/>
          <a:ext cx="8861425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103804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54171"/>
            <a:ext cx="9144000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Analyse des moyennes des établissements par rapport à la moyenne académique </a:t>
            </a:r>
            <a:r>
              <a:rPr lang="fr-FR" sz="3200" u="sng" dirty="0" smtClean="0">
                <a:solidFill>
                  <a:srgbClr val="FFFF00"/>
                </a:solidFill>
              </a:rPr>
              <a:t>CAP BEP: </a:t>
            </a:r>
            <a:r>
              <a:rPr lang="fr-FR" sz="3200" dirty="0" smtClean="0">
                <a:solidFill>
                  <a:srgbClr val="FF0000"/>
                </a:solidFill>
              </a:rPr>
              <a:t>12,73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36058" y="1451171"/>
            <a:ext cx="312270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Établissements dont la moyenne </a:t>
            </a:r>
            <a:r>
              <a:rPr lang="fr-FR" sz="2000" b="1" dirty="0" smtClean="0">
                <a:solidFill>
                  <a:srgbClr val="FFFF00"/>
                </a:solidFill>
              </a:rPr>
              <a:t>est inférieure </a:t>
            </a:r>
            <a:r>
              <a:rPr lang="fr-FR" b="1" dirty="0" smtClean="0">
                <a:solidFill>
                  <a:schemeClr val="bg1"/>
                </a:solidFill>
              </a:rPr>
              <a:t>de plus d’un point à la moyenne académique 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36058" y="3701446"/>
            <a:ext cx="35528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3361971" y="3558571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Moyenne </a:t>
            </a:r>
            <a:r>
              <a:rPr lang="fr-FR" sz="1000" dirty="0" err="1"/>
              <a:t>acad</a:t>
            </a:r>
            <a:endParaRPr lang="fr-FR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5308612" y="1451171"/>
            <a:ext cx="312270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mtClean="0">
                <a:solidFill>
                  <a:schemeClr val="bg1"/>
                </a:solidFill>
              </a:rPr>
              <a:t>Établissements </a:t>
            </a:r>
            <a:r>
              <a:rPr lang="fr-FR" b="1" dirty="0" smtClean="0">
                <a:solidFill>
                  <a:schemeClr val="bg1"/>
                </a:solidFill>
              </a:rPr>
              <a:t>dont la moyenne </a:t>
            </a:r>
            <a:r>
              <a:rPr lang="fr-FR" sz="2000" b="1" dirty="0" smtClean="0">
                <a:solidFill>
                  <a:srgbClr val="FFFF00"/>
                </a:solidFill>
              </a:rPr>
              <a:t>est supérieure </a:t>
            </a:r>
            <a:r>
              <a:rPr lang="fr-FR" b="1" dirty="0" smtClean="0">
                <a:solidFill>
                  <a:schemeClr val="bg1"/>
                </a:solidFill>
              </a:rPr>
              <a:t>de plus d’un point à la moyenne académique </a:t>
            </a:r>
            <a:endParaRPr lang="fr-FR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157299"/>
              </p:ext>
            </p:extLst>
          </p:nvPr>
        </p:nvGraphicFramePr>
        <p:xfrm>
          <a:off x="1" y="2719965"/>
          <a:ext cx="4557058" cy="382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973125"/>
              </p:ext>
            </p:extLst>
          </p:nvPr>
        </p:nvGraphicFramePr>
        <p:xfrm>
          <a:off x="4691528" y="2705024"/>
          <a:ext cx="4452472" cy="381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5308612" y="4817492"/>
            <a:ext cx="370091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877187" y="4750817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Moyenne </a:t>
            </a:r>
            <a:r>
              <a:rPr lang="fr-FR" sz="1000" dirty="0" err="1"/>
              <a:t>acad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93577896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" y="54171"/>
            <a:ext cx="9144000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Analyse des moyennes des établissements par rapport à la moyenne académique </a:t>
            </a:r>
            <a:r>
              <a:rPr lang="fr-FR" sz="3200" u="sng" dirty="0" smtClean="0">
                <a:solidFill>
                  <a:srgbClr val="FFFF00"/>
                </a:solidFill>
              </a:rPr>
              <a:t>CAP BEP </a:t>
            </a:r>
            <a:r>
              <a:rPr lang="fr-FR" sz="3200" dirty="0" smtClean="0">
                <a:solidFill>
                  <a:srgbClr val="FFFF00"/>
                </a:solidFill>
              </a:rPr>
              <a:t>: </a:t>
            </a:r>
            <a:r>
              <a:rPr lang="fr-FR" sz="3200" dirty="0" smtClean="0">
                <a:solidFill>
                  <a:srgbClr val="FF0000"/>
                </a:solidFill>
              </a:rPr>
              <a:t>12,73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" y="1538427"/>
            <a:ext cx="903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Établissements dont la moyenne </a:t>
            </a:r>
            <a:r>
              <a:rPr lang="fr-FR" b="1" dirty="0" smtClean="0">
                <a:solidFill>
                  <a:srgbClr val="FFFF00"/>
                </a:solidFill>
              </a:rPr>
              <a:t>est comprise entre 11,73 et 12,73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c’est-à-dire ≤ 1point en dessous de la moyenne académique </a:t>
            </a:r>
            <a:endParaRPr lang="fr-FR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873126"/>
              </p:ext>
            </p:extLst>
          </p:nvPr>
        </p:nvGraphicFramePr>
        <p:xfrm>
          <a:off x="418139" y="2368233"/>
          <a:ext cx="8486801" cy="4325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Connecteur droit 6"/>
          <p:cNvCxnSpPr/>
          <p:nvPr/>
        </p:nvCxnSpPr>
        <p:spPr>
          <a:xfrm>
            <a:off x="418329" y="3651023"/>
            <a:ext cx="848661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949101" y="3402172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Moyenne </a:t>
            </a:r>
            <a:r>
              <a:rPr lang="fr-FR" sz="1000" dirty="0" err="1"/>
              <a:t>acad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25761530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" y="54171"/>
            <a:ext cx="9144000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Analyse des moyennes des établissements par rapport à la moyenne académique CAP BEP: </a:t>
            </a:r>
            <a:r>
              <a:rPr lang="fr-FR" sz="3200" dirty="0" smtClean="0">
                <a:solidFill>
                  <a:srgbClr val="FF0000"/>
                </a:solidFill>
              </a:rPr>
              <a:t>12,73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" y="1391407"/>
            <a:ext cx="903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Établissements dont la moyenne </a:t>
            </a:r>
            <a:r>
              <a:rPr lang="fr-FR" b="1" dirty="0" smtClean="0">
                <a:solidFill>
                  <a:srgbClr val="FFFF00"/>
                </a:solidFill>
              </a:rPr>
              <a:t>est comprise entre 12,73 et 13,73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c’est-à-dire ≥ 1point au-dessus de la moyenne académique </a:t>
            </a:r>
            <a:endParaRPr lang="fr-FR" b="1" dirty="0">
              <a:solidFill>
                <a:srgbClr val="FFFF00"/>
              </a:solidFill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629345"/>
              </p:ext>
            </p:extLst>
          </p:nvPr>
        </p:nvGraphicFramePr>
        <p:xfrm>
          <a:off x="126823" y="2233764"/>
          <a:ext cx="8912587" cy="444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717176" y="4050937"/>
            <a:ext cx="832223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083571" y="4003312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Moyenne </a:t>
            </a:r>
            <a:r>
              <a:rPr lang="fr-FR" sz="1000" dirty="0" err="1"/>
              <a:t>acad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3089069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54171"/>
            <a:ext cx="9144000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Analyse des moyennes des établissements par rapport à la moyenne académique </a:t>
            </a:r>
            <a:r>
              <a:rPr lang="fr-FR" sz="3200" u="sng" dirty="0" smtClean="0">
                <a:solidFill>
                  <a:srgbClr val="FFFF00"/>
                </a:solidFill>
              </a:rPr>
              <a:t>Bac pro </a:t>
            </a:r>
            <a:r>
              <a:rPr lang="fr-FR" sz="3200" dirty="0" smtClean="0">
                <a:solidFill>
                  <a:srgbClr val="FFFF00"/>
                </a:solidFill>
              </a:rPr>
              <a:t>: </a:t>
            </a:r>
            <a:r>
              <a:rPr lang="fr-FR" sz="3200" dirty="0" smtClean="0">
                <a:solidFill>
                  <a:srgbClr val="FF0000"/>
                </a:solidFill>
              </a:rPr>
              <a:t>12,75</a:t>
            </a:r>
            <a:endParaRPr lang="fr-FR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420019"/>
              </p:ext>
            </p:extLst>
          </p:nvPr>
        </p:nvGraphicFramePr>
        <p:xfrm>
          <a:off x="141755" y="3040997"/>
          <a:ext cx="4147128" cy="328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93059" y="1660347"/>
            <a:ext cx="312270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Établissements dont la moyenne </a:t>
            </a:r>
            <a:r>
              <a:rPr lang="fr-FR" sz="2000" b="1" dirty="0" smtClean="0">
                <a:solidFill>
                  <a:srgbClr val="FFFF00"/>
                </a:solidFill>
              </a:rPr>
              <a:t>est inférieure </a:t>
            </a:r>
            <a:r>
              <a:rPr lang="fr-FR" b="1" dirty="0" smtClean="0">
                <a:solidFill>
                  <a:schemeClr val="bg1"/>
                </a:solidFill>
              </a:rPr>
              <a:t>de plus d’un point à la moyenne académique </a:t>
            </a:r>
            <a:endParaRPr lang="fr-FR" b="1" dirty="0">
              <a:solidFill>
                <a:schemeClr val="bg1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36058" y="3701446"/>
            <a:ext cx="35528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3361971" y="3558571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Moyenne </a:t>
            </a:r>
            <a:r>
              <a:rPr lang="fr-FR" sz="1000" dirty="0" err="1"/>
              <a:t>acad</a:t>
            </a:r>
            <a:endParaRPr lang="fr-FR" sz="1000" dirty="0"/>
          </a:p>
        </p:txBody>
      </p:sp>
      <p:sp>
        <p:nvSpPr>
          <p:cNvPr id="7" name="ZoneTexte 6"/>
          <p:cNvSpPr txBox="1"/>
          <p:nvPr/>
        </p:nvSpPr>
        <p:spPr>
          <a:xfrm>
            <a:off x="5232401" y="1665212"/>
            <a:ext cx="312270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mtClean="0">
                <a:solidFill>
                  <a:schemeClr val="bg1"/>
                </a:solidFill>
              </a:rPr>
              <a:t>Établissements </a:t>
            </a:r>
            <a:r>
              <a:rPr lang="fr-FR" b="1" dirty="0" smtClean="0">
                <a:solidFill>
                  <a:schemeClr val="bg1"/>
                </a:solidFill>
              </a:rPr>
              <a:t>dont la moyenne </a:t>
            </a:r>
            <a:r>
              <a:rPr lang="fr-FR" sz="2000" b="1" dirty="0" smtClean="0">
                <a:solidFill>
                  <a:srgbClr val="FFFF00"/>
                </a:solidFill>
              </a:rPr>
              <a:t>est supérieure </a:t>
            </a:r>
            <a:r>
              <a:rPr lang="fr-FR" b="1" dirty="0" smtClean="0">
                <a:solidFill>
                  <a:schemeClr val="bg1"/>
                </a:solidFill>
              </a:rPr>
              <a:t>de plus d’un point à la moyenne académique </a:t>
            </a:r>
            <a:endParaRPr lang="fr-F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727673"/>
              </p:ext>
            </p:extLst>
          </p:nvPr>
        </p:nvGraphicFramePr>
        <p:xfrm>
          <a:off x="4711606" y="3040997"/>
          <a:ext cx="4143375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5308612" y="4611366"/>
            <a:ext cx="340412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877187" y="4544691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/>
              <a:t>Moyenne acad</a:t>
            </a:r>
          </a:p>
        </p:txBody>
      </p:sp>
    </p:spTree>
    <p:extLst>
      <p:ext uri="{BB962C8B-B14F-4D97-AF65-F5344CB8AC3E}">
        <p14:creationId xmlns:p14="http://schemas.microsoft.com/office/powerpoint/2010/main" val="100120264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" y="54171"/>
            <a:ext cx="9144000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Analyse des moyennes des établissements </a:t>
            </a:r>
            <a:r>
              <a:rPr lang="fr-FR" sz="3200" u="sng" dirty="0" smtClean="0">
                <a:solidFill>
                  <a:srgbClr val="FFFF00"/>
                </a:solidFill>
              </a:rPr>
              <a:t>Bac pro : </a:t>
            </a:r>
            <a:r>
              <a:rPr lang="fr-FR" sz="3200" dirty="0" smtClean="0">
                <a:solidFill>
                  <a:srgbClr val="FF0000"/>
                </a:solidFill>
              </a:rPr>
              <a:t>12,75</a:t>
            </a:r>
            <a:endParaRPr lang="fr-FR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883174"/>
              </p:ext>
            </p:extLst>
          </p:nvPr>
        </p:nvGraphicFramePr>
        <p:xfrm>
          <a:off x="2" y="2432237"/>
          <a:ext cx="9143998" cy="442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" y="1510935"/>
            <a:ext cx="903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Établissements dont la moyenne </a:t>
            </a:r>
            <a:r>
              <a:rPr lang="fr-FR" b="1" dirty="0" smtClean="0">
                <a:solidFill>
                  <a:srgbClr val="FFFF00"/>
                </a:solidFill>
              </a:rPr>
              <a:t>est comprise entre 11,75 et 12,75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c’est-à-dire ≤ 1point en dessous de la moyenne académique </a:t>
            </a:r>
            <a:endParaRPr lang="fr-FR" b="1" dirty="0">
              <a:solidFill>
                <a:srgbClr val="FFFF00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522941" y="3725729"/>
            <a:ext cx="86210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083383" y="3678104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Moyenne </a:t>
            </a:r>
            <a:r>
              <a:rPr lang="fr-FR" sz="1000" dirty="0" err="1"/>
              <a:t>acad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42487039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0" y="0"/>
            <a:ext cx="9017000" cy="141156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À tous les niveaux de scolarité, les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chemeClr val="bg1"/>
                </a:solidFill>
              </a:rPr>
              <a:t>compétences attendues restent au centre </a:t>
            </a:r>
            <a:r>
              <a:rPr lang="fr-FR" sz="2400" b="1" dirty="0">
                <a:solidFill>
                  <a:schemeClr val="bg1"/>
                </a:solidFill>
              </a:rPr>
              <a:t>de l’articulation </a:t>
            </a:r>
            <a:r>
              <a:rPr lang="fr-FR" sz="2400" b="1" dirty="0" smtClean="0">
                <a:solidFill>
                  <a:schemeClr val="bg1"/>
                </a:solidFill>
              </a:rPr>
              <a:t>formation/évaluation</a:t>
            </a:r>
            <a:endParaRPr lang="fr-FR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52195"/>
              </p:ext>
            </p:extLst>
          </p:nvPr>
        </p:nvGraphicFramePr>
        <p:xfrm>
          <a:off x="1367195" y="3803764"/>
          <a:ext cx="7573605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405"/>
                <a:gridCol w="2167467"/>
                <a:gridCol w="38777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Niveau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</a:rPr>
                        <a:t> d’acquisition 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Étapes de la scolarité</a:t>
                      </a:r>
                      <a:endParaRPr lang="fr-FR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Exigibles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smtClean="0"/>
                        <a:t>Niveau 1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cours du cursus collège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smtClean="0"/>
                        <a:t>Niveau 2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Au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cours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 du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cursus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Verdana" charset="0"/>
                        </a:rPr>
                        <a:t>collège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Verdan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 DNB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Niveau 3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En classe</a:t>
                      </a:r>
                      <a:r>
                        <a:rPr lang="fr-FR" sz="1400" baseline="0" dirty="0" smtClean="0"/>
                        <a:t> de 2</a:t>
                      </a:r>
                      <a:r>
                        <a:rPr lang="fr-FR" sz="1400" baseline="30000" dirty="0" smtClean="0"/>
                        <a:t>nde</a:t>
                      </a:r>
                      <a:r>
                        <a:rPr lang="fr-FR" sz="1400" baseline="0" dirty="0" smtClean="0"/>
                        <a:t> ou 1ère </a:t>
                      </a:r>
                      <a:endParaRPr lang="fr-FR" sz="14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 CAP/BEP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b="1" smtClean="0"/>
                        <a:t>Niveau 4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En classe de 1</a:t>
                      </a:r>
                      <a:r>
                        <a:rPr lang="fr-FR" sz="1400" baseline="30000" dirty="0" smtClean="0"/>
                        <a:t>ère</a:t>
                      </a:r>
                      <a:r>
                        <a:rPr lang="fr-FR" sz="1400" dirty="0" smtClean="0"/>
                        <a:t> et Terminale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Au Bac GT et Bac Pro</a:t>
                      </a:r>
                      <a:endParaRPr lang="fr-FR" sz="1400" dirty="0"/>
                    </a:p>
                  </a:txBody>
                  <a:tcPr anchor="ctr" anchorCtr="1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400" b="1" smtClean="0"/>
                        <a:t>Niveau 5</a:t>
                      </a:r>
                      <a:endParaRPr lang="fr-FR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/>
                        <a:t>En</a:t>
                      </a:r>
                      <a:r>
                        <a:rPr lang="fr-FR" sz="1400" baseline="0" dirty="0" smtClean="0"/>
                        <a:t> classe de 1</a:t>
                      </a:r>
                      <a:r>
                        <a:rPr lang="fr-FR" sz="1400" baseline="30000" dirty="0" smtClean="0"/>
                        <a:t>ère</a:t>
                      </a:r>
                      <a:r>
                        <a:rPr lang="fr-FR" sz="1400" baseline="0" dirty="0" smtClean="0"/>
                        <a:t> et Terminale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Au Bac GT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dans le cadre de </a:t>
                      </a:r>
                      <a:r>
                        <a:rPr lang="fr-FR" sz="1400" b="1" dirty="0" smtClean="0"/>
                        <a:t>l’enseignement de complément </a:t>
                      </a:r>
                      <a:r>
                        <a:rPr lang="fr-FR" sz="1400" dirty="0" smtClean="0"/>
                        <a:t>et de</a:t>
                      </a:r>
                      <a:r>
                        <a:rPr lang="fr-FR" sz="1400" b="1" dirty="0" smtClean="0"/>
                        <a:t> l’enseignement facultatif </a:t>
                      </a:r>
                      <a:r>
                        <a:rPr lang="fr-FR" sz="1400" dirty="0" smtClean="0"/>
                        <a:t>EPS</a:t>
                      </a:r>
                      <a:endParaRPr lang="fr-FR" sz="14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165602" y="1411559"/>
            <a:ext cx="3235197" cy="1815882"/>
          </a:xfrm>
          <a:prstGeom prst="chevron">
            <a:avLst>
              <a:gd name="adj" fmla="val 2223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2800" b="1" dirty="0" smtClean="0"/>
          </a:p>
          <a:p>
            <a:pPr algn="ctr"/>
            <a:r>
              <a:rPr lang="fr-FR" sz="2800" b="1" dirty="0" smtClean="0"/>
              <a:t>Compétences</a:t>
            </a:r>
          </a:p>
          <a:p>
            <a:pPr algn="ctr"/>
            <a:r>
              <a:rPr lang="fr-FR" sz="2800" b="1" dirty="0" smtClean="0"/>
              <a:t>Attendues</a:t>
            </a:r>
          </a:p>
          <a:p>
            <a:pPr algn="ctr"/>
            <a:endParaRPr lang="fr-FR" sz="28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04800" y="1411560"/>
            <a:ext cx="2476499" cy="7078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Compétences</a:t>
            </a:r>
          </a:p>
          <a:p>
            <a:pPr algn="ctr"/>
            <a:r>
              <a:rPr lang="fr-FR" sz="2000" b="1" dirty="0" smtClean="0"/>
              <a:t>Propres</a:t>
            </a: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04801" y="2286490"/>
            <a:ext cx="2476498" cy="1015663"/>
          </a:xfrm>
          <a:prstGeom prst="homePlate">
            <a:avLst>
              <a:gd name="adj" fmla="val 33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Compétences Méthodologiques et sociales</a:t>
            </a:r>
            <a:endParaRPr lang="fr-FR" sz="2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705600" y="1411559"/>
            <a:ext cx="2164048" cy="40011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Connaissances</a:t>
            </a:r>
            <a:endParaRPr lang="fr-FR" sz="2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705600" y="2113001"/>
            <a:ext cx="2164048" cy="40011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Capacités</a:t>
            </a:r>
            <a:endParaRPr lang="fr-FR" sz="2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705600" y="2840488"/>
            <a:ext cx="2164048" cy="40011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Attitudes</a:t>
            </a:r>
            <a:endParaRPr lang="fr-FR" sz="2000" b="1" dirty="0"/>
          </a:p>
        </p:txBody>
      </p:sp>
      <p:sp>
        <p:nvSpPr>
          <p:cNvPr id="18" name="ZoneTexte 17"/>
          <p:cNvSpPr txBox="1"/>
          <p:nvPr/>
        </p:nvSpPr>
        <p:spPr>
          <a:xfrm rot="16200000">
            <a:off x="-565747" y="4646105"/>
            <a:ext cx="269520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Compétences</a:t>
            </a:r>
          </a:p>
          <a:p>
            <a:pPr algn="ctr"/>
            <a:r>
              <a:rPr lang="fr-FR" sz="2800" b="1" dirty="0" smtClean="0"/>
              <a:t>Attendues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405489305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" y="54171"/>
            <a:ext cx="9144000" cy="11430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FF00"/>
                </a:solidFill>
              </a:rPr>
              <a:t>Analyse des moyennes des établissements par rapport à la moyenne académique </a:t>
            </a:r>
            <a:r>
              <a:rPr lang="fr-FR" sz="3200" u="sng" dirty="0" smtClean="0">
                <a:solidFill>
                  <a:srgbClr val="FFFF00"/>
                </a:solidFill>
              </a:rPr>
              <a:t>Bac pro : </a:t>
            </a:r>
            <a:r>
              <a:rPr lang="fr-FR" sz="3200" dirty="0" smtClean="0">
                <a:solidFill>
                  <a:srgbClr val="FF0000"/>
                </a:solidFill>
              </a:rPr>
              <a:t>12,75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" y="1525878"/>
            <a:ext cx="903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Établissements dont la moyenne </a:t>
            </a:r>
            <a:r>
              <a:rPr lang="fr-FR" b="1" dirty="0" smtClean="0">
                <a:solidFill>
                  <a:srgbClr val="FFFF00"/>
                </a:solidFill>
              </a:rPr>
              <a:t>est comprise entre 12,75 et 13,75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c’est-à-dire ≥ 1point au-dessus de la moyenne académique </a:t>
            </a:r>
            <a:endParaRPr lang="fr-FR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076755"/>
              </p:ext>
            </p:extLst>
          </p:nvPr>
        </p:nvGraphicFramePr>
        <p:xfrm>
          <a:off x="1" y="2427999"/>
          <a:ext cx="9143999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575059" y="4173963"/>
            <a:ext cx="856894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188161" y="4126338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Moyenne </a:t>
            </a:r>
            <a:r>
              <a:rPr lang="fr-FR" sz="1000" dirty="0" err="1"/>
              <a:t>acad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94335116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212851"/>
              </p:ext>
            </p:extLst>
          </p:nvPr>
        </p:nvGraphicFramePr>
        <p:xfrm>
          <a:off x="493059" y="2300941"/>
          <a:ext cx="8098118" cy="440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54171"/>
            <a:ext cx="9144000" cy="1143000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FFFF00"/>
                </a:solidFill>
              </a:rPr>
              <a:t>2</a:t>
            </a:r>
            <a:r>
              <a:rPr lang="fr-FR" sz="2800" baseline="30000" dirty="0" smtClean="0">
                <a:solidFill>
                  <a:srgbClr val="FFFF00"/>
                </a:solidFill>
              </a:rPr>
              <a:t>ème</a:t>
            </a:r>
            <a:r>
              <a:rPr lang="fr-FR" sz="2800" dirty="0" smtClean="0">
                <a:solidFill>
                  <a:srgbClr val="FFFF00"/>
                </a:solidFill>
              </a:rPr>
              <a:t> indicateur à analyser : </a:t>
            </a:r>
            <a:br>
              <a:rPr lang="fr-FR" sz="2800" dirty="0" smtClean="0">
                <a:solidFill>
                  <a:srgbClr val="FFFF00"/>
                </a:solidFill>
              </a:rPr>
            </a:br>
            <a:r>
              <a:rPr lang="fr-FR" sz="2800" dirty="0" smtClean="0">
                <a:solidFill>
                  <a:srgbClr val="FFFF00"/>
                </a:solidFill>
              </a:rPr>
              <a:t>les variations des moyennes des établissements entre 2012 et 2013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58588" y="1464235"/>
            <a:ext cx="8785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Nous estimons qu’une variation de plus de 1,5 point entre 2 années 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</a:rPr>
              <a:t>mérite une analyse et une réflexion :</a:t>
            </a:r>
            <a:endParaRPr lang="fr-FR" b="1" dirty="0">
              <a:solidFill>
                <a:srgbClr val="FFFF00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560112" y="4383137"/>
            <a:ext cx="801611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635338" y="4335512"/>
            <a:ext cx="955839" cy="248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Moyenne </a:t>
            </a:r>
            <a:r>
              <a:rPr lang="fr-FR" sz="1000" dirty="0" err="1"/>
              <a:t>acad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92844126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Zoom sur les épreuves ponctuelles obligatoires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797089"/>
              </p:ext>
            </p:extLst>
          </p:nvPr>
        </p:nvGraphicFramePr>
        <p:xfrm>
          <a:off x="395535" y="1569356"/>
          <a:ext cx="8430965" cy="423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397"/>
                <a:gridCol w="1429029"/>
                <a:gridCol w="1429029"/>
                <a:gridCol w="1644755"/>
                <a:gridCol w="1644755"/>
              </a:tblGrid>
              <a:tr h="1165974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Nb Candidats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Moyenne Filles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Moyenne </a:t>
                      </a:r>
                    </a:p>
                    <a:p>
                      <a:pPr algn="ctr"/>
                      <a:r>
                        <a:rPr lang="fr-FR" b="1" dirty="0" smtClean="0"/>
                        <a:t>Garçons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Moyenne Globale</a:t>
                      </a:r>
                      <a:endParaRPr lang="fr-FR" b="1" dirty="0"/>
                    </a:p>
                  </a:txBody>
                  <a:tcPr anchor="ctr"/>
                </a:tc>
              </a:tr>
              <a:tr h="690391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10,95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12,32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11,78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19163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BEP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510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11,39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12,60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12,12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19163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Bac Prof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400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10,97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11,58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11,35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53789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5097836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 algn="ctr">
              <a:buNone/>
            </a:pP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  <a:sym typeface="Wingdings"/>
              </a:rPr>
              <a:t>Comment utiliser ce moment d’analyse des résultats des élèves aux examens pour auto-évaluer l’offre de formation et l’offre de certification à l’échelle d’un établissement scolaire ?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-3717"/>
            <a:ext cx="9144000" cy="1143000"/>
          </a:xfrm>
        </p:spPr>
        <p:txBody>
          <a:bodyPr>
            <a:noAutofit/>
          </a:bodyPr>
          <a:lstStyle/>
          <a:p>
            <a:r>
              <a:rPr lang="fr-FR" sz="4200" b="1" dirty="0" smtClean="0">
                <a:solidFill>
                  <a:srgbClr val="FFFF00"/>
                </a:solidFill>
              </a:rPr>
              <a:t>D’une analyse macroscopique à l’analyse microscopique :*</a:t>
            </a:r>
            <a:endParaRPr lang="fr-FR" sz="4200" b="1" dirty="0">
              <a:solidFill>
                <a:srgbClr val="FFFF00"/>
              </a:solidFill>
            </a:endParaRPr>
          </a:p>
        </p:txBody>
      </p:sp>
      <p:sp>
        <p:nvSpPr>
          <p:cNvPr id="6" name="Oval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89674" y="1457109"/>
            <a:ext cx="6985000" cy="3529012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800" dirty="0" smtClean="0"/>
              <a:t>Nationale</a:t>
            </a:r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7" name="Oval 1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3274" y="2322296"/>
            <a:ext cx="5256212" cy="2663825"/>
          </a:xfrm>
          <a:prstGeom prst="ellipse">
            <a:avLst/>
          </a:prstGeom>
          <a:solidFill>
            <a:srgbClr val="FF99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400" dirty="0" smtClean="0"/>
              <a:t>Académique </a:t>
            </a:r>
            <a:endParaRPr lang="fr-FR" sz="2400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8" name="Oval 1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7236" y="3474821"/>
            <a:ext cx="2663825" cy="15113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sz="2000" dirty="0" smtClean="0"/>
              <a:t>EPLE</a:t>
            </a:r>
            <a:endParaRPr lang="fr-FR" sz="2000" dirty="0"/>
          </a:p>
        </p:txBody>
      </p:sp>
      <p:sp>
        <p:nvSpPr>
          <p:cNvPr id="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4601882" y="1509058"/>
            <a:ext cx="3780118" cy="3197412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9182127">
            <a:off x="4191688" y="2603575"/>
            <a:ext cx="472074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Cohérence  Académique/nationale </a:t>
            </a:r>
            <a:endParaRPr lang="fr-FR" sz="24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Ajustements locaux  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5843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318903" y="643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FFFF"/>
                </a:solidFill>
              </a:rPr>
              <a:t>Proposition d’une démarche </a:t>
            </a:r>
            <a:r>
              <a:rPr lang="fr-FR" dirty="0" smtClean="0">
                <a:solidFill>
                  <a:srgbClr val="FFFFFF"/>
                </a:solidFill>
              </a:rPr>
              <a:t>d’analyse.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268" y="1204868"/>
            <a:ext cx="6052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Lucida Grande"/>
              <a:buChar char="➮"/>
            </a:pPr>
            <a:r>
              <a:rPr lang="fr-FR" smtClean="0">
                <a:solidFill>
                  <a:schemeClr val="bg1"/>
                </a:solidFill>
              </a:rPr>
              <a:t>À </a:t>
            </a:r>
            <a:r>
              <a:rPr lang="fr-FR" dirty="0" smtClean="0">
                <a:solidFill>
                  <a:schemeClr val="bg1"/>
                </a:solidFill>
              </a:rPr>
              <a:t>exploiter lors d’un prochain conseil d’enseignement EPS.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Espace réservé du contenu 3"/>
          <p:cNvSpPr>
            <a:spLocks noGrp="1"/>
          </p:cNvSpPr>
          <p:nvPr>
            <p:ph idx="1"/>
          </p:nvPr>
        </p:nvSpPr>
        <p:spPr>
          <a:xfrm>
            <a:off x="0" y="1545454"/>
            <a:ext cx="9143999" cy="5177055"/>
          </a:xfrm>
        </p:spPr>
        <p:txBody>
          <a:bodyPr>
            <a:noAutofit/>
          </a:bodyPr>
          <a:lstStyle/>
          <a:p>
            <a:r>
              <a:rPr lang="fr-FR" sz="1300" dirty="0" smtClean="0">
                <a:solidFill>
                  <a:schemeClr val="bg1"/>
                </a:solidFill>
              </a:rPr>
              <a:t>Quantifier le </a:t>
            </a:r>
            <a:r>
              <a:rPr lang="fr-FR" sz="1300" dirty="0">
                <a:solidFill>
                  <a:schemeClr val="bg1"/>
                </a:solidFill>
              </a:rPr>
              <a:t>nombre d’heures effectives de formation sur le cursus </a:t>
            </a:r>
            <a:r>
              <a:rPr lang="fr-FR" sz="1300" dirty="0" smtClean="0">
                <a:solidFill>
                  <a:schemeClr val="bg1"/>
                </a:solidFill>
              </a:rPr>
              <a:t> </a:t>
            </a:r>
            <a:r>
              <a:rPr lang="fr-FR" sz="1300" dirty="0">
                <a:solidFill>
                  <a:schemeClr val="bg1"/>
                </a:solidFill>
              </a:rPr>
              <a:t>par CP et par APSA en fonction des différentes </a:t>
            </a:r>
            <a:r>
              <a:rPr lang="fr-FR" sz="1300" dirty="0" smtClean="0">
                <a:solidFill>
                  <a:schemeClr val="bg1"/>
                </a:solidFill>
              </a:rPr>
              <a:t>filières/séries</a:t>
            </a:r>
            <a:r>
              <a:rPr lang="fr-FR" sz="1300" dirty="0">
                <a:solidFill>
                  <a:schemeClr val="bg1"/>
                </a:solidFill>
              </a:rPr>
              <a:t>. </a:t>
            </a:r>
          </a:p>
          <a:p>
            <a:r>
              <a:rPr lang="fr-FR" sz="1300" dirty="0" smtClean="0">
                <a:solidFill>
                  <a:schemeClr val="bg1"/>
                </a:solidFill>
                <a:sym typeface="Wingdings"/>
              </a:rPr>
              <a:t>Analyser </a:t>
            </a:r>
            <a:r>
              <a:rPr lang="fr-FR" sz="1300" dirty="0">
                <a:solidFill>
                  <a:schemeClr val="bg1"/>
                </a:solidFill>
                <a:sym typeface="Wingdings"/>
              </a:rPr>
              <a:t>l</a:t>
            </a:r>
            <a:r>
              <a:rPr lang="fr-FR" sz="1300" dirty="0" smtClean="0">
                <a:solidFill>
                  <a:schemeClr val="bg1"/>
                </a:solidFill>
                <a:sym typeface="Wingdings"/>
              </a:rPr>
              <a:t>es notes aux examens en fonction des différentes filières, séries en ayant un regard particulier sur le </a:t>
            </a:r>
            <a:r>
              <a:rPr lang="fr-FR" sz="1300" dirty="0">
                <a:solidFill>
                  <a:schemeClr val="bg1"/>
                </a:solidFill>
                <a:sym typeface="Wingdings"/>
              </a:rPr>
              <a:t>différentiel de </a:t>
            </a:r>
            <a:r>
              <a:rPr lang="fr-FR" sz="1300" dirty="0" smtClean="0">
                <a:solidFill>
                  <a:schemeClr val="bg1"/>
                </a:solidFill>
                <a:sym typeface="Wingdings"/>
              </a:rPr>
              <a:t>notes entre les Garçons et les </a:t>
            </a:r>
            <a:r>
              <a:rPr lang="fr-FR" sz="1300" dirty="0">
                <a:solidFill>
                  <a:schemeClr val="bg1"/>
                </a:solidFill>
                <a:sym typeface="Wingdings"/>
              </a:rPr>
              <a:t>Filles.</a:t>
            </a:r>
          </a:p>
          <a:p>
            <a:pPr marL="0" indent="0">
              <a:buNone/>
            </a:pPr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  <a:p>
            <a:endParaRPr lang="fr-FR" sz="1300" dirty="0">
              <a:solidFill>
                <a:schemeClr val="bg1"/>
              </a:solidFill>
              <a:sym typeface="Wingdings"/>
            </a:endParaRPr>
          </a:p>
          <a:p>
            <a:pPr marL="180975" indent="0" defTabSz="1346200">
              <a:buNone/>
            </a:pPr>
            <a:r>
              <a:rPr lang="fr-FR" sz="1300" b="1" dirty="0" smtClean="0">
                <a:solidFill>
                  <a:srgbClr val="FFFF00"/>
                </a:solidFill>
                <a:sym typeface="Wingdings"/>
              </a:rPr>
              <a:t>Dans le cas de ce LP  : </a:t>
            </a:r>
          </a:p>
          <a:p>
            <a:pPr marL="449263" indent="-269875" defTabSz="1346200">
              <a:buNone/>
            </a:pPr>
            <a:r>
              <a:rPr lang="fr-FR" sz="1600" b="1" dirty="0" smtClean="0">
                <a:solidFill>
                  <a:srgbClr val="FFFF00"/>
                </a:solidFill>
                <a:sym typeface="Wingdings"/>
              </a:rPr>
              <a:t>- Moyennes des filles 10,39 &lt; 12,11 au niveau académique</a:t>
            </a:r>
          </a:p>
          <a:p>
            <a:pPr marL="180975" indent="0" defTabSz="1346200">
              <a:buNone/>
            </a:pPr>
            <a:r>
              <a:rPr lang="fr-FR" sz="1600" b="1" dirty="0" smtClean="0">
                <a:solidFill>
                  <a:srgbClr val="FFFF00"/>
                </a:solidFill>
                <a:sym typeface="Wingdings"/>
              </a:rPr>
              <a:t>- Moyenne des garçons 12,29 &lt; 13,12</a:t>
            </a:r>
          </a:p>
          <a:p>
            <a:pPr marL="466725" indent="-285750" defTabSz="134620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Un différentiel Filles /Garçons  de 1,9 dans l’établissement  &gt; 1,01 au niveau académique. </a:t>
            </a:r>
            <a:endParaRPr lang="fr-FR" sz="1600" dirty="0" smtClean="0">
              <a:solidFill>
                <a:srgbClr val="FFFF00"/>
              </a:solidFill>
              <a:sym typeface="Wingdings"/>
            </a:endParaRPr>
          </a:p>
          <a:p>
            <a:pPr marL="285750" indent="-285750" algn="ctr" defTabSz="1346200">
              <a:buFontTx/>
              <a:buChar char="-"/>
            </a:pPr>
            <a:r>
              <a:rPr lang="fr-FR" sz="1300" b="1" u="sng" dirty="0" smtClean="0">
                <a:solidFill>
                  <a:srgbClr val="FFFF00"/>
                </a:solidFill>
                <a:sym typeface="Wingdings"/>
              </a:rPr>
              <a:t>Qu’est-ce qui peut expliquer de tels écarts ?</a:t>
            </a:r>
          </a:p>
          <a:p>
            <a:pPr marL="1184275" indent="-285750" algn="ctr" defTabSz="1346200">
              <a:buFont typeface="Wingdings" charset="0"/>
              <a:buChar char="è"/>
            </a:pPr>
            <a:r>
              <a:rPr lang="fr-FR" sz="1300" b="1" u="sng" dirty="0" smtClean="0">
                <a:solidFill>
                  <a:srgbClr val="FFFF00"/>
                </a:solidFill>
                <a:sym typeface="Wingdings"/>
              </a:rPr>
              <a:t>Quelles pratiques d’évaluation en EPS au sein de l’établissement ?</a:t>
            </a:r>
          </a:p>
          <a:p>
            <a:pPr marL="1184275" indent="-285750" algn="ctr" defTabSz="1346200">
              <a:buFont typeface="Wingdings" charset="0"/>
              <a:buChar char="è"/>
            </a:pPr>
            <a:endParaRPr lang="fr-FR" sz="1300" b="1" u="sng" dirty="0" smtClean="0">
              <a:solidFill>
                <a:srgbClr val="FFFF00"/>
              </a:solidFill>
              <a:sym typeface="Wingdings"/>
            </a:endParaRPr>
          </a:p>
          <a:p>
            <a:pPr marL="1588" indent="0" defTabSz="1346200">
              <a:buNone/>
            </a:pPr>
            <a:r>
              <a:rPr lang="fr-FR" sz="1400" b="1" dirty="0" smtClean="0">
                <a:solidFill>
                  <a:srgbClr val="FFFF00"/>
                </a:solidFill>
              </a:rPr>
              <a:t> Questions </a:t>
            </a:r>
            <a:r>
              <a:rPr lang="fr-FR" sz="1400" b="1" dirty="0">
                <a:solidFill>
                  <a:srgbClr val="FFFF00"/>
                </a:solidFill>
              </a:rPr>
              <a:t>que les membres de l'équipe doivent se poser pour préserver l'ÉQUITÉ au sein </a:t>
            </a:r>
            <a:r>
              <a:rPr lang="fr-FR" sz="1400" b="1" dirty="0" smtClean="0">
                <a:solidFill>
                  <a:srgbClr val="FFFF00"/>
                </a:solidFill>
              </a:rPr>
              <a:t>du lycée</a:t>
            </a:r>
            <a:r>
              <a:rPr lang="fr-FR" sz="1300" b="1" dirty="0" smtClean="0">
                <a:solidFill>
                  <a:srgbClr val="FFFF00"/>
                </a:solidFill>
                <a:sym typeface="Wingdings"/>
              </a:rPr>
              <a:t>.</a:t>
            </a:r>
          </a:p>
          <a:p>
            <a:pPr marL="898525" indent="0" defTabSz="1346200">
              <a:buNone/>
            </a:pPr>
            <a:r>
              <a:rPr lang="fr-FR" sz="1300" b="1" dirty="0" smtClean="0">
                <a:solidFill>
                  <a:srgbClr val="FFFF00"/>
                </a:solidFill>
                <a:sym typeface="Wingdings"/>
              </a:rPr>
              <a:t> Cela nécessite une analyse de l’offre de certification proposée</a:t>
            </a:r>
          </a:p>
          <a:p>
            <a:pPr marL="898525" indent="0" defTabSz="1346200">
              <a:buNone/>
            </a:pPr>
            <a:r>
              <a:rPr lang="fr-FR" sz="1300" b="1" dirty="0" smtClean="0">
                <a:solidFill>
                  <a:srgbClr val="FFFF00"/>
                </a:solidFill>
                <a:sym typeface="Wingdings"/>
              </a:rPr>
              <a:t> L’évolution constatée au niveau académique n’a peut-être pas fait son œuvre au sein de l’EPLE </a:t>
            </a:r>
          </a:p>
          <a:p>
            <a:pPr marL="898525" indent="0" defTabSz="1346200">
              <a:buNone/>
            </a:pPr>
            <a:endParaRPr lang="fr-FR" sz="1300" b="1" dirty="0" smtClean="0">
              <a:solidFill>
                <a:srgbClr val="FFFF00"/>
              </a:solidFill>
              <a:sym typeface="Wingding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33059" y="2491373"/>
            <a:ext cx="4536140" cy="164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7661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Analyse de l’offre de certification de ce LP</a:t>
            </a:r>
            <a:endParaRPr lang="fr-FR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00677"/>
              </p:ext>
            </p:extLst>
          </p:nvPr>
        </p:nvGraphicFramePr>
        <p:xfrm>
          <a:off x="0" y="3910109"/>
          <a:ext cx="9144000" cy="289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1190443"/>
                <a:gridCol w="1307993"/>
                <a:gridCol w="1293295"/>
                <a:gridCol w="49407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CP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NB APSA du</a:t>
                      </a:r>
                      <a:r>
                        <a:rPr lang="fr-FR" baseline="0" dirty="0" smtClean="0"/>
                        <a:t> LP dans la CP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Moyenne </a:t>
                      </a:r>
                      <a:r>
                        <a:rPr lang="fr-FR" dirty="0" err="1" smtClean="0"/>
                        <a:t>Acad</a:t>
                      </a:r>
                      <a:r>
                        <a:rPr lang="fr-FR" dirty="0" smtClean="0"/>
                        <a:t> de la CP / APSA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Différentiel </a:t>
                      </a:r>
                      <a:r>
                        <a:rPr lang="fr-FR" dirty="0" err="1" smtClean="0"/>
                        <a:t>acad</a:t>
                      </a:r>
                      <a:r>
                        <a:rPr lang="fr-FR" dirty="0" smtClean="0"/>
                        <a:t> de la CP /APSA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Observations :</a:t>
                      </a:r>
                      <a:endParaRPr lang="fr-FR" dirty="0"/>
                    </a:p>
                  </a:txBody>
                  <a:tcPr anchor="ctr"/>
                </a:tc>
              </a:tr>
              <a:tr h="49455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12,38</a:t>
                      </a:r>
                      <a:endParaRPr lang="fr-FR" sz="24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-1,64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Les 2 activités choisies dans la CP1 sont celles qui payent le moins et qui écartent le plus.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 : CO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12,08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-2,00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L’activité de la CP2 et de la CP4 sont celles qui rapportent le moins et qui écartent le plus.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 : Bad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13,18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-2,00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12,34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-0,77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Il n’y a pas d’APSA de CP3 ni de Cp5 dans l’offre de certification.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sym typeface="Wingdings"/>
                        </a:rPr>
                        <a:t> celles qui payent le plus et qui écartent le moins </a:t>
                      </a: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fr-FR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13,04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rgbClr val="008000"/>
                          </a:solidFill>
                        </a:rPr>
                        <a:t>-0,28</a:t>
                      </a:r>
                      <a:endParaRPr lang="fr-FR" sz="24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sz="1600" b="1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06606"/>
            <a:ext cx="9144000" cy="250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8116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1713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Au niveau d’une APSA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821" y="4845995"/>
            <a:ext cx="8606119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FR" sz="1600" b="1" u="sng" dirty="0" smtClean="0">
                <a:solidFill>
                  <a:srgbClr val="FFFF00"/>
                </a:solidFill>
                <a:sym typeface="Wingdings"/>
              </a:rPr>
              <a:t>Qu’est-ce qui peut justifier de tels écarts  ?</a:t>
            </a:r>
          </a:p>
          <a:p>
            <a:pPr marL="628650" lvl="1" indent="-17145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sym typeface="Wingdings"/>
              </a:rPr>
              <a:t>Niveau initial des élèves </a:t>
            </a: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fr-FR" sz="1600" dirty="0" smtClean="0">
                <a:solidFill>
                  <a:srgbClr val="FFFF00"/>
                </a:solidFill>
                <a:sym typeface="Wingdings"/>
              </a:rPr>
              <a:t> lien avec les collèges ( études des chiffres DNB)</a:t>
            </a:r>
            <a:endParaRPr lang="fr-FR" sz="1600" dirty="0">
              <a:solidFill>
                <a:srgbClr val="FFFF00"/>
              </a:solidFill>
              <a:sym typeface="Wingdings"/>
            </a:endParaRPr>
          </a:p>
          <a:p>
            <a:pPr marL="628650" lvl="1" indent="-1714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Temps de formation au sein du lycée ( Nb Cycles, Nb séances, temps de pratique effective)</a:t>
            </a:r>
          </a:p>
          <a:p>
            <a:pPr marL="628650" lvl="1" indent="-1714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Décalage entre contenus enseignés et compétences attendues ?</a:t>
            </a:r>
          </a:p>
          <a:p>
            <a:pPr marL="628650" lvl="1" indent="-1714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Pratique d’évaluation ?</a:t>
            </a:r>
          </a:p>
          <a:p>
            <a:pPr marL="628650" lvl="1" indent="-171450"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  <a:sym typeface="Wingdings"/>
              </a:rPr>
              <a:t>Choix de l’APSA ?</a:t>
            </a:r>
          </a:p>
          <a:p>
            <a:endParaRPr lang="fr-FR" sz="1300" dirty="0" smtClean="0">
              <a:solidFill>
                <a:schemeClr val="bg1"/>
              </a:solidFill>
              <a:sym typeface="Wingdings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22467"/>
              </p:ext>
            </p:extLst>
          </p:nvPr>
        </p:nvGraphicFramePr>
        <p:xfrm>
          <a:off x="679416" y="3520884"/>
          <a:ext cx="782211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911"/>
                <a:gridCol w="2353212"/>
                <a:gridCol w="1945707"/>
                <a:gridCol w="1735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APSA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Moyenne</a:t>
                      </a:r>
                      <a:r>
                        <a:rPr lang="fr-FR" baseline="0" dirty="0" smtClean="0"/>
                        <a:t> EPLE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Moyenne </a:t>
                      </a:r>
                      <a:r>
                        <a:rPr lang="fr-FR" dirty="0" err="1" smtClean="0"/>
                        <a:t>acad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mtClean="0"/>
                        <a:t>EPLE</a:t>
                      </a:r>
                      <a:r>
                        <a:rPr lang="fr-FR" baseline="0" smtClean="0"/>
                        <a:t> /ACAD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CO  Filles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7,60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11,04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-3,44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CO Garçons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11,54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13,12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-1,58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25282" y="2153024"/>
            <a:ext cx="6045200" cy="11049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28586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1"/>
                </a:solidFill>
                <a:sym typeface="Wingdings"/>
              </a:rPr>
              <a:t>Identification d’une CP ou d’une APSA qui nécessiterait de « muscler » l’offre de formation pour permettre aux élèves de mieux y réussir. ( Nb Cycles/Longueur du cycle/temps de pratique) </a:t>
            </a:r>
          </a:p>
        </p:txBody>
      </p:sp>
    </p:spTree>
    <p:extLst>
      <p:ext uri="{BB962C8B-B14F-4D97-AF65-F5344CB8AC3E}">
        <p14:creationId xmlns:p14="http://schemas.microsoft.com/office/powerpoint/2010/main" val="362186348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Analyser pour arbitrer, </a:t>
            </a:r>
            <a:br>
              <a:rPr lang="fr-FR" dirty="0" smtClean="0">
                <a:solidFill>
                  <a:srgbClr val="FFFFFF"/>
                </a:solidFill>
              </a:rPr>
            </a:br>
            <a:r>
              <a:rPr lang="fr-FR" dirty="0" smtClean="0">
                <a:solidFill>
                  <a:srgbClr val="FFFFFF"/>
                </a:solidFill>
              </a:rPr>
              <a:t>faire des choix :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331640"/>
            <a:ext cx="9024471" cy="5526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Cette même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analyse doit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être menée au sein de chaque équipe en autonomie  : 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	Liste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d’indicateurs à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analyser et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à comparer par rapport aux données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 académiques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:</a:t>
            </a:r>
          </a:p>
          <a:p>
            <a:pPr marL="1344613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- Les résultats de chaque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filière </a:t>
            </a:r>
            <a:endParaRPr lang="fr-FR" sz="1400" dirty="0">
              <a:solidFill>
                <a:schemeClr val="bg1"/>
              </a:solidFill>
              <a:sym typeface="Wingdings"/>
            </a:endParaRPr>
          </a:p>
          <a:p>
            <a:pPr marL="1344613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- Les résultats dans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chaque CP </a:t>
            </a:r>
            <a:endParaRPr lang="fr-FR" sz="1400" dirty="0">
              <a:solidFill>
                <a:schemeClr val="bg1"/>
              </a:solidFill>
              <a:sym typeface="Wingdings"/>
            </a:endParaRPr>
          </a:p>
          <a:p>
            <a:pPr marL="1344613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- Les résultats dans chaque APSA </a:t>
            </a:r>
          </a:p>
          <a:p>
            <a:pPr marL="1344613" indent="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- Le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différentiel de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notes Garçons/Filles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sur chaque APSA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.</a:t>
            </a:r>
          </a:p>
          <a:p>
            <a:pPr marL="896938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 </a:t>
            </a:r>
            <a:r>
              <a:rPr lang="fr-FR" sz="1400" b="1" dirty="0">
                <a:solidFill>
                  <a:srgbClr val="FFFF00"/>
                </a:solidFill>
                <a:sym typeface="Wingdings"/>
              </a:rPr>
              <a:t> </a:t>
            </a: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Quel positionnement de l’établissement par rapport aux moyennes académiques ?  ÉQUITÉ</a:t>
            </a:r>
            <a:endParaRPr lang="fr-FR" sz="1400" b="1" dirty="0">
              <a:solidFill>
                <a:srgbClr val="FFFF00"/>
              </a:solidFill>
              <a:sym typeface="Wingdings"/>
            </a:endParaRPr>
          </a:p>
          <a:p>
            <a:pPr marL="0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 </a:t>
            </a:r>
          </a:p>
          <a:p>
            <a:pPr marL="0" indent="0" defTabSz="8890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 En interne, analyser un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suivi de cohorte entre le niveau initial des élèves à l’entrée au lycée et les niveaux en fin de cursus.</a:t>
            </a:r>
          </a:p>
          <a:p>
            <a:pPr marL="896938" indent="0">
              <a:buNone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 </a:t>
            </a:r>
            <a:r>
              <a:rPr lang="fr-FR" sz="1400" b="1" dirty="0">
                <a:solidFill>
                  <a:srgbClr val="FFFF00"/>
                </a:solidFill>
                <a:sym typeface="Wingdings"/>
              </a:rPr>
              <a:t> Quelle plus value de la formation EPS au sein de l’établissement  </a:t>
            </a: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QUALITÉ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fr-FR" sz="1400" u="sng" dirty="0" smtClean="0">
                <a:solidFill>
                  <a:schemeClr val="bg1"/>
                </a:solidFill>
                <a:sym typeface="Wingdings"/>
              </a:rPr>
              <a:t>Réfléchir sur : </a:t>
            </a:r>
          </a:p>
          <a:p>
            <a:pPr>
              <a:buFontTx/>
              <a:buChar char="-"/>
            </a:pPr>
            <a:r>
              <a:rPr lang="fr-FR" sz="1400" dirty="0">
                <a:solidFill>
                  <a:schemeClr val="bg1"/>
                </a:solidFill>
                <a:sym typeface="Wingdings"/>
              </a:rPr>
              <a:t>L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es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choix des APSA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retenues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dans chaque CP au sein de l’offre de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formation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La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cohérence entre l’offre de formation et l’offre de certification </a:t>
            </a: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proposée</a:t>
            </a:r>
          </a:p>
          <a:p>
            <a:pPr>
              <a:buFontTx/>
              <a:buChar char="-"/>
            </a:pPr>
            <a:r>
              <a:rPr lang="fr-FR" sz="1400" dirty="0" smtClean="0">
                <a:solidFill>
                  <a:schemeClr val="bg1"/>
                </a:solidFill>
                <a:sym typeface="Wingdings"/>
              </a:rPr>
              <a:t>Le </a:t>
            </a:r>
            <a:r>
              <a:rPr lang="fr-FR" sz="1400" dirty="0">
                <a:solidFill>
                  <a:schemeClr val="bg1"/>
                </a:solidFill>
                <a:sym typeface="Wingdings"/>
              </a:rPr>
              <a:t>choix des CP et des APSA  proposées dans les menus de certification. </a:t>
            </a:r>
          </a:p>
          <a:p>
            <a:pPr marL="896938" indent="0">
              <a:spcBef>
                <a:spcPts val="600"/>
              </a:spcBef>
              <a:buNone/>
            </a:pPr>
            <a:r>
              <a:rPr lang="fr-FR" sz="1400" b="1" dirty="0">
                <a:solidFill>
                  <a:srgbClr val="FFFF00"/>
                </a:solidFill>
                <a:sym typeface="Wingdings"/>
              </a:rPr>
              <a:t> Quels profils d’élèves </a:t>
            </a: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sont en mesure de démontrer </a:t>
            </a:r>
            <a:r>
              <a:rPr lang="fr-FR" sz="1400" b="1" dirty="0">
                <a:solidFill>
                  <a:srgbClr val="FFFF00"/>
                </a:solidFill>
                <a:sym typeface="Wingdings"/>
              </a:rPr>
              <a:t>leur compétence en </a:t>
            </a:r>
            <a:r>
              <a:rPr lang="fr-FR" sz="1400" b="1" dirty="0" smtClean="0">
                <a:solidFill>
                  <a:srgbClr val="FFFF00"/>
                </a:solidFill>
                <a:sym typeface="Wingdings"/>
              </a:rPr>
              <a:t>EPS au lycée :   DIVERSITÉ </a:t>
            </a:r>
            <a:endParaRPr lang="fr-FR" sz="1400" b="1" dirty="0">
              <a:solidFill>
                <a:srgbClr val="FFFF00"/>
              </a:solidFill>
              <a:sym typeface="Wingdings"/>
            </a:endParaRPr>
          </a:p>
          <a:p>
            <a:pPr marL="0" indent="0" defTabSz="87313">
              <a:buNone/>
            </a:pPr>
            <a:endParaRPr lang="fr-FR" sz="1400" b="1" u="sng" dirty="0" smtClean="0">
              <a:solidFill>
                <a:srgbClr val="FDFF17"/>
              </a:solidFill>
              <a:sym typeface="Wingdings"/>
            </a:endParaRPr>
          </a:p>
          <a:p>
            <a:pPr marL="0" indent="0" algn="ctr" defTabSz="87313">
              <a:buNone/>
            </a:pPr>
            <a:r>
              <a:rPr lang="fr-FR" sz="1400" b="1" u="sng" dirty="0" smtClean="0">
                <a:solidFill>
                  <a:srgbClr val="FF0000"/>
                </a:solidFill>
                <a:sym typeface="Wingdings"/>
              </a:rPr>
              <a:t>CETTE ANALYSE PERMET :</a:t>
            </a:r>
          </a:p>
          <a:p>
            <a:pPr marL="87313" indent="-87313">
              <a:buFont typeface="Wingdings" charset="0"/>
              <a:buChar char="à"/>
            </a:pPr>
            <a:r>
              <a:rPr lang="fr-FR" sz="1400" dirty="0" smtClean="0">
                <a:solidFill>
                  <a:srgbClr val="FDFF17"/>
                </a:solidFill>
                <a:sym typeface="Wingdings"/>
              </a:rPr>
              <a:t>D’apprécier </a:t>
            </a:r>
            <a:r>
              <a:rPr lang="fr-FR" sz="1400" dirty="0">
                <a:solidFill>
                  <a:srgbClr val="FDFF17"/>
                </a:solidFill>
                <a:cs typeface="Arial" pitchFamily="34" charset="0"/>
                <a:sym typeface="Wingdings"/>
              </a:rPr>
              <a:t>la qualité de </a:t>
            </a:r>
            <a:r>
              <a:rPr lang="fr-FR" sz="1400" dirty="0">
                <a:solidFill>
                  <a:srgbClr val="FDFF17"/>
                </a:solidFill>
                <a:sym typeface="Wingdings"/>
              </a:rPr>
              <a:t>l’ajustement local </a:t>
            </a:r>
            <a:r>
              <a:rPr lang="fr-FR" sz="1400" dirty="0">
                <a:solidFill>
                  <a:srgbClr val="FDFF17"/>
                </a:solidFill>
                <a:cs typeface="Arial" pitchFamily="34" charset="0"/>
              </a:rPr>
              <a:t>des programmes nationaux aux caractéristiques du public scolarisé</a:t>
            </a:r>
            <a:r>
              <a:rPr lang="fr-FR" sz="1400" dirty="0">
                <a:solidFill>
                  <a:srgbClr val="FDFF17"/>
                </a:solidFill>
                <a:sym typeface="Wingdings"/>
              </a:rPr>
              <a:t>. </a:t>
            </a:r>
          </a:p>
          <a:p>
            <a:pPr marL="87313" indent="-87313">
              <a:buFont typeface="Wingdings" charset="0"/>
              <a:buChar char="à"/>
            </a:pPr>
            <a:r>
              <a:rPr lang="fr-FR" sz="1400" dirty="0">
                <a:solidFill>
                  <a:srgbClr val="FDFF17"/>
                </a:solidFill>
                <a:sym typeface="Wingdings"/>
              </a:rPr>
              <a:t>D’alimenter la réflexion sur l’évolution des axes du projet d’EPS.</a:t>
            </a:r>
          </a:p>
          <a:p>
            <a:pPr marL="87313" indent="-87313">
              <a:buFont typeface="Wingdings" charset="0"/>
              <a:buChar char="à"/>
            </a:pPr>
            <a:r>
              <a:rPr lang="fr-FR" sz="1400" dirty="0">
                <a:solidFill>
                  <a:srgbClr val="FDFF17"/>
                </a:solidFill>
                <a:sym typeface="Wingdings"/>
              </a:rPr>
              <a:t>De contribuer à l’amélioration des résultats des élèves de l’académie aux examens   </a:t>
            </a:r>
            <a:r>
              <a:rPr lang="fr-FR" sz="1400" b="1" dirty="0">
                <a:solidFill>
                  <a:srgbClr val="FDFF17"/>
                </a:solidFill>
                <a:sym typeface="Wingdings"/>
              </a:rPr>
              <a:t>Priorité </a:t>
            </a:r>
            <a:r>
              <a:rPr lang="fr-FR" sz="1400" b="1" dirty="0" smtClean="0">
                <a:solidFill>
                  <a:srgbClr val="FDFF17"/>
                </a:solidFill>
                <a:sym typeface="Wingdings"/>
              </a:rPr>
              <a:t>académique</a:t>
            </a:r>
            <a:endParaRPr lang="fr-FR" sz="1400" b="1" dirty="0">
              <a:solidFill>
                <a:srgbClr val="FDFF17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6961958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026405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FFFFFF"/>
                </a:solidFill>
              </a:rPr>
              <a:t>Fin 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87376"/>
            <a:ext cx="8229600" cy="924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>
                <a:solidFill>
                  <a:srgbClr val="FFFFFF"/>
                </a:solidFill>
              </a:rPr>
              <a:t>Merci de votre attention</a:t>
            </a:r>
          </a:p>
          <a:p>
            <a:pPr marL="0" indent="0" algn="ctr">
              <a:buNone/>
            </a:pPr>
            <a:endParaRPr lang="fr-FR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4850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lang="fr-FR" sz="3200" dirty="0" smtClean="0"/>
              <a:t>La réalité de l’offre de formation en EPS au collège dans l’académie :</a:t>
            </a:r>
            <a:endParaRPr lang="fr-FR" sz="32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348075"/>
            <a:ext cx="8446911" cy="4905022"/>
          </a:xfrm>
        </p:spPr>
        <p:txBody>
          <a:bodyPr>
            <a:noAutofit/>
          </a:bodyPr>
          <a:lstStyle/>
          <a:p>
            <a:pPr>
              <a:buFont typeface="Lucida Grande"/>
              <a:buChar char="➮"/>
            </a:pPr>
            <a:r>
              <a:rPr lang="fr-FR" sz="2400" dirty="0" smtClean="0">
                <a:solidFill>
                  <a:schemeClr val="bg1"/>
                </a:solidFill>
              </a:rPr>
              <a:t>Un équilibre encore perfectible</a:t>
            </a:r>
            <a:endParaRPr lang="fr-FR" sz="18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fr-FR" sz="2400" u="sng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331469"/>
              </p:ext>
            </p:extLst>
          </p:nvPr>
        </p:nvGraphicFramePr>
        <p:xfrm>
          <a:off x="696258" y="1792941"/>
          <a:ext cx="8028000" cy="4830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952509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533" y="0"/>
            <a:ext cx="9144000" cy="133164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3200" b="1" dirty="0" smtClean="0">
                <a:solidFill>
                  <a:schemeClr val="bg1"/>
                </a:solidFill>
                <a:latin typeface="Arial Black"/>
                <a:cs typeface="Arial Black"/>
              </a:rPr>
              <a:t>Premières tendances des résultats du DNB 2013 : </a:t>
            </a:r>
            <a:br>
              <a:rPr lang="fr-FR" sz="3200" b="1" dirty="0" smtClean="0">
                <a:solidFill>
                  <a:schemeClr val="bg1"/>
                </a:solidFill>
                <a:latin typeface="Arial Black"/>
                <a:cs typeface="Arial Black"/>
              </a:rPr>
            </a:br>
            <a:r>
              <a:rPr lang="fr-FR" sz="2000" b="1" dirty="0" smtClean="0">
                <a:solidFill>
                  <a:schemeClr val="bg1"/>
                </a:solidFill>
                <a:sym typeface="Wingdings"/>
              </a:rPr>
              <a:t>Attention, il s’agit de données prélevées sur un échantillon  de 116 EPLE</a:t>
            </a:r>
            <a:endParaRPr lang="fr-FR" sz="32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02387"/>
            <a:ext cx="9144000" cy="51668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dirty="0">
              <a:solidFill>
                <a:schemeClr val="bg1"/>
              </a:solidFill>
              <a:sym typeface="Wingdings"/>
            </a:endParaRPr>
          </a:p>
          <a:p>
            <a:pPr marL="0" indent="0">
              <a:buNone/>
            </a:pPr>
            <a:endParaRPr lang="fr-FR" sz="2000" dirty="0" smtClean="0">
              <a:solidFill>
                <a:schemeClr val="bg1"/>
              </a:solidFill>
              <a:sym typeface="Wingdings"/>
            </a:endParaRPr>
          </a:p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  <a:sym typeface="Wingdings"/>
              </a:rPr>
              <a:t>	</a:t>
            </a:r>
            <a:endParaRPr lang="fr-FR" sz="2000" dirty="0" smtClean="0">
              <a:solidFill>
                <a:srgbClr val="FFFF00"/>
              </a:solidFill>
              <a:sym typeface="Wingdings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753683"/>
              </p:ext>
            </p:extLst>
          </p:nvPr>
        </p:nvGraphicFramePr>
        <p:xfrm>
          <a:off x="268942" y="1890747"/>
          <a:ext cx="8665880" cy="83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411"/>
                <a:gridCol w="1583765"/>
                <a:gridCol w="1621785"/>
                <a:gridCol w="1346973"/>
                <a:gridCol w="1346973"/>
                <a:gridCol w="1346973"/>
              </a:tblGrid>
              <a:tr h="41245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Moyenne 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Fille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Moyenne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Garçon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Filles N2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acquis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Garçons N2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acquis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Filles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disp</a:t>
                      </a:r>
                      <a:endParaRPr lang="fr-FR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Garçons </a:t>
                      </a:r>
                      <a:endParaRPr lang="fr-F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12,66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13,80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15,92%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9,15%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6,29%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</a:rPr>
                        <a:t>4,22%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74650"/>
              </p:ext>
            </p:extLst>
          </p:nvPr>
        </p:nvGraphicFramePr>
        <p:xfrm>
          <a:off x="5947443" y="3813251"/>
          <a:ext cx="3128825" cy="2905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124"/>
                <a:gridCol w="665944"/>
                <a:gridCol w="891506"/>
                <a:gridCol w="1120251"/>
              </a:tblGrid>
              <a:tr h="77133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CP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Diff</a:t>
                      </a:r>
                      <a:r>
                        <a:rPr lang="fr-FR" sz="1600" baseline="0" dirty="0" smtClean="0"/>
                        <a:t> Note </a:t>
                      </a:r>
                    </a:p>
                    <a:p>
                      <a:pPr algn="ctr"/>
                      <a:r>
                        <a:rPr lang="fr-FR" sz="1600" baseline="0" dirty="0" smtClean="0"/>
                        <a:t>F/ G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Filles N2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acquis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Garçons N2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acquis</a:t>
                      </a:r>
                    </a:p>
                  </a:txBody>
                  <a:tcPr anchor="ctr"/>
                </a:tc>
              </a:tr>
              <a:tr h="45979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-1,14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17,17%</a:t>
                      </a:r>
                      <a:endParaRPr lang="fr-FR" sz="16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10,27%</a:t>
                      </a:r>
                      <a:endParaRPr lang="fr-FR" sz="1600" b="1" dirty="0"/>
                    </a:p>
                  </a:txBody>
                  <a:tcPr anchor="ctr"/>
                </a:tc>
              </a:tr>
              <a:tr h="45979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-1,24</a:t>
                      </a:r>
                      <a:endParaRPr lang="fr-FR" sz="1600" b="1" dirty="0"/>
                    </a:p>
                  </a:txBody>
                  <a:tcPr anchor="ctr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15,33%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9,16%</a:t>
                      </a:r>
                      <a:endParaRPr lang="fr-FR" sz="1600" b="1" dirty="0"/>
                    </a:p>
                  </a:txBody>
                  <a:tcPr anchor="ctr"/>
                </a:tc>
              </a:tr>
              <a:tr h="45979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+0,86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7,48%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13,47%</a:t>
                      </a:r>
                      <a:endParaRPr lang="fr-FR" sz="1600" b="1" dirty="0"/>
                    </a:p>
                  </a:txBody>
                  <a:tcPr anchor="ctr"/>
                </a:tc>
              </a:tr>
              <a:tr h="45979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4</a:t>
                      </a:r>
                      <a:endParaRPr lang="fr-F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-2,23</a:t>
                      </a:r>
                      <a:endParaRPr lang="fr-FR" sz="1600" b="1" dirty="0"/>
                    </a:p>
                  </a:txBody>
                  <a:tcPr anchor="ctr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20,03%</a:t>
                      </a:r>
                      <a:endParaRPr lang="fr-FR" sz="1600" b="1" dirty="0"/>
                    </a:p>
                  </a:txBody>
                  <a:tcPr anchor="ctr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6,07%</a:t>
                      </a:r>
                      <a:endParaRPr lang="fr-FR" sz="16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Vague 8"/>
          <p:cNvSpPr/>
          <p:nvPr/>
        </p:nvSpPr>
        <p:spPr>
          <a:xfrm>
            <a:off x="6192051" y="3474171"/>
            <a:ext cx="1016000" cy="475407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-1,14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0" name="Vague 9"/>
          <p:cNvSpPr/>
          <p:nvPr/>
        </p:nvSpPr>
        <p:spPr>
          <a:xfrm>
            <a:off x="3029078" y="1297981"/>
            <a:ext cx="3381046" cy="673390"/>
          </a:xfrm>
          <a:prstGeom prst="wav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Moyenne académique  : 13,23</a:t>
            </a:r>
            <a:endParaRPr lang="fr-FR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52275"/>
              </p:ext>
            </p:extLst>
          </p:nvPr>
        </p:nvGraphicFramePr>
        <p:xfrm>
          <a:off x="0" y="2946400"/>
          <a:ext cx="5947443" cy="381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850969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033351"/>
              </p:ext>
            </p:extLst>
          </p:nvPr>
        </p:nvGraphicFramePr>
        <p:xfrm>
          <a:off x="224118" y="1538940"/>
          <a:ext cx="8710706" cy="491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25772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Evolution de l’offre de Fo sur le cursus d’un élève dans l’académie.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4625054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/>
          </p:cNvSpPr>
          <p:nvPr>
            <p:ph type="body" idx="1"/>
          </p:nvPr>
        </p:nvSpPr>
        <p:spPr bwMode="auto">
          <a:xfrm>
            <a:off x="0" y="1389439"/>
            <a:ext cx="9143999" cy="525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marL="401638" lvl="4" indent="-331788" algn="ctr">
              <a:spcBef>
                <a:spcPts val="600"/>
              </a:spcBef>
              <a:buFont typeface="ArialMT" charset="0"/>
              <a:buNone/>
            </a:pPr>
            <a:endParaRPr lang="fr-FR" sz="2300" b="1" u="sng" dirty="0" smtClean="0">
              <a:solidFill>
                <a:srgbClr val="008000"/>
              </a:solidFill>
            </a:endParaRPr>
          </a:p>
          <a:p>
            <a:pPr marL="401638" lvl="4" indent="-331788" algn="ctr">
              <a:spcBef>
                <a:spcPts val="600"/>
              </a:spcBef>
              <a:buFont typeface="ArialMT" charset="0"/>
              <a:buNone/>
            </a:pPr>
            <a:r>
              <a:rPr lang="fr-FR" sz="2300" b="1" u="sng" dirty="0" smtClean="0">
                <a:solidFill>
                  <a:srgbClr val="FFFF00"/>
                </a:solidFill>
              </a:rPr>
              <a:t>MODALITÉS </a:t>
            </a:r>
            <a:r>
              <a:rPr lang="fr-FR" sz="2300" b="1" u="sng" dirty="0">
                <a:solidFill>
                  <a:srgbClr val="FFFF00"/>
                </a:solidFill>
              </a:rPr>
              <a:t>POUR </a:t>
            </a:r>
            <a:r>
              <a:rPr lang="fr-FR" sz="2300" b="1" u="sng" dirty="0" smtClean="0">
                <a:solidFill>
                  <a:srgbClr val="FFFF00"/>
                </a:solidFill>
              </a:rPr>
              <a:t>L'ÉVALUATION </a:t>
            </a:r>
            <a:r>
              <a:rPr lang="fr-FR" sz="2300" b="1" u="sng" dirty="0">
                <a:solidFill>
                  <a:srgbClr val="FFFF00"/>
                </a:solidFill>
              </a:rPr>
              <a:t>DU CAP et du BEP </a:t>
            </a:r>
            <a:r>
              <a:rPr lang="fr-FR" sz="2300" b="1" u="sng" dirty="0" smtClean="0">
                <a:solidFill>
                  <a:srgbClr val="FFFF00"/>
                </a:solidFill>
              </a:rPr>
              <a:t> en CCF: </a:t>
            </a:r>
            <a:endParaRPr lang="fr-FR" sz="1900" b="1" u="sng" dirty="0">
              <a:solidFill>
                <a:srgbClr val="FFFF00"/>
              </a:solidFill>
            </a:endParaRPr>
          </a:p>
          <a:p>
            <a:pPr marL="268288" lvl="4" indent="-19843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3 épreuves de 3 CP différentes </a:t>
            </a:r>
          </a:p>
          <a:p>
            <a:pPr marL="268288" lvl="4" indent="-19843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L'élève choisit son ensemble </a:t>
            </a:r>
            <a:r>
              <a:rPr lang="fr-FR" sz="1900" b="1" dirty="0" smtClean="0">
                <a:solidFill>
                  <a:srgbClr val="FFFFFF"/>
                </a:solidFill>
              </a:rPr>
              <a:t>certificatif, l'évaluateur </a:t>
            </a:r>
            <a:r>
              <a:rPr lang="fr-FR" sz="1900" b="1" dirty="0">
                <a:solidFill>
                  <a:srgbClr val="FFFFFF"/>
                </a:solidFill>
              </a:rPr>
              <a:t>est l'enseignant du groupe classe. </a:t>
            </a:r>
          </a:p>
          <a:p>
            <a:pPr marL="268288" lvl="4" indent="-19843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1 épreuve au moins est proposée en classe de 2de, </a:t>
            </a:r>
            <a:r>
              <a:rPr lang="fr-FR" sz="1900" b="1" dirty="0" smtClean="0">
                <a:solidFill>
                  <a:srgbClr val="FFFFFF"/>
                </a:solidFill>
              </a:rPr>
              <a:t>maximum 2</a:t>
            </a:r>
            <a:r>
              <a:rPr lang="fr-FR" sz="1900" b="1" dirty="0">
                <a:solidFill>
                  <a:srgbClr val="FFFFFF"/>
                </a:solidFill>
              </a:rPr>
              <a:t>.</a:t>
            </a:r>
          </a:p>
          <a:p>
            <a:pPr marL="268288" lvl="4" indent="-19843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2 épreuves </a:t>
            </a:r>
            <a:r>
              <a:rPr lang="fr-FR" sz="1900" b="1" dirty="0" smtClean="0">
                <a:solidFill>
                  <a:srgbClr val="FFFFFF"/>
                </a:solidFill>
              </a:rPr>
              <a:t>sur 3 au </a:t>
            </a:r>
            <a:r>
              <a:rPr lang="fr-FR" sz="1900" b="1" dirty="0">
                <a:solidFill>
                  <a:srgbClr val="FFFFFF"/>
                </a:solidFill>
              </a:rPr>
              <a:t>moins sont issues de la liste nationale </a:t>
            </a:r>
          </a:p>
          <a:p>
            <a:pPr marL="268288" lvl="4" indent="-19843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Le </a:t>
            </a:r>
            <a:r>
              <a:rPr lang="fr-FR" sz="1900" b="1" dirty="0" smtClean="0">
                <a:solidFill>
                  <a:srgbClr val="FFFFFF"/>
                </a:solidFill>
              </a:rPr>
              <a:t>niveau 3 </a:t>
            </a:r>
            <a:r>
              <a:rPr lang="fr-FR" sz="1900" b="1" dirty="0">
                <a:solidFill>
                  <a:srgbClr val="FFFFFF"/>
                </a:solidFill>
              </a:rPr>
              <a:t>est le niveau de référence pour l'évaluation  </a:t>
            </a:r>
          </a:p>
          <a:p>
            <a:pPr marL="69850" lvl="4" indent="0" algn="ctr">
              <a:spcBef>
                <a:spcPts val="500"/>
              </a:spcBef>
              <a:buNone/>
            </a:pPr>
            <a:r>
              <a:rPr lang="fr-FR" sz="2300" b="1" u="sng" dirty="0" smtClean="0">
                <a:solidFill>
                  <a:srgbClr val="FFFF00"/>
                </a:solidFill>
              </a:rPr>
              <a:t>MODALITÉS </a:t>
            </a:r>
            <a:r>
              <a:rPr lang="fr-FR" sz="2300" b="1" u="sng" dirty="0">
                <a:solidFill>
                  <a:srgbClr val="FFFF00"/>
                </a:solidFill>
              </a:rPr>
              <a:t>POUR </a:t>
            </a:r>
            <a:r>
              <a:rPr lang="fr-FR" sz="2300" b="1" u="sng" dirty="0" smtClean="0">
                <a:solidFill>
                  <a:srgbClr val="FFFF00"/>
                </a:solidFill>
              </a:rPr>
              <a:t>L'ÉVALUATION </a:t>
            </a:r>
            <a:r>
              <a:rPr lang="fr-FR" sz="2300" b="1" u="sng" dirty="0">
                <a:solidFill>
                  <a:srgbClr val="FFFF00"/>
                </a:solidFill>
              </a:rPr>
              <a:t>DU BAC PRO : </a:t>
            </a:r>
          </a:p>
          <a:p>
            <a:pPr marL="401638" lvl="4" indent="-33178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 3 épreuves de 3 CP </a:t>
            </a:r>
            <a:r>
              <a:rPr lang="fr-FR" sz="1900" b="1" dirty="0" smtClean="0">
                <a:solidFill>
                  <a:srgbClr val="FFFFFF"/>
                </a:solidFill>
              </a:rPr>
              <a:t>différentes</a:t>
            </a:r>
            <a:endParaRPr lang="fr-FR" sz="1900" b="1" dirty="0">
              <a:solidFill>
                <a:srgbClr val="FFFFFF"/>
              </a:solidFill>
            </a:endParaRPr>
          </a:p>
          <a:p>
            <a:pPr marL="401638" lvl="4" indent="-33178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L'élève choisit son ensemble certificatif </a:t>
            </a:r>
            <a:r>
              <a:rPr lang="fr-FR" sz="1900" b="1" dirty="0" smtClean="0">
                <a:solidFill>
                  <a:srgbClr val="FFFFFF"/>
                </a:solidFill>
              </a:rPr>
              <a:t>en classe de </a:t>
            </a:r>
            <a:r>
              <a:rPr lang="fr-FR" sz="1900" b="1" dirty="0">
                <a:solidFill>
                  <a:srgbClr val="FFFFFF"/>
                </a:solidFill>
              </a:rPr>
              <a:t>terminale </a:t>
            </a:r>
            <a:endParaRPr lang="fr-FR" sz="1900" b="1" dirty="0" smtClean="0">
              <a:solidFill>
                <a:srgbClr val="FFFFFF"/>
              </a:solidFill>
            </a:endParaRPr>
          </a:p>
          <a:p>
            <a:pPr marL="401638" lvl="4" indent="-33178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L’évaluateur est l’enseignant du groupe classe. </a:t>
            </a:r>
          </a:p>
          <a:p>
            <a:pPr marL="401638" lvl="4" indent="-33178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 smtClean="0">
                <a:solidFill>
                  <a:srgbClr val="FFFFFF"/>
                </a:solidFill>
              </a:rPr>
              <a:t>Au </a:t>
            </a:r>
            <a:r>
              <a:rPr lang="fr-FR" sz="1900" b="1" dirty="0">
                <a:solidFill>
                  <a:srgbClr val="FFFFFF"/>
                </a:solidFill>
              </a:rPr>
              <a:t>maximum, </a:t>
            </a:r>
            <a:r>
              <a:rPr lang="fr-FR" sz="1900" b="1" dirty="0" smtClean="0">
                <a:solidFill>
                  <a:srgbClr val="FFFFFF"/>
                </a:solidFill>
              </a:rPr>
              <a:t>1 </a:t>
            </a:r>
            <a:r>
              <a:rPr lang="fr-FR" sz="1900" b="1" dirty="0">
                <a:solidFill>
                  <a:srgbClr val="FFFFFF"/>
                </a:solidFill>
              </a:rPr>
              <a:t>épreuve </a:t>
            </a:r>
            <a:r>
              <a:rPr lang="fr-FR" sz="1900" b="1" dirty="0" smtClean="0">
                <a:solidFill>
                  <a:srgbClr val="FFFFFF"/>
                </a:solidFill>
              </a:rPr>
              <a:t>peut être </a:t>
            </a:r>
            <a:r>
              <a:rPr lang="fr-FR" sz="1900" b="1" dirty="0">
                <a:solidFill>
                  <a:srgbClr val="FFFFFF"/>
                </a:solidFill>
              </a:rPr>
              <a:t>proposée sur l’année de la classe de première</a:t>
            </a:r>
          </a:p>
          <a:p>
            <a:pPr marL="401638" lvl="4" indent="-33178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 smtClean="0">
                <a:solidFill>
                  <a:srgbClr val="FFFFFF"/>
                </a:solidFill>
              </a:rPr>
              <a:t>2 </a:t>
            </a:r>
            <a:r>
              <a:rPr lang="fr-FR" sz="1900" b="1" dirty="0">
                <a:solidFill>
                  <a:srgbClr val="FFFFFF"/>
                </a:solidFill>
              </a:rPr>
              <a:t>épreuves au moins sont issues de la liste nationale d'APSA</a:t>
            </a:r>
          </a:p>
          <a:p>
            <a:pPr marL="401638" lvl="4" indent="-331788" algn="just">
              <a:spcBef>
                <a:spcPts val="500"/>
              </a:spcBef>
              <a:buClr>
                <a:srgbClr val="FFFFFF"/>
              </a:buClr>
              <a:buFontTx/>
              <a:buChar char="-"/>
            </a:pPr>
            <a:r>
              <a:rPr lang="fr-FR" sz="1900" b="1" dirty="0">
                <a:solidFill>
                  <a:srgbClr val="FFFFFF"/>
                </a:solidFill>
              </a:rPr>
              <a:t>Le </a:t>
            </a:r>
            <a:r>
              <a:rPr lang="fr-FR" sz="1900" b="1" dirty="0" smtClean="0">
                <a:solidFill>
                  <a:srgbClr val="FFFFFF"/>
                </a:solidFill>
              </a:rPr>
              <a:t>niveau 4 </a:t>
            </a:r>
            <a:r>
              <a:rPr lang="fr-FR" sz="1900" b="1" dirty="0">
                <a:solidFill>
                  <a:srgbClr val="FFFFFF"/>
                </a:solidFill>
              </a:rPr>
              <a:t>est le niveau de référence pour l'évaluation </a:t>
            </a:r>
            <a:endParaRPr lang="fr-FR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255713"/>
          </a:xfrm>
        </p:spPr>
        <p:txBody>
          <a:bodyPr/>
          <a:lstStyle/>
          <a:p>
            <a:pPr algn="ctr" defTabSz="914400"/>
            <a:r>
              <a:rPr lang="fr-F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Retour sur la réglementation des examens en voie pro  :</a:t>
            </a:r>
            <a:endParaRPr lang="fr-FR" dirty="0"/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4975404" y="1239104"/>
            <a:ext cx="4183529" cy="55130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358775" lvl="4" defTabSz="914400">
              <a:lnSpc>
                <a:spcPct val="80000"/>
              </a:lnSpc>
            </a:pPr>
            <a:r>
              <a:rPr lang="fr-FR" b="1" i="1" dirty="0">
                <a:solidFill>
                  <a:schemeClr val="bg1"/>
                </a:solidFill>
              </a:rPr>
              <a:t>Arrêté du 15 juillet  2009</a:t>
            </a:r>
            <a:br>
              <a:rPr lang="fr-FR" b="1" i="1" dirty="0">
                <a:solidFill>
                  <a:schemeClr val="bg1"/>
                </a:solidFill>
              </a:rPr>
            </a:br>
            <a:r>
              <a:rPr lang="fr-FR" b="1" i="1" dirty="0">
                <a:solidFill>
                  <a:schemeClr val="bg1"/>
                </a:solidFill>
              </a:rPr>
              <a:t>Note de service du 8 octobre 2009 </a:t>
            </a:r>
          </a:p>
        </p:txBody>
      </p:sp>
      <p:pic>
        <p:nvPicPr>
          <p:cNvPr id="5" name="Image 4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3596" y="3509682"/>
            <a:ext cx="1265304" cy="110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638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  <a:effectLst/>
              </a:rPr>
              <a:t>Zoom sur le </a:t>
            </a:r>
            <a:r>
              <a:rPr lang="fr-FR" b="1" dirty="0">
                <a:solidFill>
                  <a:schemeClr val="bg1"/>
                </a:solidFill>
                <a:effectLst/>
              </a:rPr>
              <a:t>contrôle adapté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1300" y="4989449"/>
            <a:ext cx="7318935" cy="1524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F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Quelles procédures : </a:t>
            </a:r>
          </a:p>
          <a:p>
            <a:pPr marL="273050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Constitution d’un dossier pour chaque candidat concerné transmis à la commission académique début octobre :</a:t>
            </a:r>
          </a:p>
          <a:p>
            <a:pPr marL="673100" lvl="1" indent="261938">
              <a:buFont typeface="Wingdings" pitchFamily="2" charset="2"/>
              <a:buChar char="Ø"/>
            </a:pPr>
            <a:r>
              <a:rPr lang="fr-FR" sz="1600" dirty="0">
                <a:solidFill>
                  <a:schemeClr val="tx1"/>
                </a:solidFill>
              </a:rPr>
              <a:t>Certificat médical explicitant le type d’inaptitude ou de handicap suite à l’avis médical, </a:t>
            </a:r>
          </a:p>
          <a:p>
            <a:pPr marL="673100" lvl="1" indent="261938">
              <a:buFont typeface="Wingdings" pitchFamily="2" charset="2"/>
              <a:buChar char="Ø"/>
            </a:pPr>
            <a:r>
              <a:rPr lang="fr-FR" sz="1700" dirty="0">
                <a:solidFill>
                  <a:srgbClr val="FF0000"/>
                </a:solidFill>
              </a:rPr>
              <a:t>Rédaction par les équipes d’établissements des protocoles adaptés**. (fichier type à télécharger sur le site EPS)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41300" y="1571496"/>
            <a:ext cx="8737600" cy="13542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QUI ?</a:t>
            </a:r>
          </a:p>
          <a:p>
            <a:pPr marL="277813" lvl="1" indent="-4763"/>
            <a:r>
              <a:rPr lang="fr-FR" sz="1600" dirty="0" smtClean="0">
                <a:solidFill>
                  <a:schemeClr val="tx1"/>
                </a:solidFill>
              </a:rPr>
              <a:t>Les candidats présentant :</a:t>
            </a:r>
          </a:p>
          <a:p>
            <a:pPr marL="735013" lvl="2" indent="255588">
              <a:buFont typeface="Wingdings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une aptitude partielle permanente ou temporaire </a:t>
            </a:r>
          </a:p>
          <a:p>
            <a:pPr marL="735013" lvl="2" indent="255588">
              <a:buFont typeface="Wingdings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un </a:t>
            </a:r>
            <a:r>
              <a:rPr lang="fr-FR" sz="1600" b="1" dirty="0" smtClean="0">
                <a:solidFill>
                  <a:schemeClr val="tx1"/>
                </a:solidFill>
              </a:rPr>
              <a:t>handicap ne permettant pas une pratique des APSA dans le cadre habituel du CCF.</a:t>
            </a:r>
            <a:endParaRPr lang="fr-FR" sz="900" i="1" dirty="0" smtClean="0">
              <a:solidFill>
                <a:schemeClr val="tx1"/>
              </a:solidFill>
            </a:endParaRPr>
          </a:p>
          <a:p>
            <a:pPr marL="735013" lvl="2" indent="255588">
              <a:buFont typeface="Wingdings" charset="2"/>
              <a:buChar char="Ø"/>
            </a:pPr>
            <a:r>
              <a:rPr lang="fr-FR" sz="1600" b="1" dirty="0">
                <a:solidFill>
                  <a:schemeClr val="tx1"/>
                </a:solidFill>
              </a:rPr>
              <a:t>a</a:t>
            </a:r>
            <a:r>
              <a:rPr lang="fr-FR" sz="1600" b="1" dirty="0" smtClean="0">
                <a:solidFill>
                  <a:schemeClr val="tx1"/>
                </a:solidFill>
              </a:rPr>
              <a:t>ttesté par le médecin scolaire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1300" y="3300961"/>
            <a:ext cx="8737600" cy="13542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les ÉVALUER ?</a:t>
            </a:r>
          </a:p>
          <a:p>
            <a:pPr marL="273050" lvl="0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Dans le cadre du CCF adapté : </a:t>
            </a:r>
          </a:p>
          <a:p>
            <a:pPr marL="1187450" lvl="2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Ensemble certificatif de </a:t>
            </a:r>
            <a:r>
              <a:rPr lang="fr-FR" sz="1600" b="1" u="sng" dirty="0" smtClean="0">
                <a:solidFill>
                  <a:srgbClr val="FF0000"/>
                </a:solidFill>
              </a:rPr>
              <a:t>2 épreuves adaptées relevant de 2 CP différentes .</a:t>
            </a:r>
          </a:p>
          <a:p>
            <a:pPr marL="274638" lvl="2" indent="261938">
              <a:buFont typeface="Wingdings" pitchFamily="2" charset="2"/>
              <a:buChar char="Ø"/>
            </a:pPr>
            <a:r>
              <a:rPr lang="fr-FR" sz="1600" dirty="0">
                <a:solidFill>
                  <a:schemeClr val="tx1"/>
                </a:solidFill>
              </a:rPr>
              <a:t>Dans le cadre </a:t>
            </a:r>
            <a:r>
              <a:rPr lang="fr-FR" sz="1600" dirty="0" smtClean="0">
                <a:solidFill>
                  <a:schemeClr val="tx1"/>
                </a:solidFill>
              </a:rPr>
              <a:t>de l’examen ponctuel : </a:t>
            </a:r>
          </a:p>
          <a:p>
            <a:pPr marL="1189038" lvl="4" indent="261938"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tx1"/>
                </a:solidFill>
              </a:rPr>
              <a:t>1 seule épreuve adaptée*</a:t>
            </a:r>
            <a:endParaRPr lang="fr-FR" sz="1600" dirty="0">
              <a:solidFill>
                <a:schemeClr val="tx1"/>
              </a:solidFill>
            </a:endParaRPr>
          </a:p>
        </p:txBody>
      </p:sp>
      <p:pic>
        <p:nvPicPr>
          <p:cNvPr id="6" name="Image 5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3596" y="5242858"/>
            <a:ext cx="1265304" cy="110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9552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6341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Zoom sur les </a:t>
            </a:r>
            <a:r>
              <a:rPr lang="fr-FR" sz="3200" dirty="0">
                <a:solidFill>
                  <a:schemeClr val="bg1"/>
                </a:solidFill>
              </a:rPr>
              <a:t>b</a:t>
            </a:r>
            <a:r>
              <a:rPr lang="fr-FR" sz="3200" dirty="0" smtClean="0">
                <a:solidFill>
                  <a:schemeClr val="bg1"/>
                </a:solidFill>
              </a:rPr>
              <a:t>onnes pratiques de gestion des CCF en voie pro. 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1257735"/>
            <a:ext cx="9144000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-     </a:t>
            </a:r>
            <a:r>
              <a:rPr lang="fr-FR" sz="1600" dirty="0" smtClean="0">
                <a:solidFill>
                  <a:srgbClr val="FF0000"/>
                </a:solidFill>
              </a:rPr>
              <a:t>Des CCF planifiés </a:t>
            </a:r>
            <a:r>
              <a:rPr lang="fr-FR" sz="1600" dirty="0">
                <a:solidFill>
                  <a:srgbClr val="FF0000"/>
                </a:solidFill>
              </a:rPr>
              <a:t>et des dates de </a:t>
            </a:r>
            <a:r>
              <a:rPr lang="fr-FR" sz="1600" dirty="0" smtClean="0">
                <a:solidFill>
                  <a:srgbClr val="FF0000"/>
                </a:solidFill>
              </a:rPr>
              <a:t>rattrapage connues des partenaires de la communauté éducative. 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Un </a:t>
            </a:r>
            <a:r>
              <a:rPr lang="fr-FR" sz="1600" dirty="0" smtClean="0">
                <a:solidFill>
                  <a:srgbClr val="FF0000"/>
                </a:solidFill>
              </a:rPr>
              <a:t>calendrier validé </a:t>
            </a:r>
            <a:r>
              <a:rPr lang="fr-FR" sz="1600" dirty="0" smtClean="0"/>
              <a:t>par la commission académique soumis au chef d’établissement et présenté en C.A.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Une lisibilité de ce calendrier en salle des professeurs sur les ENT /  site internet …</a:t>
            </a: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olidFill>
                  <a:srgbClr val="FF0000"/>
                </a:solidFill>
              </a:rPr>
              <a:t>Un émargement systématique et /ou une convocation individuelle en fonction du protocole CCF de chaque établissement.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Si le CCF doit être reporté, assurer une communication large ( Proviseur / élèves / enseignants /parents)</a:t>
            </a:r>
          </a:p>
          <a:p>
            <a:r>
              <a:rPr lang="fr-FR" sz="1600" b="1" u="sng" dirty="0" smtClean="0">
                <a:solidFill>
                  <a:srgbClr val="FF0000"/>
                </a:solidFill>
              </a:rPr>
              <a:t> Ritualiser ce moment de certification : </a:t>
            </a:r>
          </a:p>
          <a:p>
            <a:pPr lvl="1"/>
            <a:r>
              <a:rPr lang="fr-FR" sz="1600" b="1" dirty="0" smtClean="0">
                <a:sym typeface="Wingdings"/>
              </a:rPr>
              <a:t></a:t>
            </a:r>
            <a:r>
              <a:rPr lang="fr-FR" sz="1600" b="1" dirty="0" smtClean="0"/>
              <a:t>  ce n’est pas une évaluation, mais un examen.</a:t>
            </a:r>
          </a:p>
          <a:p>
            <a:pPr marL="742950" lvl="1" indent="-285750">
              <a:buFont typeface="Wingdings" charset="0"/>
              <a:buChar char="à"/>
            </a:pPr>
            <a:r>
              <a:rPr lang="fr-FR" sz="1600" b="1" dirty="0" smtClean="0"/>
              <a:t>Ce ne sont plus vos élèves, mais des candidats.</a:t>
            </a:r>
          </a:p>
          <a:p>
            <a:pPr marL="742950" lvl="1" indent="-285750">
              <a:buFont typeface="Wingdings" charset="0"/>
              <a:buChar char="à"/>
            </a:pPr>
            <a:r>
              <a:rPr lang="fr-FR" sz="1600" b="1" dirty="0" smtClean="0"/>
              <a:t>Vous n’êtes plus enseignant, mais jury d’examen ( éthique / impartialité).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3948783"/>
            <a:ext cx="9144000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traitement des notes  :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Conserver vos notes (support papier et numérique) dans différents endroits.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Quand un nouveau candidat arrive dans l’établissement demander systématiquement à l‘établissement d’origine le transfert des notes de CCF sous couvert du chef d’établissement. 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Lorsqu’un candidat quitte votre établissement, devancer la demande en envoyant les notes de CCF du candidat dans son nouvel EPLE sous couvert du chef d’établissement.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931" y="5684929"/>
            <a:ext cx="9144000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traitement des CM  :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Réaliser plusieurs exemplaires des CM ( P EPS, CPE , infirmerie).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Conserver les exemplaires et les doubles sur la durée du processus de certification ( 2 ans)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Fournir le CM à la commission académique l’année de validation de l’examen. </a:t>
            </a:r>
          </a:p>
        </p:txBody>
      </p:sp>
    </p:spTree>
    <p:extLst>
      <p:ext uri="{BB962C8B-B14F-4D97-AF65-F5344CB8AC3E}">
        <p14:creationId xmlns:p14="http://schemas.microsoft.com/office/powerpoint/2010/main" val="306593173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GENSWF_OUTPUT_FILE_NAME" val="Journée d’animation EPS "/>
  <p:tag name="ISPRING_RESOURCE_PATHS_HASH_2" val="2e451293d5f5d40c4645f38d8c0e46d2a8f18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IA-IPR OT E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IA-IPR OT EPS</Template>
  <TotalTime>10888</TotalTime>
  <Words>2951</Words>
  <Application>Microsoft Office PowerPoint</Application>
  <PresentationFormat>Affichage à l'écran (4:3)</PresentationFormat>
  <Paragraphs>1002</Paragraphs>
  <Slides>38</Slides>
  <Notes>36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IA-IPR OT EPS</vt:lpstr>
      <vt:lpstr>Sous-commissions académiques  Voie Pro </vt:lpstr>
      <vt:lpstr>Mise en perspective du parcours de formation des élèves au cours de leur scolarité obligatoire en EPS : </vt:lpstr>
      <vt:lpstr>À tous les niveaux de scolarité, les compétences attendues restent au centre de l’articulation formation/évaluation</vt:lpstr>
      <vt:lpstr>La réalité de l’offre de formation en EPS au collège dans l’académie :</vt:lpstr>
      <vt:lpstr>Premières tendances des résultats du DNB 2013 :  Attention, il s’agit de données prélevées sur un échantillon  de 116 EPLE</vt:lpstr>
      <vt:lpstr>Evolution de l’offre de Fo sur le cursus d’un élève dans l’académie.  </vt:lpstr>
      <vt:lpstr>Retour sur la réglementation des examens en voie pro  :</vt:lpstr>
      <vt:lpstr>Zoom sur le contrôle adapté </vt:lpstr>
      <vt:lpstr>Zoom sur les bonnes pratiques de gestion des CCF en voie pro. </vt:lpstr>
      <vt:lpstr>Point sur l’évolution de l’offre de formation en EPS en voie pro :</vt:lpstr>
      <vt:lpstr>Évolution de l’offre de certification par CP  pour le CAP BEP de 2010  2013</vt:lpstr>
      <vt:lpstr>Évolution de l’offre de certification par CP  pour le Bac Pro de 2010  2013 </vt:lpstr>
      <vt:lpstr>Évolution des moyennes d’EPS au CAP BEP:</vt:lpstr>
      <vt:lpstr>Évolution des moyennes d’EPS au Bac Pro :</vt:lpstr>
      <vt:lpstr>Présentation PowerPoint</vt:lpstr>
      <vt:lpstr>Présentation PowerPoint</vt:lpstr>
      <vt:lpstr>Moyennes des notes par CP en CAP BEP et différentiel : *</vt:lpstr>
      <vt:lpstr>Moyennes des notes par CP au Bac Pro et différentiel : *</vt:lpstr>
      <vt:lpstr>ZOOM SUR LES APSA CAP BEP</vt:lpstr>
      <vt:lpstr>ZOOM SUR LES APSA Bac Pro</vt:lpstr>
      <vt:lpstr>Présentation PowerPoint</vt:lpstr>
      <vt:lpstr>Présentation PowerPoint</vt:lpstr>
      <vt:lpstr>Moyennes et effectifs par départements au CAP BEP:</vt:lpstr>
      <vt:lpstr>Moyennes et effectifs par départements au Bac Pro :</vt:lpstr>
      <vt:lpstr>Analyse des moyennes des établissements par rapport à la moyenne académique CAP BEP: 12,73</vt:lpstr>
      <vt:lpstr>Analyse des moyennes des établissements par rapport à la moyenne académique CAP BEP : 12,73</vt:lpstr>
      <vt:lpstr>Analyse des moyennes des établissements par rapport à la moyenne académique CAP BEP: 12,73</vt:lpstr>
      <vt:lpstr>Analyse des moyennes des établissements par rapport à la moyenne académique Bac pro : 12,75</vt:lpstr>
      <vt:lpstr>Analyse des moyennes des établissements Bac pro : 12,75</vt:lpstr>
      <vt:lpstr>Analyse des moyennes des établissements par rapport à la moyenne académique Bac pro : 12,75</vt:lpstr>
      <vt:lpstr>2ème indicateur à analyser :  les variations des moyennes des établissements entre 2012 et 2013</vt:lpstr>
      <vt:lpstr>Zoom sur les épreuves ponctuelles obligatoires</vt:lpstr>
      <vt:lpstr>D’une analyse macroscopique à l’analyse microscopique :*</vt:lpstr>
      <vt:lpstr>Proposition d’une démarche d’analyse.</vt:lpstr>
      <vt:lpstr>Analyse de l’offre de certification de ce LP</vt:lpstr>
      <vt:lpstr>Au niveau d’une APSA</vt:lpstr>
      <vt:lpstr>Analyser pour arbitrer,  faire des choix :</vt:lpstr>
      <vt:lpstr>Fin 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voie_pro_sous_commissions_2013</dc:title>
  <dc:creator>Didier MARTIN</dc:creator>
  <cp:lastModifiedBy>Michel Duport</cp:lastModifiedBy>
  <cp:revision>472</cp:revision>
  <cp:lastPrinted>2012-05-26T16:17:38Z</cp:lastPrinted>
  <dcterms:created xsi:type="dcterms:W3CDTF">2012-05-10T09:39:40Z</dcterms:created>
  <dcterms:modified xsi:type="dcterms:W3CDTF">2013-07-16T06:45:01Z</dcterms:modified>
</cp:coreProperties>
</file>