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814" r:id="rId2"/>
    <p:sldMasterId id="2147483849" r:id="rId3"/>
    <p:sldMasterId id="2147483861" r:id="rId4"/>
    <p:sldMasterId id="2147483873" r:id="rId5"/>
  </p:sldMasterIdLst>
  <p:notesMasterIdLst>
    <p:notesMasterId r:id="rId37"/>
  </p:notesMasterIdLst>
  <p:handoutMasterIdLst>
    <p:handoutMasterId r:id="rId38"/>
  </p:handoutMasterIdLst>
  <p:sldIdLst>
    <p:sldId id="256" r:id="rId6"/>
    <p:sldId id="543" r:id="rId7"/>
    <p:sldId id="542" r:id="rId8"/>
    <p:sldId id="544" r:id="rId9"/>
    <p:sldId id="538" r:id="rId10"/>
    <p:sldId id="517" r:id="rId11"/>
    <p:sldId id="526" r:id="rId12"/>
    <p:sldId id="518" r:id="rId13"/>
    <p:sldId id="519" r:id="rId14"/>
    <p:sldId id="522" r:id="rId15"/>
    <p:sldId id="524" r:id="rId16"/>
    <p:sldId id="525" r:id="rId17"/>
    <p:sldId id="523" r:id="rId18"/>
    <p:sldId id="512" r:id="rId19"/>
    <p:sldId id="513" r:id="rId20"/>
    <p:sldId id="515" r:id="rId21"/>
    <p:sldId id="504" r:id="rId22"/>
    <p:sldId id="527" r:id="rId23"/>
    <p:sldId id="528" r:id="rId24"/>
    <p:sldId id="529" r:id="rId25"/>
    <p:sldId id="539" r:id="rId26"/>
    <p:sldId id="311" r:id="rId27"/>
    <p:sldId id="530" r:id="rId28"/>
    <p:sldId id="531" r:id="rId29"/>
    <p:sldId id="532" r:id="rId30"/>
    <p:sldId id="535" r:id="rId31"/>
    <p:sldId id="533" r:id="rId32"/>
    <p:sldId id="534" r:id="rId33"/>
    <p:sldId id="540" r:id="rId34"/>
    <p:sldId id="545" r:id="rId35"/>
    <p:sldId id="54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VIEAUX" initials="CV" lastIdx="1" clrIdx="0">
    <p:extLst/>
  </p:cmAuthor>
  <p:cmAuthor id="2" name="Christian VIEAUX" initials="CV [2]" lastIdx="1" clrIdx="1">
    <p:extLst/>
  </p:cmAuthor>
  <p:cmAuthor id="3" name="Christian VIEAUX" initials="CV [3]" lastIdx="1" clrIdx="2">
    <p:extLst/>
  </p:cmAuthor>
  <p:cmAuthor id="4" name="Christian VIEAUX" initials="CV [4]" lastIdx="1" clrIdx="3">
    <p:extLst/>
  </p:cmAuthor>
  <p:cmAuthor id="5" name="Christian VIEAUX" initials="CV [5]" lastIdx="1"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4FF"/>
    <a:srgbClr val="F7F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Style léger 3 - Accentuation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0" autoAdjust="0"/>
    <p:restoredTop sz="93478" autoAdjust="0"/>
  </p:normalViewPr>
  <p:slideViewPr>
    <p:cSldViewPr snapToGrid="0" snapToObjects="1">
      <p:cViewPr>
        <p:scale>
          <a:sx n="70" d="100"/>
          <a:sy n="70" d="100"/>
        </p:scale>
        <p:origin x="-84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3B5DB8D-B04D-5A48-A842-464EDBA6A7A3}" type="datetime1">
              <a:rPr lang="fr-FR" smtClean="0"/>
              <a:pPr/>
              <a:t>17/02/2017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Alain Murschel, IA-IPR d'arts plastiques de l'Académie d'Orléans-Tours</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3352D5-7766-2F43-BE90-85E00A264E18}" type="slidenum">
              <a:rPr lang="fr-FR" smtClean="0"/>
              <a:pPr/>
              <a:t>‹N°›</a:t>
            </a:fld>
            <a:endParaRPr lang="fr-FR"/>
          </a:p>
        </p:txBody>
      </p:sp>
    </p:spTree>
    <p:extLst>
      <p:ext uri="{BB962C8B-B14F-4D97-AF65-F5344CB8AC3E}">
        <p14:creationId xmlns:p14="http://schemas.microsoft.com/office/powerpoint/2010/main" val="12555576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4E53AB-C630-0341-AAFE-2CBF7C486F58}" type="datetime1">
              <a:rPr lang="fr-FR" smtClean="0"/>
              <a:pPr/>
              <a:t>17/02/2017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fr-FR" smtClean="0"/>
              <a:t>Alain Murschel, IA-IPR d'arts plastiques de l'Académie d'Orléans-Tours</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52F75-0533-6448-A16C-4778109FA859}" type="slidenum">
              <a:rPr lang="fr-FR" smtClean="0"/>
              <a:pPr/>
              <a:t>‹N°›</a:t>
            </a:fld>
            <a:endParaRPr lang="fr-FR"/>
          </a:p>
        </p:txBody>
      </p:sp>
    </p:spTree>
    <p:extLst>
      <p:ext uri="{BB962C8B-B14F-4D97-AF65-F5344CB8AC3E}">
        <p14:creationId xmlns:p14="http://schemas.microsoft.com/office/powerpoint/2010/main" val="325639663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Préciser qu’il n’y a pas d’ordre particulier. Parler de la cohérence et la progression</a:t>
            </a:r>
            <a:endParaRPr lang="fr-FR" dirty="0"/>
          </a:p>
        </p:txBody>
      </p:sp>
      <p:sp>
        <p:nvSpPr>
          <p:cNvPr id="4" name="Espace réservé du numéro de diapositive 3"/>
          <p:cNvSpPr>
            <a:spLocks noGrp="1"/>
          </p:cNvSpPr>
          <p:nvPr>
            <p:ph type="sldNum" sz="quarter" idx="10"/>
          </p:nvPr>
        </p:nvSpPr>
        <p:spPr/>
        <p:txBody>
          <a:bodyPr/>
          <a:lstStyle/>
          <a:p>
            <a:fld id="{B7652F75-0533-6448-A16C-4778109FA859}" type="slidenum">
              <a:rPr lang="fr-FR" smtClean="0">
                <a:solidFill>
                  <a:prstClr val="black"/>
                </a:solidFill>
              </a:rPr>
              <a:pPr/>
              <a:t>13</a:t>
            </a:fld>
            <a:endParaRPr lang="fr-FR">
              <a:solidFill>
                <a:prstClr val="black"/>
              </a:solidFill>
            </a:endParaRPr>
          </a:p>
        </p:txBody>
      </p:sp>
      <p:sp>
        <p:nvSpPr>
          <p:cNvPr id="5" name="Espace réservé du pied de page 4"/>
          <p:cNvSpPr>
            <a:spLocks noGrp="1"/>
          </p:cNvSpPr>
          <p:nvPr>
            <p:ph type="ftr" sz="quarter" idx="11"/>
          </p:nvPr>
        </p:nvSpPr>
        <p:spPr/>
        <p:txBody>
          <a:bodyPr/>
          <a:lstStyle/>
          <a:p>
            <a:r>
              <a:rPr lang="fr-FR" smtClean="0">
                <a:solidFill>
                  <a:prstClr val="black"/>
                </a:solidFill>
              </a:rPr>
              <a:t>Alain Murschel, IA-IPR d'arts plastiques de l'Académie d'Orléans-Tours</a:t>
            </a:r>
            <a:endParaRPr lang="fr-FR">
              <a:solidFill>
                <a:prstClr val="black"/>
              </a:solidFill>
            </a:endParaRPr>
          </a:p>
        </p:txBody>
      </p:sp>
    </p:spTree>
    <p:extLst>
      <p:ext uri="{BB962C8B-B14F-4D97-AF65-F5344CB8AC3E}">
        <p14:creationId xmlns:p14="http://schemas.microsoft.com/office/powerpoint/2010/main" val="3707793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18</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19</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20</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21</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 détail de l’évaluation des niveau de maîtrise du socle commun en diapositive suivante : les bilans de fin de cycle</a:t>
            </a:r>
          </a:p>
        </p:txBody>
      </p:sp>
      <p:sp>
        <p:nvSpPr>
          <p:cNvPr id="4" name="Espace réservé du numéro de diapositive 3"/>
          <p:cNvSpPr>
            <a:spLocks noGrp="1"/>
          </p:cNvSpPr>
          <p:nvPr>
            <p:ph type="sldNum" sz="quarter" idx="10"/>
          </p:nvPr>
        </p:nvSpPr>
        <p:spPr/>
        <p:txBody>
          <a:bodyPr/>
          <a:lstStyle/>
          <a:p>
            <a:pPr>
              <a:defRPr/>
            </a:pPr>
            <a:fld id="{6EF0D9A2-AFB5-4A74-A08D-AF944EB8AC25}" type="slidenum">
              <a:rPr lang="fr-FR" smtClean="0">
                <a:solidFill>
                  <a:prstClr val="black"/>
                </a:solidFill>
              </a:rPr>
              <a:pPr>
                <a:defRPr/>
              </a:pPr>
              <a:t>26</a:t>
            </a:fld>
            <a:endParaRPr lang="fr-FR">
              <a:solidFill>
                <a:prstClr val="black"/>
              </a:solidFill>
            </a:endParaRPr>
          </a:p>
        </p:txBody>
      </p:sp>
    </p:spTree>
    <p:extLst>
      <p:ext uri="{BB962C8B-B14F-4D97-AF65-F5344CB8AC3E}">
        <p14:creationId xmlns:p14="http://schemas.microsoft.com/office/powerpoint/2010/main" val="2919978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pPr/>
              <a:t>17/02/2017</a:t>
            </a:fld>
            <a:endParaRPr lang="en-US"/>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t>Formations Départementales Nouveaux Programmes d'Arts Plastiques 2016</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pPr/>
              <a:t>17/02/2017</a:t>
            </a:fld>
            <a:endParaRPr lang="en-US"/>
          </a:p>
        </p:txBody>
      </p:sp>
      <p:sp>
        <p:nvSpPr>
          <p:cNvPr id="5" name="Espace réservé du pied de page 4"/>
          <p:cNvSpPr>
            <a:spLocks noGrp="1"/>
          </p:cNvSpPr>
          <p:nvPr>
            <p:ph type="ftr" sz="quarter" idx="11"/>
          </p:nvPr>
        </p:nvSpPr>
        <p:spPr/>
        <p:txBody>
          <a:bodyPr/>
          <a:lstStyle/>
          <a:p>
            <a:r>
              <a:rPr lang="en-US" smtClean="0"/>
              <a:t>Formations Départementales Nouveaux Programmes d'Arts Plastiques 2016</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pPr/>
              <a:t>17/02/2017</a:t>
            </a:fld>
            <a:endParaRPr lang="en-US"/>
          </a:p>
        </p:txBody>
      </p:sp>
      <p:sp>
        <p:nvSpPr>
          <p:cNvPr id="5" name="Espace réservé du pied de page 4"/>
          <p:cNvSpPr>
            <a:spLocks noGrp="1"/>
          </p:cNvSpPr>
          <p:nvPr>
            <p:ph type="ftr" sz="quarter" idx="11"/>
          </p:nvPr>
        </p:nvSpPr>
        <p:spPr/>
        <p:txBody>
          <a:bodyPr/>
          <a:lstStyle/>
          <a:p>
            <a:r>
              <a:rPr lang="en-US" smtClean="0"/>
              <a:t>Formations Départementales Nouveaux Programmes d'Arts Plastiques 2016</a:t>
            </a:r>
            <a:endParaRPr lang="en-US"/>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17/02/2017</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09930844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17/02/2017</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220954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2/17/2017</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1894241212"/>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17/02/2017</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1251145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17/02/2017</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258578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17/02/2017</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864105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17/02/2017</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311622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17/02/2017</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413850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pPr/>
              <a:t>17/02/2017</a:t>
            </a:fld>
            <a:endParaRPr lang="en-US"/>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17/02/2017</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273588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9033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035994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763399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4929210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2115561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63038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20" name="Espace réservé du pied de page 19"/>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10" name="Espace réservé du numéro de diapositive 9"/>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35904426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800666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endParaRPr lang="en-US">
              <a:solidFill>
                <a:prstClr val="black"/>
              </a:solidFill>
            </a:endParaRPr>
          </a:p>
        </p:txBody>
      </p:sp>
    </p:spTree>
    <p:extLst>
      <p:ext uri="{BB962C8B-B14F-4D97-AF65-F5344CB8AC3E}">
        <p14:creationId xmlns:p14="http://schemas.microsoft.com/office/powerpoint/2010/main" val="1479595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pPr/>
              <a:t>2/17/2017</a:t>
            </a:fld>
            <a:endParaRPr lang="en-US"/>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t>Formations Départementales Nouveaux Programmes d'Arts Plastiques 2016</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kumimoji="0" lang="en-US" smtClean="0"/>
              <a:pPr/>
              <a:t>‹N°›</a:t>
            </a:fld>
            <a:endParaRPr kumimoji="0" lang="en-US"/>
          </a:p>
        </p:txBody>
      </p:sp>
    </p:spTree>
  </p:cSld>
  <p:clrMapOvr>
    <a:overrideClrMapping bg1="dk1" tx1="lt1" bg2="dk2" tx2="lt2" accent1="accent1" accent2="accent2" accent3="accent3" accent4="accent4" accent5="accent5" accent6="accent6" hlink="hlink" folHlink="folHlink"/>
  </p:clrMapOvr>
  <p:hf sldNum="0"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850256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8" name="Espace réservé du pied de page 7"/>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9" name="Espace réservé du numéro de diapositive 8"/>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780590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4" name="Espace réservé du pied de page 3"/>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5" name="Espace réservé du numéro de diapositive 4"/>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763420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2" name="Espace réservé de la date 1"/>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3" name="Espace réservé du pied de page 2"/>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4" name="Espace réservé du numéro de diapositive 3"/>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488503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067770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6" name="Espace réservé du pied de page 5"/>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7" name="Espace réservé du numéro de diapositive 6"/>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indent="-283464">
              <a:lnSpc>
                <a:spcPts val="3000"/>
              </a:lnSpc>
              <a:spcBef>
                <a:spcPts val="600"/>
              </a:spcBef>
              <a:buClr>
                <a:srgbClr val="53548A"/>
              </a:buClr>
              <a:buSzPct val="80000"/>
              <a:buFont typeface="Wingdings 2"/>
              <a:buNone/>
            </a:pPr>
            <a:endParaRPr lang="en-US" sz="3200">
              <a:solidFill>
                <a:prstClr val="black"/>
              </a:solidFill>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solidFill>
                <a:prstClr val="white"/>
              </a:solidFill>
            </a:endParaRPr>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3122042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1875960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5" name="Espace réservé du pied de page 4"/>
          <p:cNvSpPr>
            <a:spLocks noGrp="1"/>
          </p:cNvSpPr>
          <p:nvPr>
            <p:ph type="ftr" sz="quarter" idx="11"/>
          </p:nvPr>
        </p:nvSpPr>
        <p:spPr/>
        <p:txBody>
          <a:bodyPr/>
          <a:lstStyle>
            <a:extLst/>
          </a:lstStyle>
          <a:p>
            <a:endParaRPr lang="fr-FR">
              <a:solidFill>
                <a:srgbClr val="DEDEDE">
                  <a:shade val="50000"/>
                  <a:satMod val="200000"/>
                </a:srgbClr>
              </a:solidFill>
            </a:endParaRPr>
          </a:p>
        </p:txBody>
      </p:sp>
      <p:sp>
        <p:nvSpPr>
          <p:cNvPr id="6" name="Espace réservé du numéro de diapositive 5"/>
          <p:cNvSpPr>
            <a:spLocks noGrp="1"/>
          </p:cNvSpPr>
          <p:nvPr>
            <p:ph type="sldNum" sz="quarter" idx="12"/>
          </p:nvPr>
        </p:nvSpPr>
        <p:spPr/>
        <p:txBody>
          <a:bodyPr/>
          <a:lstStyle>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Tree>
    <p:extLst>
      <p:ext uri="{BB962C8B-B14F-4D97-AF65-F5344CB8AC3E}">
        <p14:creationId xmlns:p14="http://schemas.microsoft.com/office/powerpoint/2010/main" val="3564988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17/02/2017</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15818444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17/02/2017</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62923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pPr/>
              <a:t>17/02/2017</a:t>
            </a:fld>
            <a:endParaRPr lang="en-US"/>
          </a:p>
        </p:txBody>
      </p:sp>
      <p:sp>
        <p:nvSpPr>
          <p:cNvPr id="6" name="Espace réservé du pied de page 5"/>
          <p:cNvSpPr>
            <a:spLocks noGrp="1"/>
          </p:cNvSpPr>
          <p:nvPr>
            <p:ph type="ftr" sz="quarter" idx="11"/>
          </p:nvPr>
        </p:nvSpPr>
        <p:spPr/>
        <p:txBody>
          <a:bodyPr/>
          <a:lstStyle/>
          <a:p>
            <a:r>
              <a:rPr lang="en-US" smtClean="0"/>
              <a:t>Formations Départementales Nouveaux Programmes d'Arts Plastiques 2016</a:t>
            </a:r>
            <a:endParaRPr lang="en-US"/>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2/17/2017</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224324505"/>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17/02/2017</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39010024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17/02/2017</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266818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17/02/2017</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3231854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17/02/2017</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2334681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17/02/2017</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30344707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17/02/2017</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897109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28231867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15411646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1"/>
      </p:bgRef>
    </p:bg>
    <p:spTree>
      <p:nvGrpSpPr>
        <p:cNvPr id="1" name=""/>
        <p:cNvGrpSpPr/>
        <p:nvPr/>
      </p:nvGrpSpPr>
      <p:grpSpPr>
        <a:xfrm>
          <a:off x="0" y="0"/>
          <a:ext cx="0" cy="0"/>
          <a:chOff x="0" y="0"/>
          <a:chExt cx="0" cy="0"/>
        </a:xfrm>
      </p:grpSpPr>
      <p:sp>
        <p:nvSpPr>
          <p:cNvPr id="8" name="Titre 7"/>
          <p:cNvSpPr>
            <a:spLocks noGrp="1"/>
          </p:cNvSpPr>
          <p:nvPr>
            <p:ph type="ctrTitle"/>
          </p:nvPr>
        </p:nvSpPr>
        <p:spPr>
          <a:xfrm>
            <a:off x="2286000" y="3124200"/>
            <a:ext cx="6172200" cy="1894362"/>
          </a:xfrm>
        </p:spPr>
        <p:txBody>
          <a:bodyPr/>
          <a:lstStyle>
            <a:lvl1pPr>
              <a:defRPr b="1"/>
            </a:lvl1pPr>
          </a:lstStyle>
          <a:p>
            <a:r>
              <a:rPr kumimoji="0" lang="fr-FR" smtClean="0"/>
              <a:t>Cliquez pour modifier le style du titre</a:t>
            </a:r>
            <a:endParaRPr kumimoji="0"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bwMode="auto">
          <a:xfrm rot="5400000">
            <a:off x="7764621" y="1174097"/>
            <a:ext cx="2286000" cy="381000"/>
          </a:xfrm>
        </p:spPr>
        <p:txBody>
          <a:bodyPr/>
          <a:lstStyle/>
          <a:p>
            <a:fld id="{39A510EB-4E99-7D46-AAE0-4CC9649C5FD0}" type="datetime1">
              <a:rPr lang="fr-FR" smtClean="0">
                <a:solidFill>
                  <a:srgbClr val="1F497D"/>
                </a:solidFill>
              </a:rPr>
              <a:pPr/>
              <a:t>17/02/2017</a:t>
            </a:fld>
            <a:endParaRPr lang="en-US">
              <a:solidFill>
                <a:srgbClr val="1F497D"/>
              </a:solidFill>
            </a:endParaRPr>
          </a:p>
        </p:txBody>
      </p:sp>
      <p:sp>
        <p:nvSpPr>
          <p:cNvPr id="17" name="Espace réservé du pied de page 16"/>
          <p:cNvSpPr>
            <a:spLocks noGrp="1"/>
          </p:cNvSpPr>
          <p:nvPr>
            <p:ph type="ftr" sz="quarter" idx="11"/>
          </p:nvPr>
        </p:nvSpPr>
        <p:spPr bwMode="auto">
          <a:xfrm rot="5400000">
            <a:off x="7077269" y="4181669"/>
            <a:ext cx="3657600" cy="384048"/>
          </a:xfrm>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8"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0" name="Connecteur droit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5"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2" name="Connecteur droit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4" name="Ellips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Ellipse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5" name="Ellipse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9" name="Espace réservé du numéro de diapositive 28"/>
          <p:cNvSpPr>
            <a:spLocks noGrp="1"/>
          </p:cNvSpPr>
          <p:nvPr>
            <p:ph type="sldNum" sz="quarter" idx="12"/>
          </p:nvPr>
        </p:nvSpPr>
        <p:spPr bwMode="auto">
          <a:xfrm>
            <a:off x="1325544" y="4928702"/>
            <a:ext cx="609600" cy="517524"/>
          </a:xfrm>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261761513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pPr/>
              <a:t>17/02/2017</a:t>
            </a:fld>
            <a:endParaRPr lang="en-US"/>
          </a:p>
        </p:txBody>
      </p:sp>
      <p:sp>
        <p:nvSpPr>
          <p:cNvPr id="8" name="Espace réservé du pied de page 7"/>
          <p:cNvSpPr>
            <a:spLocks noGrp="1"/>
          </p:cNvSpPr>
          <p:nvPr>
            <p:ph type="ftr" sz="quarter" idx="11"/>
          </p:nvPr>
        </p:nvSpPr>
        <p:spPr/>
        <p:txBody>
          <a:bodyPr/>
          <a:lstStyle/>
          <a:p>
            <a:r>
              <a:rPr lang="en-US" smtClean="0"/>
              <a:t>Formations Départementales Nouveaux Programmes d'Arts Plastiques 2016</a:t>
            </a:r>
            <a:endParaRPr lang="en-US"/>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8" name="Espace réservé du contenu 7"/>
          <p:cNvSpPr>
            <a:spLocks noGrp="1"/>
          </p:cNvSpPr>
          <p:nvPr>
            <p:ph sz="quarter" idx="1"/>
          </p:nvPr>
        </p:nvSpPr>
        <p:spPr>
          <a:xfrm>
            <a:off x="457200" y="1600200"/>
            <a:ext cx="7467600" cy="4873752"/>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4"/>
          </p:nvPr>
        </p:nvSpPr>
        <p:spPr/>
        <p:txBody>
          <a:bodyPr rtlCol="0"/>
          <a:lstStyle/>
          <a:p>
            <a:fld id="{877F446F-0A6F-0B4E-A5DD-F78238A04CB4}" type="datetime1">
              <a:rPr lang="fr-FR" smtClean="0">
                <a:solidFill>
                  <a:srgbClr val="1F497D"/>
                </a:solidFill>
              </a:rPr>
              <a:pPr/>
              <a:t>17/02/2017</a:t>
            </a:fld>
            <a:endParaRPr lang="en-US">
              <a:solidFill>
                <a:srgbClr val="1F497D"/>
              </a:solidFill>
            </a:endParaRPr>
          </a:p>
        </p:txBody>
      </p:sp>
      <p:sp>
        <p:nvSpPr>
          <p:cNvPr id="9" name="Espace réservé du numéro de diapositive 8"/>
          <p:cNvSpPr>
            <a:spLocks noGrp="1"/>
          </p:cNvSpPr>
          <p:nvPr>
            <p:ph type="sldNum" sz="quarter" idx="15"/>
          </p:nvPr>
        </p:nvSpPr>
        <p:spPr/>
        <p:txBody>
          <a:bodyPr rtlCol="0"/>
          <a:lstStyle/>
          <a:p>
            <a:fld id="{DF28FB93-0A08-4E7D-8E63-9EFA29F1E093}" type="slidenum">
              <a:rPr lang="en-US" smtClean="0"/>
              <a:pPr/>
              <a:t>‹N°›</a:t>
            </a:fld>
            <a:endParaRPr lang="en-US"/>
          </a:p>
        </p:txBody>
      </p:sp>
      <p:sp>
        <p:nvSpPr>
          <p:cNvPr id="10" name="Espace réservé du pied de page 9"/>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12141245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bwMode="auto">
          <a:xfrm rot="5400000">
            <a:off x="7763256" y="1170432"/>
            <a:ext cx="2286000" cy="381000"/>
          </a:xfrm>
        </p:spPr>
        <p:txBody>
          <a:bodyPr/>
          <a:lstStyle/>
          <a:p>
            <a:fld id="{544213AF-26F6-41FA-8D85-E2C5388D6E58}" type="datetimeFigureOut">
              <a:rPr lang="en-US" smtClean="0">
                <a:solidFill>
                  <a:srgbClr val="EEECE1"/>
                </a:solidFill>
              </a:rPr>
              <a:pPr/>
              <a:t>2/17/2017</a:t>
            </a:fld>
            <a:endParaRPr lang="en-US">
              <a:solidFill>
                <a:srgbClr val="EEECE1"/>
              </a:solidFill>
            </a:endParaRPr>
          </a:p>
        </p:txBody>
      </p:sp>
      <p:sp>
        <p:nvSpPr>
          <p:cNvPr id="5" name="Espace réservé du pied de page 4"/>
          <p:cNvSpPr>
            <a:spLocks noGrp="1"/>
          </p:cNvSpPr>
          <p:nvPr>
            <p:ph type="ftr" sz="quarter" idx="11"/>
          </p:nvPr>
        </p:nvSpPr>
        <p:spPr bwMode="auto">
          <a:xfrm rot="5400000">
            <a:off x="7077456" y="4178808"/>
            <a:ext cx="3657600" cy="384048"/>
          </a:xfrm>
        </p:spPr>
        <p:txBody>
          <a:bodyPr/>
          <a:lstStyle/>
          <a:p>
            <a:r>
              <a:rPr lang="en-US" smtClean="0">
                <a:solidFill>
                  <a:srgbClr val="EEECE1"/>
                </a:solidFill>
              </a:rPr>
              <a:t>Formations Départementales Nouveaux Programmes d'Arts Plastiques 2016</a:t>
            </a:r>
            <a:endParaRPr lang="en-US" dirty="0">
              <a:solidFill>
                <a:srgbClr val="EEECE1"/>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4"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Connecteur droit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Connecteur droit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9"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Ellipse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Ellips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Ellipse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llipse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6" name="Connecteur droit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Espace réservé du numéro de diapositive 5"/>
          <p:cNvSpPr>
            <a:spLocks noGrp="1"/>
          </p:cNvSpPr>
          <p:nvPr>
            <p:ph type="sldNum" sz="quarter" idx="12"/>
          </p:nvPr>
        </p:nvSpPr>
        <p:spPr bwMode="auto">
          <a:xfrm>
            <a:off x="1340616" y="4928702"/>
            <a:ext cx="609600" cy="517524"/>
          </a:xfrm>
        </p:spPr>
        <p:txBody>
          <a:bodyPr/>
          <a:lstStyle/>
          <a:p>
            <a:fld id="{D5BBC35B-A44B-4119-B8DA-DE9E3DFADA20}" type="slidenum">
              <a:rPr lang="en-US" smtClean="0"/>
              <a:pPr/>
              <a:t>‹N°›</a:t>
            </a:fld>
            <a:endParaRPr lang="en-US"/>
          </a:p>
        </p:txBody>
      </p:sp>
    </p:spTree>
    <p:extLst>
      <p:ext uri="{BB962C8B-B14F-4D97-AF65-F5344CB8AC3E}">
        <p14:creationId xmlns:p14="http://schemas.microsoft.com/office/powerpoint/2010/main" val="485841363"/>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25F72CA8-BE18-7D48-9958-3AA1EFBF9A72}" type="datetime1">
              <a:rPr lang="fr-FR" smtClean="0">
                <a:solidFill>
                  <a:srgbClr val="1F497D"/>
                </a:solidFill>
              </a:rPr>
              <a:pPr/>
              <a:t>17/02/2017</a:t>
            </a:fld>
            <a:endParaRPr lang="en-US">
              <a:solidFill>
                <a:srgbClr val="1F497D"/>
              </a:solidFill>
            </a:endParaRPr>
          </a:p>
        </p:txBody>
      </p:sp>
      <p:sp>
        <p:nvSpPr>
          <p:cNvPr id="6" name="Espace réservé du pied de page 5"/>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7" name="Espace réservé du numéro de diapositive 6"/>
          <p:cNvSpPr>
            <a:spLocks noGrp="1"/>
          </p:cNvSpPr>
          <p:nvPr>
            <p:ph type="sldNum" sz="quarter" idx="12"/>
          </p:nvPr>
        </p:nvSpPr>
        <p:spPr/>
        <p:txBody>
          <a:bodyPr/>
          <a:lstStyle/>
          <a:p>
            <a:fld id="{DF28FB93-0A08-4E7D-8E63-9EFA29F1E093}" type="slidenum">
              <a:rPr lang="en-US" smtClean="0"/>
              <a:pPr/>
              <a:t>‹N°›</a:t>
            </a:fld>
            <a:endParaRPr lang="en-US"/>
          </a:p>
        </p:txBody>
      </p:sp>
      <p:sp>
        <p:nvSpPr>
          <p:cNvPr id="9" name="Espace réservé du contenu 8"/>
          <p:cNvSpPr>
            <a:spLocks noGrp="1"/>
          </p:cNvSpPr>
          <p:nvPr>
            <p:ph sz="quarter" idx="1"/>
          </p:nvPr>
        </p:nvSpPr>
        <p:spPr>
          <a:xfrm>
            <a:off x="457200"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270248" y="1600200"/>
            <a:ext cx="3657600" cy="45720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extLst>
      <p:ext uri="{BB962C8B-B14F-4D97-AF65-F5344CB8AC3E}">
        <p14:creationId xmlns:p14="http://schemas.microsoft.com/office/powerpoint/2010/main" val="254985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nchor="b"/>
          <a:lstStyle>
            <a:lvl1pPr>
              <a:defRPr/>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0BA4353F-F4B9-E643-8AD9-929F9783A640}" type="datetime1">
              <a:rPr lang="fr-FR" smtClean="0">
                <a:solidFill>
                  <a:srgbClr val="1F497D"/>
                </a:solidFill>
              </a:rPr>
              <a:pPr/>
              <a:t>17/02/2017</a:t>
            </a:fld>
            <a:endParaRPr lang="en-US">
              <a:solidFill>
                <a:srgbClr val="1F497D"/>
              </a:solidFill>
            </a:endParaRPr>
          </a:p>
        </p:txBody>
      </p:sp>
      <p:sp>
        <p:nvSpPr>
          <p:cNvPr id="8" name="Espace réservé du pied de page 7"/>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9" name="Espace réservé du numéro de diapositive 8"/>
          <p:cNvSpPr>
            <a:spLocks noGrp="1"/>
          </p:cNvSpPr>
          <p:nvPr>
            <p:ph type="sldNum" sz="quarter" idx="12"/>
          </p:nvPr>
        </p:nvSpPr>
        <p:spPr/>
        <p:txBody>
          <a:bodyPr/>
          <a:lstStyle/>
          <a:p>
            <a:fld id="{DF28FB93-0A08-4E7D-8E63-9EFA29F1E093}" type="slidenum">
              <a:rPr lang="en-US" smtClean="0"/>
              <a:pPr/>
              <a:t>‹N°›</a:t>
            </a:fld>
            <a:endParaRPr lang="en-US"/>
          </a:p>
        </p:txBody>
      </p:sp>
      <p:sp>
        <p:nvSpPr>
          <p:cNvPr id="11" name="Espace réservé du contenu 10"/>
          <p:cNvSpPr>
            <a:spLocks noGrp="1"/>
          </p:cNvSpPr>
          <p:nvPr>
            <p:ph sz="quarter" idx="2"/>
          </p:nvPr>
        </p:nvSpPr>
        <p:spPr>
          <a:xfrm>
            <a:off x="457200"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371975" y="2362200"/>
            <a:ext cx="3657600" cy="3886200"/>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fr-FR" smtClean="0"/>
              <a:t>Cliquez pour modifier les styles du texte du masque</a:t>
            </a:r>
          </a:p>
        </p:txBody>
      </p:sp>
    </p:spTree>
    <p:extLst>
      <p:ext uri="{BB962C8B-B14F-4D97-AF65-F5344CB8AC3E}">
        <p14:creationId xmlns:p14="http://schemas.microsoft.com/office/powerpoint/2010/main" val="22511480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solidFill>
                  <a:srgbClr val="1F497D"/>
                </a:solidFill>
              </a:rPr>
              <a:pPr/>
              <a:t>17/02/2017</a:t>
            </a:fld>
            <a:endParaRPr lang="en-US">
              <a:solidFill>
                <a:srgbClr val="1F497D"/>
              </a:solidFill>
            </a:endParaRPr>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27000809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solidFill>
                  <a:srgbClr val="1F497D"/>
                </a:solidFill>
              </a:rPr>
              <a:pPr/>
              <a:t>17/02/2017</a:t>
            </a:fld>
            <a:endParaRPr lang="en-US">
              <a:solidFill>
                <a:srgbClr val="1F497D"/>
              </a:solidFill>
            </a:endParaRPr>
          </a:p>
        </p:txBody>
      </p:sp>
      <p:sp>
        <p:nvSpPr>
          <p:cNvPr id="3" name="Espace réservé du pied de page 2"/>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531842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solidFill>
                  <a:srgbClr val="1F497D"/>
                </a:solidFill>
              </a:rPr>
              <a:pPr/>
              <a:t>17/02/2017</a:t>
            </a:fld>
            <a:endParaRPr lang="en-US">
              <a:solidFill>
                <a:srgbClr val="1F497D"/>
              </a:solidFill>
            </a:endParaRPr>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292368348"/>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7" name="Espace réservé de la date 16"/>
          <p:cNvSpPr>
            <a:spLocks noGrp="1"/>
          </p:cNvSpPr>
          <p:nvPr>
            <p:ph type="dt" sz="half" idx="10"/>
          </p:nvPr>
        </p:nvSpPr>
        <p:spPr/>
        <p:txBody>
          <a:bodyPr rtlCol="0"/>
          <a:lstStyle/>
          <a:p>
            <a:fld id="{94C03F2E-81D5-454C-9283-55DBCD5E708D}" type="datetime1">
              <a:rPr lang="fr-FR" smtClean="0">
                <a:solidFill>
                  <a:srgbClr val="1F497D"/>
                </a:solidFill>
              </a:rPr>
              <a:pPr/>
              <a:t>17/02/2017</a:t>
            </a:fld>
            <a:endParaRPr lang="en-US">
              <a:solidFill>
                <a:srgbClr val="1F497D"/>
              </a:solidFill>
            </a:endParaRPr>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solidFill>
                  <a:srgbClr val="1F497D"/>
                </a:solidFill>
              </a:rPr>
              <a:t>Formations Départementales Nouveaux Programmes d'Arts Plastiques 2016</a:t>
            </a:r>
            <a:endParaRPr lang="en-US">
              <a:solidFill>
                <a:srgbClr val="1F497D"/>
              </a:solidFill>
            </a:endParaRPr>
          </a:p>
        </p:txBody>
      </p:sp>
    </p:spTree>
    <p:extLst>
      <p:ext uri="{BB962C8B-B14F-4D97-AF65-F5344CB8AC3E}">
        <p14:creationId xmlns:p14="http://schemas.microsoft.com/office/powerpoint/2010/main" val="33118194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CB234F00-42C4-8A4F-AD3A-0B5E64AD6A70}"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4105279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B6127801-3C80-904B-AB97-EABF2347E90F}" type="datetime1">
              <a:rPr lang="fr-FR" smtClean="0">
                <a:solidFill>
                  <a:srgbClr val="1F497D"/>
                </a:solidFill>
              </a:rPr>
              <a:pPr/>
              <a:t>17/02/2017</a:t>
            </a:fld>
            <a:endParaRPr lang="en-US">
              <a:solidFill>
                <a:srgbClr val="1F497D"/>
              </a:solidFill>
            </a:endParaRPr>
          </a:p>
        </p:txBody>
      </p:sp>
      <p:sp>
        <p:nvSpPr>
          <p:cNvPr id="5" name="Espace réservé du pied de page 4"/>
          <p:cNvSpPr>
            <a:spLocks noGrp="1"/>
          </p:cNvSpPr>
          <p:nvPr>
            <p:ph type="ftr" sz="quarter" idx="11"/>
          </p:nvPr>
        </p:nvSpPr>
        <p:spPr/>
        <p:txBody>
          <a:bodyPr/>
          <a:lstStyle/>
          <a:p>
            <a:r>
              <a:rPr lang="en-US" smtClean="0">
                <a:solidFill>
                  <a:srgbClr val="1F497D"/>
                </a:solidFill>
              </a:rPr>
              <a:t>Formations Départementales Nouveaux Programmes d'Arts Plastiques 2016</a:t>
            </a:r>
            <a:endParaRPr lang="en-US">
              <a:solidFill>
                <a:srgbClr val="1F497D"/>
              </a:solidFill>
            </a:endParaRPr>
          </a:p>
        </p:txBody>
      </p:sp>
      <p:sp>
        <p:nvSpPr>
          <p:cNvPr id="6" name="Espace réservé du numéro de diapositive 5"/>
          <p:cNvSpPr>
            <a:spLocks noGrp="1"/>
          </p:cNvSpPr>
          <p:nvPr>
            <p:ph type="sldNum" sz="quarter" idx="12"/>
          </p:nvPr>
        </p:nvSpPr>
        <p:spPr/>
        <p:txBody>
          <a:bodyPr/>
          <a:lstStyle/>
          <a:p>
            <a:fld id="{DF28FB93-0A08-4E7D-8E63-9EFA29F1E093}" type="slidenum">
              <a:rPr lang="en-US" smtClean="0"/>
              <a:pPr/>
              <a:t>‹N°›</a:t>
            </a:fld>
            <a:endParaRPr lang="en-US"/>
          </a:p>
        </p:txBody>
      </p:sp>
    </p:spTree>
    <p:extLst>
      <p:ext uri="{BB962C8B-B14F-4D97-AF65-F5344CB8AC3E}">
        <p14:creationId xmlns:p14="http://schemas.microsoft.com/office/powerpoint/2010/main" val="3756015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6" name="Espace réservé de la date 5"/>
          <p:cNvSpPr>
            <a:spLocks noGrp="1"/>
          </p:cNvSpPr>
          <p:nvPr>
            <p:ph type="dt" sz="half" idx="10"/>
          </p:nvPr>
        </p:nvSpPr>
        <p:spPr/>
        <p:txBody>
          <a:bodyPr rtlCol="0"/>
          <a:lstStyle/>
          <a:p>
            <a:fld id="{07FB8CF2-1146-5547-94F8-0E82A7729F99}" type="datetime1">
              <a:rPr lang="fr-FR" smtClean="0"/>
              <a:pPr/>
              <a:t>17/02/2017</a:t>
            </a:fld>
            <a:endParaRPr lang="en-US"/>
          </a:p>
        </p:txBody>
      </p:sp>
      <p:sp>
        <p:nvSpPr>
          <p:cNvPr id="7" name="Espace réservé du numéro de diapositive 6"/>
          <p:cNvSpPr>
            <a:spLocks noGrp="1"/>
          </p:cNvSpPr>
          <p:nvPr>
            <p:ph type="sldNum" sz="quarter" idx="11"/>
          </p:nvPr>
        </p:nvSpPr>
        <p:spPr/>
        <p:txBody>
          <a:bodyPr rtlCol="0"/>
          <a:lstStyle/>
          <a:p>
            <a:fld id="{DF28FB93-0A08-4E7D-8E63-9EFA29F1E093}" type="slidenum">
              <a:rPr lang="en-US" smtClean="0"/>
              <a:pPr/>
              <a:t>‹N°›</a:t>
            </a:fld>
            <a:endParaRPr lang="en-US"/>
          </a:p>
        </p:txBody>
      </p:sp>
      <p:sp>
        <p:nvSpPr>
          <p:cNvPr id="8" name="Espace réservé du pied de page 7"/>
          <p:cNvSpPr>
            <a:spLocks noGrp="1"/>
          </p:cNvSpPr>
          <p:nvPr>
            <p:ph type="ftr" sz="quarter" idx="12"/>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0150616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20874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058453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6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1940389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V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baseline="0"/>
            </a:lvl1pPr>
          </a:lstStyle>
          <a:p>
            <a:r>
              <a:rPr lang="fr-FR"/>
              <a:t>Cliquez et modifiez le titre</a:t>
            </a:r>
            <a:endParaRPr lang="fr-FR" dirty="0"/>
          </a:p>
        </p:txBody>
      </p:sp>
      <p:sp>
        <p:nvSpPr>
          <p:cNvPr id="7" name="Rectangle 5"/>
          <p:cNvSpPr>
            <a:spLocks noGrp="1" noChangeArrowheads="1"/>
          </p:cNvSpPr>
          <p:nvPr>
            <p:ph type="ftr" sz="quarter" idx="10"/>
          </p:nvPr>
        </p:nvSpPr>
        <p:spPr bwMode="gray">
          <a:xfrm>
            <a:off x="7956550" y="6408738"/>
            <a:ext cx="647700" cy="188912"/>
          </a:xfrm>
          <a:prstGeom prst="rect">
            <a:avLst/>
          </a:prstGeom>
          <a:ln>
            <a:miter lim="800000"/>
            <a:headEnd/>
            <a:tailEnd/>
          </a:ln>
        </p:spPr>
        <p:txBody>
          <a:bodyPr vert="horz" wrap="square" lIns="0" tIns="0" rIns="0" bIns="0" numCol="1" anchor="t" anchorCtr="0" compatLnSpc="1">
            <a:prstTxWarp prst="textNoShape">
              <a:avLst/>
            </a:prstTxWarp>
          </a:bodyPr>
          <a:lstStyle>
            <a:lvl1pPr algn="r" eaLnBrk="1" hangingPunct="1">
              <a:defRPr sz="900">
                <a:solidFill>
                  <a:schemeClr val="accent1"/>
                </a:solidFill>
                <a:latin typeface="Calibri" charset="0"/>
                <a:ea typeface="ＭＳ Ｐゴシック" charset="0"/>
                <a:cs typeface="Arial" charset="0"/>
              </a:defRPr>
            </a:lvl1pPr>
          </a:lstStyle>
          <a:p>
            <a:pPr>
              <a:defRPr/>
            </a:pPr>
            <a:endParaRPr lang="fr-FR">
              <a:solidFill>
                <a:srgbClr val="4F81BD"/>
              </a:solidFill>
            </a:endParaRPr>
          </a:p>
        </p:txBody>
      </p:sp>
    </p:spTree>
    <p:extLst>
      <p:ext uri="{BB962C8B-B14F-4D97-AF65-F5344CB8AC3E}">
        <p14:creationId xmlns:p14="http://schemas.microsoft.com/office/powerpoint/2010/main" val="184794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0D33952-5445-7246-AA10-BC1F3DB1D85D}" type="datetime1">
              <a:rPr lang="fr-FR" smtClean="0"/>
              <a:pPr/>
              <a:t>17/02/2017</a:t>
            </a:fld>
            <a:endParaRPr lang="en-US"/>
          </a:p>
        </p:txBody>
      </p:sp>
      <p:sp>
        <p:nvSpPr>
          <p:cNvPr id="3" name="Espace réservé du pied de page 2"/>
          <p:cNvSpPr>
            <a:spLocks noGrp="1"/>
          </p:cNvSpPr>
          <p:nvPr>
            <p:ph type="ftr" sz="quarter" idx="11"/>
          </p:nvPr>
        </p:nvSpPr>
        <p:spPr/>
        <p:txBody>
          <a:bodyPr/>
          <a:lstStyle/>
          <a:p>
            <a:r>
              <a:rPr lang="en-US" smtClean="0"/>
              <a:t>Formations Départementales Nouveaux Programmes d'Arts Plastiques 2016</a:t>
            </a:r>
            <a:endParaRPr lang="en-US"/>
          </a:p>
        </p:txBody>
      </p:sp>
      <p:sp>
        <p:nvSpPr>
          <p:cNvPr id="4" name="Espace réservé du numéro de diapositive 3"/>
          <p:cNvSpPr>
            <a:spLocks noGrp="1"/>
          </p:cNvSpPr>
          <p:nvPr>
            <p:ph type="sldNum" sz="quarter" idx="12"/>
          </p:nvPr>
        </p:nvSpPr>
        <p:spPr/>
        <p:txBody>
          <a:bodyPr/>
          <a:lstStyle/>
          <a:p>
            <a:fld id="{DF28FB93-0A08-4E7D-8E63-9EFA29F1E093}"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r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8"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Connecteur droit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Ellips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Espace réservé du contenu 17"/>
          <p:cNvSpPr>
            <a:spLocks noGrp="1"/>
          </p:cNvSpPr>
          <p:nvPr>
            <p:ph sz="quarter" idx="1"/>
          </p:nvPr>
        </p:nvSpPr>
        <p:spPr>
          <a:xfrm>
            <a:off x="304800" y="274320"/>
            <a:ext cx="5638800" cy="6327648"/>
          </a:xfrm>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1" name="Espace réservé de la date 20"/>
          <p:cNvSpPr>
            <a:spLocks noGrp="1"/>
          </p:cNvSpPr>
          <p:nvPr>
            <p:ph type="dt" sz="half" idx="14"/>
          </p:nvPr>
        </p:nvSpPr>
        <p:spPr/>
        <p:txBody>
          <a:bodyPr rtlCol="0"/>
          <a:lstStyle/>
          <a:p>
            <a:fld id="{90F55FBA-DBBC-F144-9128-791AF8D0A6B5}" type="datetime1">
              <a:rPr lang="fr-FR" smtClean="0"/>
              <a:pPr/>
              <a:t>17/02/2017</a:t>
            </a:fld>
            <a:endParaRPr lang="en-US"/>
          </a:p>
        </p:txBody>
      </p:sp>
      <p:sp>
        <p:nvSpPr>
          <p:cNvPr id="22" name="Espace réservé du numéro de diapositive 21"/>
          <p:cNvSpPr>
            <a:spLocks noGrp="1"/>
          </p:cNvSpPr>
          <p:nvPr>
            <p:ph type="sldNum" sz="quarter" idx="15"/>
          </p:nvPr>
        </p:nvSpPr>
        <p:spPr/>
        <p:txBody>
          <a:bodyPr rtlCol="0"/>
          <a:lstStyle/>
          <a:p>
            <a:fld id="{DF28FB93-0A08-4E7D-8E63-9EFA29F1E093}" type="slidenum">
              <a:rPr lang="en-US" smtClean="0"/>
              <a:pPr/>
              <a:t>‹N°›</a:t>
            </a:fld>
            <a:endParaRPr lang="en-US"/>
          </a:p>
        </p:txBody>
      </p:sp>
      <p:sp>
        <p:nvSpPr>
          <p:cNvPr id="23" name="Espace réservé du pied de page 22"/>
          <p:cNvSpPr>
            <a:spLocks noGrp="1"/>
          </p:cNvSpPr>
          <p:nvPr>
            <p:ph type="ftr" sz="quarter" idx="16"/>
          </p:nvPr>
        </p:nvSpPr>
        <p:spPr/>
        <p:txBody>
          <a:bodyPr rtlCol="0"/>
          <a:lstStyle/>
          <a:p>
            <a:r>
              <a:rPr lang="en-US" smtClean="0"/>
              <a:t>Formations Départementales Nouveaux Programmes d'Arts Plastiques 2016</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Ellips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re 1"/>
          <p:cNvSpPr>
            <a:spLocks noGrp="1"/>
          </p:cNvSpPr>
          <p:nvPr>
            <p:ph type="title"/>
          </p:nvPr>
        </p:nvSpPr>
        <p:spPr>
          <a:xfrm rot="5400000">
            <a:off x="3350133" y="3200400"/>
            <a:ext cx="6309360" cy="457200"/>
          </a:xfrm>
        </p:spPr>
        <p:txBody>
          <a:bodyPr anchor="b"/>
          <a:lstStyle>
            <a:lvl1pPr algn="l">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10"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Connecteur droit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Espace réservé de la date 16"/>
          <p:cNvSpPr>
            <a:spLocks noGrp="1"/>
          </p:cNvSpPr>
          <p:nvPr>
            <p:ph type="dt" sz="half" idx="10"/>
          </p:nvPr>
        </p:nvSpPr>
        <p:spPr/>
        <p:txBody>
          <a:bodyPr rtlCol="0"/>
          <a:lstStyle/>
          <a:p>
            <a:fld id="{94C03F2E-81D5-454C-9283-55DBCD5E708D}" type="datetime1">
              <a:rPr lang="fr-FR" smtClean="0"/>
              <a:pPr/>
              <a:t>17/02/2017</a:t>
            </a:fld>
            <a:endParaRPr lang="en-US"/>
          </a:p>
        </p:txBody>
      </p:sp>
      <p:sp>
        <p:nvSpPr>
          <p:cNvPr id="18" name="Espace réservé du numéro de diapositive 17"/>
          <p:cNvSpPr>
            <a:spLocks noGrp="1"/>
          </p:cNvSpPr>
          <p:nvPr>
            <p:ph type="sldNum" sz="quarter" idx="11"/>
          </p:nvPr>
        </p:nvSpPr>
        <p:spPr/>
        <p:txBody>
          <a:bodyPr rtlCol="0"/>
          <a:lstStyle/>
          <a:p>
            <a:fld id="{DF28FB93-0A08-4E7D-8E63-9EFA29F1E093}" type="slidenum">
              <a:rPr lang="en-US" smtClean="0"/>
              <a:pPr/>
              <a:t>‹N°›</a:t>
            </a:fld>
            <a:endParaRPr lang="en-US"/>
          </a:p>
        </p:txBody>
      </p:sp>
      <p:sp>
        <p:nvSpPr>
          <p:cNvPr id="21" name="Espace réservé du pied de page 20"/>
          <p:cNvSpPr>
            <a:spLocks noGrp="1"/>
          </p:cNvSpPr>
          <p:nvPr>
            <p:ph type="ftr" sz="quarter" idx="12"/>
          </p:nvPr>
        </p:nvSpPr>
        <p:spPr/>
        <p:txBody>
          <a:bodyPr rtlCol="0"/>
          <a:lstStyle/>
          <a:p>
            <a:r>
              <a:rPr lang="en-US" smtClean="0"/>
              <a:t>Formations Départementales Nouveaux Programmes d'Arts Plastiques 2016</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theme" Target="../theme/theme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pPr/>
              <a:t>2/17/2017</a:t>
            </a:fld>
            <a:endParaRPr lang="en-US" sz="1000" dirty="0">
              <a:solidFill>
                <a:schemeClr val="tx1"/>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Formations Départementales Nouveaux Programmes d'Arts Plastiques 2016</a:t>
            </a:r>
            <a:endParaRPr lang="en-US"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kumimoji="0" lang="en-US" smtClean="0"/>
              <a:pPr/>
              <a:t>‹N°›</a:t>
            </a:fld>
            <a:endParaRPr kumimoji="0" lang="en-US"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2/17/2017</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1838870822"/>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9" r:id="rId14"/>
    <p:sldLayoutId id="2147483830" r:id="rId15"/>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36100D77-9064-4521-8365-44F41B49B5E7}" type="datetimeFigureOut">
              <a:rPr lang="fr-FR" smtClean="0">
                <a:solidFill>
                  <a:srgbClr val="DEDEDE">
                    <a:shade val="50000"/>
                    <a:satMod val="200000"/>
                  </a:srgbClr>
                </a:solidFill>
              </a:rPr>
              <a:pPr/>
              <a:t>17/02/2017</a:t>
            </a:fld>
            <a:endParaRPr lang="fr-FR">
              <a:solidFill>
                <a:srgbClr val="DEDEDE">
                  <a:shade val="50000"/>
                  <a:satMod val="200000"/>
                </a:srgbClr>
              </a:solidFill>
            </a:endParaRP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solidFill>
                <a:srgbClr val="DEDEDE">
                  <a:shade val="50000"/>
                  <a:satMod val="200000"/>
                </a:srgbClr>
              </a:solidFill>
            </a:endParaRP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C86B2D7-BA64-4436-B19E-80BC7E79E38E}" type="slidenum">
              <a:rPr lang="fr-FR" smtClean="0">
                <a:solidFill>
                  <a:srgbClr val="DEDEDE">
                    <a:shade val="50000"/>
                    <a:satMod val="200000"/>
                  </a:srgbClr>
                </a:solidFill>
              </a:rPr>
              <a:pPr/>
              <a:t>‹N°›</a:t>
            </a:fld>
            <a:endParaRPr lang="fr-FR">
              <a:solidFill>
                <a:srgbClr val="DEDEDE">
                  <a:shade val="50000"/>
                  <a:satMod val="200000"/>
                </a:srgbClr>
              </a:solidFil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Tree>
    <p:extLst>
      <p:ext uri="{BB962C8B-B14F-4D97-AF65-F5344CB8AC3E}">
        <p14:creationId xmlns:p14="http://schemas.microsoft.com/office/powerpoint/2010/main" val="3977850126"/>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2/17/2017</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2245578903"/>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44213AF-26F6-41FA-8D85-E2C5388D6E58}" type="datetimeFigureOut">
              <a:rPr lang="en-US" smtClean="0">
                <a:solidFill>
                  <a:srgbClr val="1F497D"/>
                </a:solidFill>
              </a:rPr>
              <a:pPr/>
              <a:t>2/17/2017</a:t>
            </a:fld>
            <a:endParaRPr lang="en-US" sz="1000" dirty="0">
              <a:solidFill>
                <a:prstClr val="black"/>
              </a:solidFill>
            </a:endParaRPr>
          </a:p>
        </p:txBody>
      </p:sp>
      <p:sp>
        <p:nvSpPr>
          <p:cNvPr id="3" name="Espace réservé du pied de page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solidFill>
                  <a:srgbClr val="1F497D"/>
                </a:solidFill>
              </a:rPr>
              <a:t>Formations Départementales Nouveaux Programmes d'Arts Plastiques 2016</a:t>
            </a:r>
            <a:endParaRPr lang="en-US" dirty="0">
              <a:solidFill>
                <a:srgbClr val="1F497D"/>
              </a:solidFill>
            </a:endParaRPr>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Ellips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3" name="Espace réservé du numéro de diapositive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5BBC35B-A44B-4119-B8DA-DE9E3DFADA20}" type="slidenum">
              <a:rPr lang="en-US" smtClean="0"/>
              <a:pPr/>
              <a:t>‹N°›</a:t>
            </a:fld>
            <a:endParaRPr lang="en-US" sz="1000" b="0">
              <a:solidFill>
                <a:prstClr val="black"/>
              </a:solidFill>
            </a:endParaRPr>
          </a:p>
        </p:txBody>
      </p:sp>
    </p:spTree>
    <p:extLst>
      <p:ext uri="{BB962C8B-B14F-4D97-AF65-F5344CB8AC3E}">
        <p14:creationId xmlns:p14="http://schemas.microsoft.com/office/powerpoint/2010/main" val="855990619"/>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hyperlink" Target="https://upload.wikimedia.org/wikipedia/commons/9/96/Eadweard_Muybridge_1.gif" TargetMode="External"/><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us-titre 2"/>
          <p:cNvSpPr txBox="1">
            <a:spLocks/>
          </p:cNvSpPr>
          <p:nvPr>
            <p:custDataLst>
              <p:tags r:id="rId1"/>
            </p:custDataLst>
          </p:nvPr>
        </p:nvSpPr>
        <p:spPr>
          <a:xfrm>
            <a:off x="2208309" y="1806222"/>
            <a:ext cx="7056438" cy="504825"/>
          </a:xfrm>
          <a:prstGeom prst="rect">
            <a:avLst/>
          </a:prstGeom>
        </p:spPr>
        <p:txBody>
          <a:bodyPr vert="horz">
            <a:noAutofit/>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2"/>
              <a:buNone/>
              <a:tabLst/>
              <a:defRPr/>
            </a:pPr>
            <a:r>
              <a:rPr lang="fr-FR" sz="3200" dirty="0" smtClean="0">
                <a:solidFill>
                  <a:schemeClr val="tx2">
                    <a:satMod val="130000"/>
                  </a:schemeClr>
                </a:solidFill>
                <a:latin typeface="Haettenschweiler" pitchFamily="34" charset="0"/>
              </a:rPr>
              <a:t>A l’ère du numérique</a:t>
            </a:r>
          </a:p>
        </p:txBody>
      </p:sp>
      <p:pic>
        <p:nvPicPr>
          <p:cNvPr id="7" name="Picture 5" descr="C:\Users\Carine M\Documents\IA-IPR\Signature\logo_academie_orleans-tours_quadri_marianne_-_rvb.jpg"/>
          <p:cNvPicPr>
            <a:picLocks noChangeAspect="1" noChangeArrowheads="1"/>
          </p:cNvPicPr>
          <p:nvPr/>
        </p:nvPicPr>
        <p:blipFill>
          <a:blip r:embed="rId4"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Titre 1"/>
          <p:cNvSpPr txBox="1">
            <a:spLocks/>
          </p:cNvSpPr>
          <p:nvPr>
            <p:custDataLst>
              <p:tags r:id="rId2"/>
            </p:custDataLst>
          </p:nvPr>
        </p:nvSpPr>
        <p:spPr>
          <a:xfrm>
            <a:off x="1736725" y="1806222"/>
            <a:ext cx="7407275" cy="1255095"/>
          </a:xfrm>
          <a:prstGeom prst="rect">
            <a:avLst/>
          </a:prstGeom>
          <a:effectLst>
            <a:outerShdw blurRad="50800" dist="38100" dir="2700000" algn="tl" rotWithShape="0">
              <a:prstClr val="black">
                <a:alpha val="40000"/>
              </a:prstClr>
            </a:outerShdw>
          </a:effectLst>
          <a:extLst/>
        </p:spPr>
        <p:txBody>
          <a:bodyPr vert="horz" anchor="b">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8000" cap="small" dirty="0" smtClean="0">
                <a:solidFill>
                  <a:schemeClr val="tx2">
                    <a:satMod val="130000"/>
                  </a:schemeClr>
                </a:solidFill>
                <a:latin typeface="Haettenschweiler" pitchFamily="34" charset="0"/>
                <a:ea typeface="+mj-ea"/>
                <a:cs typeface="+mj-cs"/>
              </a:rPr>
              <a:t>Arts plastiques</a:t>
            </a:r>
            <a:endParaRPr kumimoji="0" lang="fr-FR" sz="8000" i="0" u="none" strike="noStrike" kern="1200" cap="small" spc="0" normalizeH="0" baseline="0" noProof="0" dirty="0">
              <a:ln>
                <a:noFill/>
              </a:ln>
              <a:solidFill>
                <a:schemeClr val="tx2">
                  <a:satMod val="130000"/>
                </a:schemeClr>
              </a:solidFill>
              <a:effectLst/>
              <a:uLnTx/>
              <a:uFillTx/>
              <a:latin typeface="Haettenschweiler" pitchFamily="34" charset="0"/>
              <a:ea typeface="+mj-ea"/>
              <a:cs typeface="+mj-cs"/>
            </a:endParaRPr>
          </a:p>
        </p:txBody>
      </p:sp>
      <p:sp>
        <p:nvSpPr>
          <p:cNvPr id="2" name="Rectangle 1"/>
          <p:cNvSpPr/>
          <p:nvPr/>
        </p:nvSpPr>
        <p:spPr>
          <a:xfrm>
            <a:off x="2459912" y="3832761"/>
            <a:ext cx="6311735" cy="1154162"/>
          </a:xfrm>
          <a:prstGeom prst="rect">
            <a:avLst/>
          </a:prstGeom>
        </p:spPr>
        <p:txBody>
          <a:bodyPr wrap="square">
            <a:spAutoFit/>
          </a:bodyPr>
          <a:lstStyle/>
          <a:p>
            <a:pPr lvl="0">
              <a:spcBef>
                <a:spcPts val="600"/>
              </a:spcBef>
              <a:buClr>
                <a:srgbClr val="4F81BD"/>
              </a:buClr>
              <a:buSzPct val="70000"/>
              <a:defRPr/>
            </a:pPr>
            <a:r>
              <a:rPr lang="fr-FR" sz="3200" dirty="0" smtClean="0">
                <a:solidFill>
                  <a:schemeClr val="tx2">
                    <a:lumMod val="60000"/>
                    <a:lumOff val="40000"/>
                  </a:schemeClr>
                </a:solidFill>
                <a:latin typeface="Haettenschweiler" pitchFamily="34" charset="0"/>
              </a:rPr>
              <a:t>Le numérique comme</a:t>
            </a:r>
          </a:p>
          <a:p>
            <a:pPr lvl="0">
              <a:spcBef>
                <a:spcPts val="600"/>
              </a:spcBef>
              <a:buClr>
                <a:srgbClr val="4F81BD"/>
              </a:buClr>
              <a:buSzPct val="70000"/>
              <a:defRPr/>
            </a:pPr>
            <a:r>
              <a:rPr lang="fr-FR" sz="3200" dirty="0">
                <a:solidFill>
                  <a:schemeClr val="tx2">
                    <a:lumMod val="60000"/>
                    <a:lumOff val="40000"/>
                  </a:schemeClr>
                </a:solidFill>
                <a:latin typeface="Haettenschweiler" pitchFamily="34" charset="0"/>
              </a:rPr>
              <a:t>s</a:t>
            </a:r>
            <a:r>
              <a:rPr lang="fr-FR" sz="3200" dirty="0" smtClean="0">
                <a:solidFill>
                  <a:schemeClr val="tx2">
                    <a:lumMod val="60000"/>
                    <a:lumOff val="40000"/>
                  </a:schemeClr>
                </a:solidFill>
                <a:latin typeface="Haettenschweiler" pitchFamily="34" charset="0"/>
              </a:rPr>
              <a:t>upport, outil et enjeu d’enseignement</a:t>
            </a:r>
            <a:endParaRPr lang="fr-FR" dirty="0">
              <a:solidFill>
                <a:schemeClr val="tx2">
                  <a:lumMod val="60000"/>
                  <a:lumOff val="40000"/>
                </a:schemeClr>
              </a:solidFill>
            </a:endParaRPr>
          </a:p>
        </p:txBody>
      </p:sp>
    </p:spTree>
    <p:extLst>
      <p:ext uri="{BB962C8B-B14F-4D97-AF65-F5344CB8AC3E}">
        <p14:creationId xmlns:p14="http://schemas.microsoft.com/office/powerpoint/2010/main" val="3220787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68378"/>
            <a:ext cx="2361231" cy="430543"/>
          </a:xfrm>
        </p:spPr>
        <p:txBody>
          <a:bodyPr>
            <a:normAutofit/>
          </a:bodyPr>
          <a:lstStyle/>
          <a:p>
            <a:pPr marL="0" indent="0">
              <a:buNone/>
            </a:pPr>
            <a:r>
              <a:rPr lang="fr-FR" sz="1800" b="1" dirty="0" smtClean="0">
                <a:solidFill>
                  <a:srgbClr val="1F497D"/>
                </a:solidFill>
                <a:latin typeface="Gill Sans MT" panose="020B0502020104020203" pitchFamily="34" charset="0"/>
              </a:rPr>
              <a:t>CYCLE 4 </a:t>
            </a:r>
            <a:r>
              <a:rPr lang="fr-FR" sz="1800" dirty="0" smtClean="0">
                <a:solidFill>
                  <a:srgbClr val="1F497D"/>
                </a:solidFill>
                <a:latin typeface="Gill Sans MT" panose="020B0502020104020203" pitchFamily="34" charset="0"/>
              </a:rPr>
              <a:t>(page 272) </a:t>
            </a:r>
            <a:r>
              <a:rPr lang="fr-FR" sz="1800" b="1" dirty="0" smtClean="0">
                <a:solidFill>
                  <a:srgbClr val="1F497D"/>
                </a:solidFill>
                <a:latin typeface="Gill Sans MT" panose="020B0502020104020203" pitchFamily="34" charset="0"/>
              </a:rPr>
              <a:t>:</a:t>
            </a: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
        <p:nvSpPr>
          <p:cNvPr id="2" name="Rectangle 1"/>
          <p:cNvSpPr/>
          <p:nvPr/>
        </p:nvSpPr>
        <p:spPr>
          <a:xfrm>
            <a:off x="2459868" y="2289914"/>
            <a:ext cx="185499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r-FR" dirty="0"/>
              <a:t>Questionnements</a:t>
            </a:r>
          </a:p>
        </p:txBody>
      </p:sp>
      <p:sp>
        <p:nvSpPr>
          <p:cNvPr id="4" name="Rectangle 3"/>
          <p:cNvSpPr/>
          <p:nvPr/>
        </p:nvSpPr>
        <p:spPr>
          <a:xfrm>
            <a:off x="1205097" y="2959763"/>
            <a:ext cx="455775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dirty="0">
                <a:solidFill>
                  <a:schemeClr val="tx1"/>
                </a:solidFill>
              </a:rPr>
              <a:t>La représentation ; images, réalité et fiction</a:t>
            </a:r>
          </a:p>
        </p:txBody>
      </p:sp>
      <p:sp>
        <p:nvSpPr>
          <p:cNvPr id="8" name="Rectangle 7"/>
          <p:cNvSpPr/>
          <p:nvPr/>
        </p:nvSpPr>
        <p:spPr>
          <a:xfrm>
            <a:off x="1190847" y="3622365"/>
            <a:ext cx="4572000" cy="2308324"/>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a:r>
              <a:rPr lang="fr-FR" dirty="0"/>
              <a:t>La conception, la production et </a:t>
            </a:r>
            <a:r>
              <a:rPr lang="fr-FR" dirty="0" smtClean="0"/>
              <a:t>la diffusion </a:t>
            </a:r>
            <a:r>
              <a:rPr lang="fr-FR" dirty="0"/>
              <a:t>de l’</a:t>
            </a:r>
            <a:r>
              <a:rPr lang="fr-FR" dirty="0" err="1"/>
              <a:t>oeuvre</a:t>
            </a:r>
            <a:r>
              <a:rPr lang="fr-FR" dirty="0"/>
              <a:t> plastique à l’ère </a:t>
            </a:r>
            <a:r>
              <a:rPr lang="fr-FR" dirty="0" smtClean="0"/>
              <a:t>du numérique </a:t>
            </a:r>
            <a:r>
              <a:rPr lang="fr-FR" dirty="0"/>
              <a:t>: les incidences du numérique </a:t>
            </a:r>
            <a:r>
              <a:rPr lang="fr-FR" dirty="0" smtClean="0"/>
              <a:t>sur la </a:t>
            </a:r>
            <a:r>
              <a:rPr lang="fr-FR" dirty="0"/>
              <a:t>création des images fixes et animées, </a:t>
            </a:r>
            <a:r>
              <a:rPr lang="fr-FR" dirty="0" smtClean="0"/>
              <a:t>sur les </a:t>
            </a:r>
            <a:r>
              <a:rPr lang="fr-FR" dirty="0"/>
              <a:t>pratiques plastiques en deux et en </a:t>
            </a:r>
            <a:r>
              <a:rPr lang="fr-FR" dirty="0" smtClean="0"/>
              <a:t>trois dimensions </a:t>
            </a:r>
            <a:r>
              <a:rPr lang="fr-FR" dirty="0"/>
              <a:t>; les relations entre </a:t>
            </a:r>
            <a:r>
              <a:rPr lang="fr-FR" dirty="0" smtClean="0"/>
              <a:t>intentions artistiques</a:t>
            </a:r>
            <a:r>
              <a:rPr lang="fr-FR" dirty="0"/>
              <a:t>, médiums de la pratique </a:t>
            </a:r>
            <a:r>
              <a:rPr lang="fr-FR" dirty="0" smtClean="0"/>
              <a:t>plastique, codes </a:t>
            </a:r>
            <a:r>
              <a:rPr lang="fr-FR" dirty="0"/>
              <a:t>et outils numériques.</a:t>
            </a:r>
          </a:p>
        </p:txBody>
      </p:sp>
      <p:sp>
        <p:nvSpPr>
          <p:cNvPr id="9" name="Rectangle 8"/>
          <p:cNvSpPr/>
          <p:nvPr/>
        </p:nvSpPr>
        <p:spPr>
          <a:xfrm>
            <a:off x="6015276" y="1770054"/>
            <a:ext cx="2990500" cy="160043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a:t>Découverte et utilisation des </a:t>
            </a:r>
            <a:r>
              <a:rPr lang="fr-FR" sz="1400" dirty="0" smtClean="0"/>
              <a:t>différents modes </a:t>
            </a:r>
            <a:r>
              <a:rPr lang="fr-FR" sz="1400" dirty="0"/>
              <a:t>de représentation de l’espace </a:t>
            </a:r>
            <a:r>
              <a:rPr lang="fr-FR" sz="1400" dirty="0" smtClean="0"/>
              <a:t>et du </a:t>
            </a:r>
            <a:r>
              <a:rPr lang="fr-FR" sz="1400" dirty="0"/>
              <a:t>temps pour en comprendre les </a:t>
            </a:r>
            <a:r>
              <a:rPr lang="fr-FR" sz="1400" dirty="0" smtClean="0"/>
              <a:t>usages et </a:t>
            </a:r>
            <a:r>
              <a:rPr lang="fr-FR" sz="1400" dirty="0"/>
              <a:t>les origines (pratiques en deux et </a:t>
            </a:r>
            <a:r>
              <a:rPr lang="fr-FR" sz="1400" dirty="0" smtClean="0"/>
              <a:t>trois dimensions</a:t>
            </a:r>
            <a:r>
              <a:rPr lang="fr-FR" sz="1400" dirty="0"/>
              <a:t>, images fixes et animées, </a:t>
            </a:r>
            <a:r>
              <a:rPr lang="fr-FR" sz="1400" dirty="0" smtClean="0"/>
              <a:t>créations numériques</a:t>
            </a:r>
            <a:r>
              <a:rPr lang="fr-FR" sz="1400" dirty="0"/>
              <a:t>).</a:t>
            </a:r>
          </a:p>
        </p:txBody>
      </p:sp>
      <p:sp>
        <p:nvSpPr>
          <p:cNvPr id="10" name="Rectangle 9"/>
          <p:cNvSpPr/>
          <p:nvPr/>
        </p:nvSpPr>
        <p:spPr>
          <a:xfrm>
            <a:off x="6015276" y="3789125"/>
            <a:ext cx="2987749" cy="138499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a:t>Utilisation des outils numériques pour</a:t>
            </a:r>
          </a:p>
          <a:p>
            <a:pPr algn="just"/>
            <a:r>
              <a:rPr lang="fr-FR" sz="1400" dirty="0"/>
              <a:t>produire des images et des formes (</a:t>
            </a:r>
            <a:r>
              <a:rPr lang="fr-FR" sz="1400" dirty="0" smtClean="0"/>
              <a:t>captations, inclusions</a:t>
            </a:r>
            <a:r>
              <a:rPr lang="fr-FR" sz="1400" dirty="0"/>
              <a:t>, codages, transformation du </a:t>
            </a:r>
            <a:r>
              <a:rPr lang="fr-FR" sz="1400" dirty="0" smtClean="0"/>
              <a:t>code, mémoire </a:t>
            </a:r>
            <a:r>
              <a:rPr lang="fr-FR" sz="1400" dirty="0"/>
              <a:t>et </a:t>
            </a:r>
            <a:r>
              <a:rPr lang="fr-FR" sz="1400" dirty="0" smtClean="0"/>
              <a:t> exploitation </a:t>
            </a:r>
            <a:r>
              <a:rPr lang="fr-FR" sz="1400" dirty="0"/>
              <a:t>des différents </a:t>
            </a:r>
            <a:r>
              <a:rPr lang="fr-FR" sz="1400" dirty="0" smtClean="0"/>
              <a:t>états de </a:t>
            </a:r>
            <a:r>
              <a:rPr lang="fr-FR" sz="1400" dirty="0"/>
              <a:t>l’image ou de l’</a:t>
            </a:r>
            <a:r>
              <a:rPr lang="fr-FR" sz="1400" dirty="0" err="1"/>
              <a:t>oeuvre</a:t>
            </a:r>
            <a:r>
              <a:rPr lang="fr-FR" sz="1400" dirty="0"/>
              <a:t>…).</a:t>
            </a:r>
          </a:p>
        </p:txBody>
      </p:sp>
      <p:sp>
        <p:nvSpPr>
          <p:cNvPr id="11" name="Rectangle 10"/>
          <p:cNvSpPr/>
          <p:nvPr/>
        </p:nvSpPr>
        <p:spPr>
          <a:xfrm>
            <a:off x="6018028" y="5561357"/>
            <a:ext cx="2987749" cy="73866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a:t>Approche des usages du numérique </a:t>
            </a:r>
            <a:r>
              <a:rPr lang="fr-FR" sz="1400" dirty="0" smtClean="0"/>
              <a:t>pour diffuser </a:t>
            </a:r>
            <a:r>
              <a:rPr lang="fr-FR" sz="1400" dirty="0"/>
              <a:t>des </a:t>
            </a:r>
            <a:r>
              <a:rPr lang="fr-FR" sz="1400" dirty="0" err="1"/>
              <a:t>oeuvres</a:t>
            </a:r>
            <a:r>
              <a:rPr lang="fr-FR" sz="1400" dirty="0"/>
              <a:t>, pour les analyser.</a:t>
            </a:r>
          </a:p>
        </p:txBody>
      </p:sp>
    </p:spTree>
    <p:extLst>
      <p:ext uri="{BB962C8B-B14F-4D97-AF65-F5344CB8AC3E}">
        <p14:creationId xmlns:p14="http://schemas.microsoft.com/office/powerpoint/2010/main" val="24277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68378"/>
            <a:ext cx="2361231" cy="430543"/>
          </a:xfrm>
        </p:spPr>
        <p:txBody>
          <a:bodyPr>
            <a:normAutofit/>
          </a:bodyPr>
          <a:lstStyle/>
          <a:p>
            <a:pPr marL="0" indent="0">
              <a:buNone/>
            </a:pPr>
            <a:r>
              <a:rPr lang="fr-FR" sz="1800" b="1" dirty="0" smtClean="0">
                <a:solidFill>
                  <a:srgbClr val="1F497D"/>
                </a:solidFill>
                <a:latin typeface="Gill Sans MT" panose="020B0502020104020203" pitchFamily="34" charset="0"/>
              </a:rPr>
              <a:t>CYCLE 4 </a:t>
            </a:r>
            <a:r>
              <a:rPr lang="fr-FR" sz="1800" dirty="0" smtClean="0">
                <a:solidFill>
                  <a:srgbClr val="1F497D"/>
                </a:solidFill>
                <a:latin typeface="Gill Sans MT" panose="020B0502020104020203" pitchFamily="34" charset="0"/>
              </a:rPr>
              <a:t>(page 273) </a:t>
            </a:r>
            <a:r>
              <a:rPr lang="fr-FR" sz="1800" b="1" dirty="0" smtClean="0">
                <a:solidFill>
                  <a:srgbClr val="1F497D"/>
                </a:solidFill>
                <a:latin typeface="Gill Sans MT" panose="020B0502020104020203" pitchFamily="34" charset="0"/>
              </a:rPr>
              <a:t>:</a:t>
            </a: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
        <p:nvSpPr>
          <p:cNvPr id="2" name="Rectangle 1"/>
          <p:cNvSpPr/>
          <p:nvPr/>
        </p:nvSpPr>
        <p:spPr>
          <a:xfrm>
            <a:off x="2459868" y="2289914"/>
            <a:ext cx="185499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r-FR" dirty="0"/>
              <a:t>Questionnements</a:t>
            </a:r>
          </a:p>
        </p:txBody>
      </p:sp>
      <p:sp>
        <p:nvSpPr>
          <p:cNvPr id="4" name="Rectangle 3"/>
          <p:cNvSpPr/>
          <p:nvPr/>
        </p:nvSpPr>
        <p:spPr>
          <a:xfrm>
            <a:off x="1205097" y="2959763"/>
            <a:ext cx="455775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dirty="0">
                <a:solidFill>
                  <a:schemeClr val="tx1"/>
                </a:solidFill>
              </a:rPr>
              <a:t>La matérialité de l’</a:t>
            </a:r>
            <a:r>
              <a:rPr lang="fr-FR" dirty="0" err="1">
                <a:solidFill>
                  <a:schemeClr val="tx1"/>
                </a:solidFill>
              </a:rPr>
              <a:t>oeuvre</a:t>
            </a:r>
            <a:r>
              <a:rPr lang="fr-FR" dirty="0">
                <a:solidFill>
                  <a:schemeClr val="tx1"/>
                </a:solidFill>
              </a:rPr>
              <a:t> ; l’objet et l’</a:t>
            </a:r>
            <a:r>
              <a:rPr lang="fr-FR" dirty="0" err="1">
                <a:solidFill>
                  <a:schemeClr val="tx1"/>
                </a:solidFill>
              </a:rPr>
              <a:t>oeuvre</a:t>
            </a:r>
            <a:endParaRPr lang="fr-FR" dirty="0">
              <a:solidFill>
                <a:schemeClr val="tx1"/>
              </a:solidFill>
            </a:endParaRPr>
          </a:p>
        </p:txBody>
      </p:sp>
      <p:sp>
        <p:nvSpPr>
          <p:cNvPr id="8" name="Rectangle 7"/>
          <p:cNvSpPr/>
          <p:nvPr/>
        </p:nvSpPr>
        <p:spPr>
          <a:xfrm>
            <a:off x="1190847" y="3622365"/>
            <a:ext cx="4572000" cy="203132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a:r>
              <a:rPr lang="fr-FR" dirty="0"/>
              <a:t>Le numérique en tant que processus </a:t>
            </a:r>
            <a:r>
              <a:rPr lang="fr-FR" dirty="0" smtClean="0"/>
              <a:t>et matériau </a:t>
            </a:r>
            <a:r>
              <a:rPr lang="fr-FR" dirty="0"/>
              <a:t>artistiques (langages, </a:t>
            </a:r>
            <a:r>
              <a:rPr lang="fr-FR" dirty="0" smtClean="0"/>
              <a:t>outils, supports</a:t>
            </a:r>
            <a:r>
              <a:rPr lang="fr-FR" dirty="0"/>
              <a:t>) : l’appropriation des outils et </a:t>
            </a:r>
            <a:r>
              <a:rPr lang="fr-FR" dirty="0" smtClean="0"/>
              <a:t>des langages </a:t>
            </a:r>
            <a:r>
              <a:rPr lang="fr-FR" dirty="0"/>
              <a:t>numériques destinés à la </a:t>
            </a:r>
            <a:r>
              <a:rPr lang="fr-FR" dirty="0" smtClean="0"/>
              <a:t>pratique plastique </a:t>
            </a:r>
            <a:r>
              <a:rPr lang="fr-FR" dirty="0"/>
              <a:t>; les dialogues entre </a:t>
            </a:r>
            <a:r>
              <a:rPr lang="fr-FR" dirty="0" smtClean="0"/>
              <a:t>pratiques traditionnelles </a:t>
            </a:r>
            <a:r>
              <a:rPr lang="fr-FR" dirty="0"/>
              <a:t>et numériques ; </a:t>
            </a:r>
            <a:r>
              <a:rPr lang="fr-FR" dirty="0" smtClean="0"/>
              <a:t>l’interrogation et </a:t>
            </a:r>
            <a:r>
              <a:rPr lang="fr-FR" dirty="0"/>
              <a:t>la manipulation du numérique par et </a:t>
            </a:r>
            <a:r>
              <a:rPr lang="fr-FR" dirty="0" smtClean="0"/>
              <a:t>dans la </a:t>
            </a:r>
            <a:r>
              <a:rPr lang="fr-FR" dirty="0"/>
              <a:t>pratique plastique.</a:t>
            </a:r>
          </a:p>
        </p:txBody>
      </p:sp>
      <p:sp>
        <p:nvSpPr>
          <p:cNvPr id="9" name="Rectangle 8"/>
          <p:cNvSpPr/>
          <p:nvPr/>
        </p:nvSpPr>
        <p:spPr>
          <a:xfrm>
            <a:off x="6018028" y="3514642"/>
            <a:ext cx="2990500"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a:t>Créations plastiques hybridant </a:t>
            </a:r>
            <a:r>
              <a:rPr lang="fr-FR" sz="1400" dirty="0" smtClean="0"/>
              <a:t>des techniques</a:t>
            </a:r>
            <a:r>
              <a:rPr lang="fr-FR" sz="1400" dirty="0"/>
              <a:t>, des matériaux ; incidences </a:t>
            </a:r>
            <a:r>
              <a:rPr lang="fr-FR" sz="1400" dirty="0" smtClean="0"/>
              <a:t>du dialogue </a:t>
            </a:r>
            <a:r>
              <a:rPr lang="fr-FR" sz="1400" dirty="0"/>
              <a:t>entre pratiques </a:t>
            </a:r>
            <a:r>
              <a:rPr lang="fr-FR" sz="1400" dirty="0" smtClean="0"/>
              <a:t>traditionnelles et </a:t>
            </a:r>
            <a:r>
              <a:rPr lang="fr-FR" sz="1400" dirty="0"/>
              <a:t>outils numériques (mise au service </a:t>
            </a:r>
            <a:r>
              <a:rPr lang="fr-FR" sz="1400" dirty="0" smtClean="0"/>
              <a:t>de la </a:t>
            </a:r>
            <a:r>
              <a:rPr lang="fr-FR" sz="1400" dirty="0"/>
              <a:t>dimension plastique, conséquences </a:t>
            </a:r>
            <a:r>
              <a:rPr lang="fr-FR" sz="1400" dirty="0" smtClean="0"/>
              <a:t>sur la </a:t>
            </a:r>
            <a:r>
              <a:rPr lang="fr-FR" sz="1400" dirty="0"/>
              <a:t>conception et la production d’</a:t>
            </a:r>
            <a:r>
              <a:rPr lang="fr-FR" sz="1400" dirty="0" err="1"/>
              <a:t>oeuvres</a:t>
            </a:r>
            <a:r>
              <a:rPr lang="fr-FR" sz="1400" dirty="0"/>
              <a:t>,</a:t>
            </a:r>
          </a:p>
          <a:p>
            <a:pPr algn="just"/>
            <a:r>
              <a:rPr lang="fr-FR" sz="1400" dirty="0"/>
              <a:t>tension ou complémentarité entre </a:t>
            </a:r>
            <a:r>
              <a:rPr lang="fr-FR" sz="1400" dirty="0" smtClean="0"/>
              <a:t>présence concrète </a:t>
            </a:r>
            <a:r>
              <a:rPr lang="fr-FR" sz="1400" dirty="0"/>
              <a:t>et virtuelle de l’</a:t>
            </a:r>
            <a:r>
              <a:rPr lang="fr-FR" sz="1400" dirty="0" err="1"/>
              <a:t>oeuvre</a:t>
            </a:r>
            <a:r>
              <a:rPr lang="fr-FR" sz="1400" dirty="0"/>
              <a:t>…).</a:t>
            </a:r>
          </a:p>
        </p:txBody>
      </p:sp>
    </p:spTree>
    <p:extLst>
      <p:ext uri="{BB962C8B-B14F-4D97-AF65-F5344CB8AC3E}">
        <p14:creationId xmlns:p14="http://schemas.microsoft.com/office/powerpoint/2010/main" val="356833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68378"/>
            <a:ext cx="2361231" cy="430543"/>
          </a:xfrm>
        </p:spPr>
        <p:txBody>
          <a:bodyPr>
            <a:normAutofit/>
          </a:bodyPr>
          <a:lstStyle/>
          <a:p>
            <a:pPr marL="0" indent="0">
              <a:buNone/>
            </a:pPr>
            <a:r>
              <a:rPr lang="fr-FR" sz="1800" b="1" dirty="0" smtClean="0">
                <a:solidFill>
                  <a:srgbClr val="1F497D"/>
                </a:solidFill>
                <a:latin typeface="Gill Sans MT" panose="020B0502020104020203" pitchFamily="34" charset="0"/>
              </a:rPr>
              <a:t>CYCLE 4 </a:t>
            </a:r>
            <a:r>
              <a:rPr lang="fr-FR" sz="1800" dirty="0" smtClean="0">
                <a:solidFill>
                  <a:srgbClr val="1F497D"/>
                </a:solidFill>
                <a:latin typeface="Gill Sans MT" panose="020B0502020104020203" pitchFamily="34" charset="0"/>
              </a:rPr>
              <a:t>(page 274) </a:t>
            </a:r>
            <a:r>
              <a:rPr lang="fr-FR" sz="1800" b="1" dirty="0" smtClean="0">
                <a:solidFill>
                  <a:srgbClr val="1F497D"/>
                </a:solidFill>
                <a:latin typeface="Gill Sans MT" panose="020B0502020104020203" pitchFamily="34" charset="0"/>
              </a:rPr>
              <a:t>:</a:t>
            </a: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
        <p:nvSpPr>
          <p:cNvPr id="2" name="Rectangle 1"/>
          <p:cNvSpPr/>
          <p:nvPr/>
        </p:nvSpPr>
        <p:spPr>
          <a:xfrm>
            <a:off x="2459868" y="2289914"/>
            <a:ext cx="1854995" cy="36933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fr-FR" dirty="0"/>
              <a:t>Questionnements</a:t>
            </a:r>
          </a:p>
        </p:txBody>
      </p:sp>
      <p:sp>
        <p:nvSpPr>
          <p:cNvPr id="4" name="Rectangle 3"/>
          <p:cNvSpPr/>
          <p:nvPr/>
        </p:nvSpPr>
        <p:spPr>
          <a:xfrm>
            <a:off x="1205097" y="2959763"/>
            <a:ext cx="455775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lgn="ctr"/>
            <a:r>
              <a:rPr lang="fr-FR" dirty="0">
                <a:solidFill>
                  <a:schemeClr val="tx1"/>
                </a:solidFill>
              </a:rPr>
              <a:t>L’</a:t>
            </a:r>
            <a:r>
              <a:rPr lang="fr-FR" dirty="0" err="1">
                <a:solidFill>
                  <a:schemeClr val="tx1"/>
                </a:solidFill>
              </a:rPr>
              <a:t>oeuvre</a:t>
            </a:r>
            <a:r>
              <a:rPr lang="fr-FR" dirty="0">
                <a:solidFill>
                  <a:schemeClr val="tx1"/>
                </a:solidFill>
              </a:rPr>
              <a:t>, l’espace, l’auteur, le spectateur</a:t>
            </a:r>
          </a:p>
        </p:txBody>
      </p:sp>
      <p:sp>
        <p:nvSpPr>
          <p:cNvPr id="8" name="Rectangle 7"/>
          <p:cNvSpPr/>
          <p:nvPr/>
        </p:nvSpPr>
        <p:spPr>
          <a:xfrm>
            <a:off x="1205097" y="3645861"/>
            <a:ext cx="4572000" cy="203132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just"/>
            <a:r>
              <a:rPr lang="fr-FR" dirty="0"/>
              <a:t>Les métissages entre arts plastiques </a:t>
            </a:r>
            <a:r>
              <a:rPr lang="fr-FR" dirty="0" smtClean="0"/>
              <a:t>et technologies </a:t>
            </a:r>
            <a:r>
              <a:rPr lang="fr-FR" dirty="0"/>
              <a:t>numériques : les </a:t>
            </a:r>
            <a:r>
              <a:rPr lang="fr-FR" dirty="0" smtClean="0"/>
              <a:t>évolutions repérables </a:t>
            </a:r>
            <a:r>
              <a:rPr lang="fr-FR" dirty="0"/>
              <a:t>sur la notion d’</a:t>
            </a:r>
            <a:r>
              <a:rPr lang="fr-FR" dirty="0" err="1"/>
              <a:t>oeuvre</a:t>
            </a:r>
            <a:r>
              <a:rPr lang="fr-FR" dirty="0"/>
              <a:t> et </a:t>
            </a:r>
            <a:r>
              <a:rPr lang="fr-FR" dirty="0" smtClean="0"/>
              <a:t>d’artiste, de </a:t>
            </a:r>
            <a:r>
              <a:rPr lang="fr-FR" dirty="0"/>
              <a:t>créateur, de récepteurs ou de public </a:t>
            </a:r>
            <a:r>
              <a:rPr lang="fr-FR" dirty="0" smtClean="0"/>
              <a:t>; les </a:t>
            </a:r>
            <a:r>
              <a:rPr lang="fr-FR" dirty="0"/>
              <a:t>croisements entre arts plastiques et </a:t>
            </a:r>
            <a:r>
              <a:rPr lang="fr-FR" dirty="0" smtClean="0"/>
              <a:t>les sciences</a:t>
            </a:r>
            <a:r>
              <a:rPr lang="fr-FR" dirty="0"/>
              <a:t>, les technologies, les environnements</a:t>
            </a:r>
          </a:p>
          <a:p>
            <a:pPr algn="just"/>
            <a:r>
              <a:rPr lang="fr-FR" dirty="0"/>
              <a:t>numériques.</a:t>
            </a:r>
          </a:p>
        </p:txBody>
      </p:sp>
      <p:sp>
        <p:nvSpPr>
          <p:cNvPr id="9" name="Rectangle 8"/>
          <p:cNvSpPr/>
          <p:nvPr/>
        </p:nvSpPr>
        <p:spPr>
          <a:xfrm>
            <a:off x="6018028" y="3753582"/>
            <a:ext cx="2990500" cy="181588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a:t>Créations plastiques s’hybridant avec </a:t>
            </a:r>
            <a:r>
              <a:rPr lang="fr-FR" sz="1400" dirty="0" smtClean="0"/>
              <a:t>des technologies</a:t>
            </a:r>
            <a:r>
              <a:rPr lang="fr-FR" sz="1400" dirty="0"/>
              <a:t>, notamment </a:t>
            </a:r>
            <a:r>
              <a:rPr lang="fr-FR" sz="1400" dirty="0" smtClean="0"/>
              <a:t>numériques des </a:t>
            </a:r>
            <a:r>
              <a:rPr lang="fr-FR" sz="1400" dirty="0"/>
              <a:t>processus scientifiques, incidences </a:t>
            </a:r>
            <a:r>
              <a:rPr lang="fr-FR" sz="1400" dirty="0" smtClean="0"/>
              <a:t>du dialogue </a:t>
            </a:r>
            <a:r>
              <a:rPr lang="fr-FR" sz="1400" dirty="0"/>
              <a:t>entre pratiques traditionnelles </a:t>
            </a:r>
            <a:r>
              <a:rPr lang="fr-FR" sz="1400" dirty="0" smtClean="0"/>
              <a:t>et outils </a:t>
            </a:r>
            <a:r>
              <a:rPr lang="fr-FR" sz="1400" dirty="0"/>
              <a:t>numériques, jeu sur la tension </a:t>
            </a:r>
            <a:r>
              <a:rPr lang="fr-FR" sz="1400" dirty="0" smtClean="0"/>
              <a:t>ou complémentarité </a:t>
            </a:r>
            <a:r>
              <a:rPr lang="fr-FR" sz="1400" dirty="0"/>
              <a:t>entre présence concrète </a:t>
            </a:r>
            <a:r>
              <a:rPr lang="fr-FR" sz="1400" dirty="0" smtClean="0"/>
              <a:t>et virtuelle </a:t>
            </a:r>
            <a:r>
              <a:rPr lang="fr-FR" sz="1400" dirty="0"/>
              <a:t>de l’</a:t>
            </a:r>
            <a:r>
              <a:rPr lang="fr-FR" sz="1400" dirty="0" err="1"/>
              <a:t>oeuvre</a:t>
            </a:r>
            <a:r>
              <a:rPr lang="fr-FR" sz="1400" dirty="0"/>
              <a:t>…</a:t>
            </a:r>
          </a:p>
        </p:txBody>
      </p:sp>
    </p:spTree>
    <p:extLst>
      <p:ext uri="{BB962C8B-B14F-4D97-AF65-F5344CB8AC3E}">
        <p14:creationId xmlns:p14="http://schemas.microsoft.com/office/powerpoint/2010/main" val="3544784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1+#ppt_w/2"/>
                                          </p:val>
                                        </p:tav>
                                        <p:tav tm="100000">
                                          <p:val>
                                            <p:strVal val="#ppt_x"/>
                                          </p:val>
                                        </p:tav>
                                      </p:tavLst>
                                    </p:anim>
                                    <p:anim calcmode="lin" valueType="num">
                                      <p:cBhvr additive="base">
                                        <p:cTn id="2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2850" y="0"/>
            <a:ext cx="8462051" cy="461665"/>
          </a:xfrm>
          <a:prstGeom prst="rect">
            <a:avLst/>
          </a:prstGeom>
        </p:spPr>
        <p:txBody>
          <a:bodyPr wrap="square">
            <a:spAutoFit/>
          </a:bodyPr>
          <a:lstStyle/>
          <a:p>
            <a:r>
              <a:rPr lang="fr-FR" sz="2400" dirty="0" smtClean="0">
                <a:solidFill>
                  <a:srgbClr val="1F497D">
                    <a:satMod val="130000"/>
                  </a:srgbClr>
                </a:solidFill>
                <a:latin typeface="Haettenschweiler" pitchFamily="34" charset="0"/>
              </a:rPr>
              <a:t>Progression et réitération dans les programmes :</a:t>
            </a:r>
            <a:r>
              <a:rPr lang="fr-FR" sz="2400" dirty="0" smtClean="0">
                <a:solidFill>
                  <a:srgbClr val="1F497D">
                    <a:lumMod val="60000"/>
                    <a:lumOff val="40000"/>
                  </a:srgbClr>
                </a:solidFill>
                <a:latin typeface="Haettenschweiler" pitchFamily="34" charset="0"/>
              </a:rPr>
              <a:t> logique graduelle des questions</a:t>
            </a:r>
            <a:endParaRPr lang="fr-FR" sz="2400" dirty="0">
              <a:solidFill>
                <a:srgbClr val="1F497D">
                  <a:lumMod val="60000"/>
                  <a:lumOff val="40000"/>
                </a:srgbClr>
              </a:solidFill>
            </a:endParaRPr>
          </a:p>
        </p:txBody>
      </p:sp>
      <p:sp>
        <p:nvSpPr>
          <p:cNvPr id="12" name="Rectangle 11"/>
          <p:cNvSpPr/>
          <p:nvPr/>
        </p:nvSpPr>
        <p:spPr>
          <a:xfrm>
            <a:off x="192850" y="353753"/>
            <a:ext cx="8544295" cy="400110"/>
          </a:xfrm>
          <a:prstGeom prst="rect">
            <a:avLst/>
          </a:prstGeom>
        </p:spPr>
        <p:txBody>
          <a:bodyPr wrap="square">
            <a:spAutoFit/>
          </a:bodyPr>
          <a:lstStyle/>
          <a:p>
            <a:pPr algn="r"/>
            <a:r>
              <a:rPr lang="fr-FR" sz="2000" dirty="0" smtClean="0">
                <a:solidFill>
                  <a:srgbClr val="FF0000"/>
                </a:solidFill>
                <a:latin typeface="Haettenschweiler" pitchFamily="34" charset="0"/>
              </a:rPr>
              <a:t>La transversalité du numérique</a:t>
            </a:r>
            <a:endParaRPr lang="fr-FR" sz="2000" u="sng" dirty="0">
              <a:solidFill>
                <a:srgbClr val="FF0000"/>
              </a:solidFill>
            </a:endParaRPr>
          </a:p>
        </p:txBody>
      </p:sp>
      <p:graphicFrame>
        <p:nvGraphicFramePr>
          <p:cNvPr id="15" name="Tableau 14"/>
          <p:cNvGraphicFramePr>
            <a:graphicFrameLocks noGrp="1"/>
          </p:cNvGraphicFramePr>
          <p:nvPr>
            <p:extLst>
              <p:ext uri="{D42A27DB-BD31-4B8C-83A1-F6EECF244321}">
                <p14:modId xmlns:p14="http://schemas.microsoft.com/office/powerpoint/2010/main" val="3889822880"/>
              </p:ext>
            </p:extLst>
          </p:nvPr>
        </p:nvGraphicFramePr>
        <p:xfrm>
          <a:off x="4753354" y="798433"/>
          <a:ext cx="3901547" cy="5980176"/>
        </p:xfrm>
        <a:graphic>
          <a:graphicData uri="http://schemas.openxmlformats.org/drawingml/2006/table">
            <a:tbl>
              <a:tblPr/>
              <a:tblGrid>
                <a:gridCol w="1907872"/>
                <a:gridCol w="1993675"/>
              </a:tblGrid>
              <a:tr h="108514">
                <a:tc>
                  <a:txBody>
                    <a:bodyPr/>
                    <a:lstStyle/>
                    <a:p>
                      <a:pPr algn="l">
                        <a:lnSpc>
                          <a:spcPct val="75000"/>
                        </a:lnSpc>
                        <a:spcAft>
                          <a:spcPts val="0"/>
                        </a:spcAft>
                      </a:pPr>
                      <a:r>
                        <a:rPr lang="fr-FR" sz="1100" b="1" dirty="0" smtClean="0">
                          <a:latin typeface="Calibri"/>
                          <a:ea typeface="Calibri"/>
                          <a:cs typeface="Times New Roman"/>
                        </a:rPr>
                        <a:t>    </a:t>
                      </a:r>
                    </a:p>
                    <a:p>
                      <a:pPr algn="l">
                        <a:lnSpc>
                          <a:spcPct val="75000"/>
                        </a:lnSpc>
                        <a:spcAft>
                          <a:spcPts val="0"/>
                        </a:spcAft>
                      </a:pPr>
                      <a:r>
                        <a:rPr lang="fr-FR" sz="1100" b="1" dirty="0" smtClean="0">
                          <a:latin typeface="Calibri"/>
                          <a:ea typeface="Calibri"/>
                          <a:cs typeface="Times New Roman"/>
                        </a:rPr>
                        <a:t>    La </a:t>
                      </a:r>
                      <a:r>
                        <a:rPr lang="fr-FR" sz="1100" b="1" dirty="0">
                          <a:latin typeface="Calibri"/>
                          <a:ea typeface="Calibri"/>
                          <a:cs typeface="Times New Roman"/>
                        </a:rPr>
                        <a:t>ressemblance</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Rapport au réel et valeur expressive de l’écart en art.</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Images artistiques et rapport à la fiction.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 ressemblance et vraisemblance.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algn="l">
                        <a:lnSpc>
                          <a:spcPct val="75000"/>
                        </a:lnSpc>
                        <a:spcAft>
                          <a:spcPts val="0"/>
                        </a:spcAft>
                      </a:pPr>
                      <a:r>
                        <a:rPr lang="fr-FR" sz="1100" b="1" dirty="0" smtClean="0">
                          <a:latin typeface="Calibri"/>
                          <a:ea typeface="Calibri"/>
                          <a:cs typeface="Times New Roman"/>
                        </a:rPr>
                        <a:t>           Le </a:t>
                      </a:r>
                      <a:r>
                        <a:rPr lang="fr-FR" sz="1100" b="1" dirty="0">
                          <a:latin typeface="Calibri"/>
                          <a:ea typeface="Calibri"/>
                          <a:cs typeface="Times New Roman"/>
                        </a:rPr>
                        <a:t>dispositif</a:t>
                      </a:r>
                      <a:endParaRPr lang="fr-FR" sz="11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Organisation et composition.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- 2D (littéral/suggéré)</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- 3D (structure, construction, installation)</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Intervention sur le lieu / installation.</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La narration visuelle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Mouvement et temporalité (suggéré/réel)</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Dispositif séquentiel, dimension temporelle : durée, vitesse,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rythme, montage, découpage, ellipse…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Autonomie de l’œuvre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Modalités de son </a:t>
                      </a:r>
                      <a:r>
                        <a:rPr lang="fr-FR" sz="700" dirty="0" err="1">
                          <a:latin typeface="Calibri"/>
                          <a:ea typeface="Calibri"/>
                          <a:cs typeface="Times New Roman"/>
                        </a:rPr>
                        <a:t>autoréférenciation</a:t>
                      </a:r>
                      <a:r>
                        <a:rPr lang="fr-FR" sz="700" dirty="0">
                          <a:latin typeface="Calibri"/>
                          <a:ea typeface="Calibri"/>
                          <a:cs typeface="Times New Roman"/>
                        </a:rPr>
                        <a:t>, face au monde visible.</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Inclusion, mise en abyme de ses propres constituants : abstrait,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informel, concret,…</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9581">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Création, matérialité, statut, signification des images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Appréhension, compréhension diversité des images.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Propriétés plastiques, iconiques, sémantiques, symboliques.</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Différences d’intentions entre :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expression artistique/communication visuelle</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œuvre/image d’œuvre.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Conception</a:t>
                      </a:r>
                      <a:r>
                        <a:rPr kumimoji="0" lang="fr-FR" sz="1100" b="1" kern="1200" dirty="0">
                          <a:solidFill>
                            <a:schemeClr val="tx1"/>
                          </a:solidFill>
                          <a:latin typeface="Calibri"/>
                          <a:ea typeface="Calibri"/>
                          <a:cs typeface="Times New Roman"/>
                        </a:rPr>
                        <a:t>, production, diffusion à l’ère du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Incidences du numérique sur :</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a:t>
                      </a:r>
                      <a:r>
                        <a:rPr lang="fr-FR" sz="700" i="1" dirty="0">
                          <a:latin typeface="Calibri"/>
                          <a:ea typeface="Calibri"/>
                          <a:cs typeface="Times New Roman"/>
                        </a:rPr>
                        <a:t>la création d’images fixes/animées.</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les pratiques plastiques 2D/3D.</a:t>
                      </a:r>
                      <a:endParaRPr lang="fr-FR" sz="900" dirty="0">
                        <a:latin typeface="Calibri"/>
                        <a:ea typeface="Calibri"/>
                        <a:cs typeface="Times New Roman"/>
                      </a:endParaRPr>
                    </a:p>
                    <a:p>
                      <a:pPr algn="l">
                        <a:lnSpc>
                          <a:spcPct val="75000"/>
                        </a:lnSpc>
                        <a:spcAft>
                          <a:spcPts val="0"/>
                        </a:spcAft>
                      </a:pPr>
                      <a:r>
                        <a:rPr lang="fr-FR" sz="700" dirty="0">
                          <a:latin typeface="Calibri"/>
                          <a:ea typeface="Calibri"/>
                          <a:cs typeface="Times New Roman"/>
                        </a:rPr>
                        <a:t>- Relations entre intentions, médiums, codes et outils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38108">
                <a:tc>
                  <a:txBody>
                    <a:bodyPr/>
                    <a:lstStyle/>
                    <a:p>
                      <a:pPr algn="ctr">
                        <a:lnSpc>
                          <a:spcPct val="7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Transformation - matière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Relations entre matières, outils, gestes.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Réalité concrète d’une œuvre/d’une production.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 pouvoir de la représentation, la signification de la réalité physique de l’œuvre.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Qualités physiques - matériaux</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Potentialité de signification des matériaux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Fini/non fini.</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Agencement de matériaux, de matières diverses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(plastiques, techniques, sémantiques, symboliques).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66388">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Couleur - matérialité/qualité</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115000"/>
                        </a:lnSpc>
                        <a:spcAft>
                          <a:spcPts val="0"/>
                        </a:spcAft>
                      </a:pPr>
                      <a:r>
                        <a:rPr lang="fr-FR" sz="700" dirty="0">
                          <a:latin typeface="Calibri"/>
                          <a:ea typeface="Calibri"/>
                          <a:cs typeface="Times New Roman"/>
                        </a:rPr>
                        <a:t>- Relations entre :</a:t>
                      </a:r>
                      <a:endParaRPr lang="fr-FR" sz="900" dirty="0">
                        <a:latin typeface="Calibri"/>
                        <a:ea typeface="Calibri"/>
                        <a:cs typeface="Times New Roman"/>
                      </a:endParaRPr>
                    </a:p>
                    <a:p>
                      <a:pPr algn="l">
                        <a:lnSpc>
                          <a:spcPct val="115000"/>
                        </a:lnSpc>
                        <a:spcAft>
                          <a:spcPts val="0"/>
                        </a:spcAft>
                      </a:pPr>
                      <a:r>
                        <a:rPr lang="fr-FR" sz="700" dirty="0">
                          <a:latin typeface="Calibri"/>
                          <a:ea typeface="Calibri"/>
                          <a:cs typeface="Times New Roman"/>
                        </a:rPr>
                        <a:t>           </a:t>
                      </a:r>
                      <a:r>
                        <a:rPr lang="fr-FR" sz="700" i="1" dirty="0">
                          <a:latin typeface="Calibri"/>
                          <a:ea typeface="Calibri"/>
                          <a:cs typeface="Times New Roman"/>
                        </a:rPr>
                        <a:t>sensation colorée et qualités physiques.</a:t>
                      </a:r>
                      <a:endParaRPr lang="fr-FR" sz="900" dirty="0">
                        <a:latin typeface="Calibri"/>
                        <a:ea typeface="Calibri"/>
                        <a:cs typeface="Times New Roman"/>
                      </a:endParaRPr>
                    </a:p>
                    <a:p>
                      <a:pPr algn="l">
                        <a:lnSpc>
                          <a:spcPct val="115000"/>
                        </a:lnSpc>
                        <a:spcAft>
                          <a:spcPts val="0"/>
                        </a:spcAft>
                      </a:pPr>
                      <a:r>
                        <a:rPr lang="fr-FR" sz="700" i="1" dirty="0">
                          <a:latin typeface="Calibri"/>
                          <a:ea typeface="Calibri"/>
                          <a:cs typeface="Times New Roman"/>
                        </a:rPr>
                        <a:t>           quantité et qualité.</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03581">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matériau</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Transformation, détournement dans une intention artistique.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Sublimation, citation, effets de dé/</a:t>
                      </a:r>
                      <a:r>
                        <a:rPr lang="fr-FR" sz="700" dirty="0" err="1">
                          <a:latin typeface="Calibri"/>
                          <a:ea typeface="Calibri"/>
                          <a:cs typeface="Times New Roman"/>
                        </a:rPr>
                        <a:t>re</a:t>
                      </a:r>
                      <a:r>
                        <a:rPr lang="fr-FR" sz="700" dirty="0">
                          <a:latin typeface="Calibri"/>
                          <a:ea typeface="Calibri"/>
                          <a:cs typeface="Times New Roman"/>
                        </a:rPr>
                        <a:t>-</a:t>
                      </a:r>
                      <a:r>
                        <a:rPr lang="fr-FR" sz="700" dirty="0" err="1">
                          <a:latin typeface="Calibri"/>
                          <a:ea typeface="Calibri"/>
                          <a:cs typeface="Times New Roman"/>
                        </a:rPr>
                        <a:t>contextualisation</a:t>
                      </a:r>
                      <a:r>
                        <a:rPr lang="fr-FR" sz="700" dirty="0">
                          <a:latin typeface="Calibri"/>
                          <a:ea typeface="Calibri"/>
                          <a:cs typeface="Times New Roman"/>
                        </a:rPr>
                        <a:t> dans une démarche.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83194">
                <a:tc>
                  <a:txBody>
                    <a:bodyPr/>
                    <a:lstStyle/>
                    <a:p>
                      <a:pPr marL="0" algn="ctr" rtl="0" eaLnBrk="1" latinLnBrk="0" hangingPunct="1">
                        <a:lnSpc>
                          <a:spcPct val="75000"/>
                        </a:lnSpc>
                        <a:spcAft>
                          <a:spcPts val="0"/>
                        </a:spcAft>
                      </a:pPr>
                      <a:endParaRPr kumimoji="0" lang="fr-FR" sz="1100" b="1" kern="1200" dirty="0" smtClean="0">
                        <a:solidFill>
                          <a:schemeClr val="tx1"/>
                        </a:solidFill>
                        <a:latin typeface="Calibri"/>
                        <a:ea typeface="Calibri"/>
                        <a:cs typeface="Times New Roman"/>
                      </a:endParaRPr>
                    </a:p>
                    <a:p>
                      <a:pPr marL="0" algn="ctr" rtl="0" eaLnBrk="1" latinLnBrk="0" hangingPunct="1">
                        <a:lnSpc>
                          <a:spcPct val="75000"/>
                        </a:lnSpc>
                        <a:spcAft>
                          <a:spcPts val="0"/>
                        </a:spcAft>
                      </a:pPr>
                      <a:r>
                        <a:rPr kumimoji="0" lang="fr-FR" sz="1100" b="1" kern="1200" dirty="0" smtClean="0">
                          <a:solidFill>
                            <a:schemeClr val="tx1"/>
                          </a:solidFill>
                          <a:latin typeface="Calibri"/>
                          <a:ea typeface="Calibri"/>
                          <a:cs typeface="Times New Roman"/>
                        </a:rPr>
                        <a:t>Objet </a:t>
                      </a:r>
                      <a:r>
                        <a:rPr kumimoji="0" lang="fr-FR" sz="1100" b="1" kern="1200" dirty="0">
                          <a:solidFill>
                            <a:schemeClr val="tx1"/>
                          </a:solidFill>
                          <a:latin typeface="Calibri"/>
                          <a:ea typeface="Calibri"/>
                          <a:cs typeface="Times New Roman"/>
                        </a:rPr>
                        <a:t>- représentations/statuts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a:latin typeface="Calibri"/>
                          <a:ea typeface="Calibri"/>
                          <a:cs typeface="Times New Roman"/>
                        </a:rPr>
                        <a:t>- Place de l’objet non artistique dans l’art.</a:t>
                      </a:r>
                      <a:endParaRPr lang="fr-FR" sz="900">
                        <a:latin typeface="Calibri"/>
                        <a:ea typeface="Calibri"/>
                        <a:cs typeface="Times New Roman"/>
                      </a:endParaRPr>
                    </a:p>
                    <a:p>
                      <a:pPr marL="228600" indent="-228600" algn="l">
                        <a:lnSpc>
                          <a:spcPct val="75000"/>
                        </a:lnSpc>
                        <a:spcAft>
                          <a:spcPts val="0"/>
                        </a:spcAft>
                      </a:pPr>
                      <a:r>
                        <a:rPr lang="fr-FR" sz="700">
                          <a:latin typeface="Calibri"/>
                          <a:ea typeface="Calibri"/>
                          <a:cs typeface="Times New Roman"/>
                        </a:rPr>
                        <a:t>- L’œuvre comme : objet matériel/objet d’art/objet d’étude.</a:t>
                      </a:r>
                      <a:endParaRPr lang="fr-FR" sz="90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115000"/>
                        </a:lnSpc>
                        <a:spcAft>
                          <a:spcPts val="0"/>
                        </a:spcAft>
                      </a:pPr>
                      <a:endParaRPr lang="fr-FR" sz="800" dirty="0">
                        <a:latin typeface="Calibri"/>
                        <a:ea typeface="Calibri"/>
                        <a:cs typeface="Times New Roman"/>
                      </a:endParaRPr>
                    </a:p>
                    <a:p>
                      <a:pPr marL="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Appropriation, dans la pratique, des outils et langages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Dialogues entre pratiques traditionnelles et numériques.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Interrogation de la manipulation du numérique par et dans la pratique.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228600" indent="-228600"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Relation au corps</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Implication du corps de l’auteur.</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Effets du geste et de l’instrument : qualités plastiques, effets visuels obtenus.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Lisibilité du processus de production et déploiement dans le temps et l’espace :</a:t>
                      </a:r>
                      <a:endParaRPr lang="fr-FR" sz="900" dirty="0">
                        <a:latin typeface="Calibri"/>
                        <a:ea typeface="Calibri"/>
                        <a:cs typeface="Times New Roman"/>
                      </a:endParaRPr>
                    </a:p>
                    <a:p>
                      <a:pPr algn="l">
                        <a:lnSpc>
                          <a:spcPct val="75000"/>
                        </a:lnSpc>
                        <a:spcAft>
                          <a:spcPts val="0"/>
                        </a:spcAft>
                      </a:pPr>
                      <a:r>
                        <a:rPr lang="fr-FR" sz="700" i="1" dirty="0">
                          <a:latin typeface="Calibri"/>
                          <a:ea typeface="Calibri"/>
                          <a:cs typeface="Times New Roman"/>
                        </a:rPr>
                        <a:t>  traces, performances, théâtralisation, événements, éphémère, captations,…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241689">
                <a:tc>
                  <a:txBody>
                    <a:bodyPr/>
                    <a:lstStyle/>
                    <a:p>
                      <a:pPr marL="0" indent="-228600" algn="ctr" rtl="0" eaLnBrk="1" latinLnBrk="0" hangingPunct="1">
                        <a:lnSpc>
                          <a:spcPct val="75000"/>
                        </a:lnSpc>
                        <a:spcAft>
                          <a:spcPts val="0"/>
                        </a:spcAft>
                      </a:pPr>
                      <a:endParaRPr kumimoji="0" lang="fr-FR" sz="1100" b="1" kern="1200" dirty="0">
                        <a:solidFill>
                          <a:schemeClr val="tx1"/>
                        </a:solidFill>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Présentation et présence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matérielle de l’œuvre</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dans l’espace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228600" indent="-228600" algn="l">
                        <a:lnSpc>
                          <a:spcPct val="75000"/>
                        </a:lnSpc>
                        <a:spcAft>
                          <a:spcPts val="0"/>
                        </a:spcAft>
                      </a:pPr>
                      <a:r>
                        <a:rPr lang="fr-FR" sz="700" dirty="0">
                          <a:latin typeface="Calibri"/>
                          <a:ea typeface="Calibri"/>
                          <a:cs typeface="Times New Roman"/>
                        </a:rPr>
                        <a:t>- Rapport d’échelle.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L’in situ.</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Dispositifs de présentation.</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L’éphémère.</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L’espace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Exploration des présentations des productions.</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Architecture.</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r h="172635">
                <a:tc>
                  <a:txBody>
                    <a:bodyPr/>
                    <a:lstStyle/>
                    <a:p>
                      <a:pPr algn="ctr">
                        <a:lnSpc>
                          <a:spcPct val="75000"/>
                        </a:lnSpc>
                        <a:spcAft>
                          <a:spcPts val="0"/>
                        </a:spcAft>
                      </a:pPr>
                      <a:endParaRPr lang="fr-FR" sz="800" dirty="0">
                        <a:latin typeface="Calibri"/>
                        <a:ea typeface="Calibri"/>
                        <a:cs typeface="Times New Roman"/>
                      </a:endParaRP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Métissage arts plastiques </a:t>
                      </a:r>
                    </a:p>
                    <a:p>
                      <a:pPr marL="0" indent="-228600" algn="ctr" rtl="0" eaLnBrk="1" latinLnBrk="0" hangingPunct="1">
                        <a:lnSpc>
                          <a:spcPct val="75000"/>
                        </a:lnSpc>
                        <a:spcAft>
                          <a:spcPts val="0"/>
                        </a:spcAft>
                      </a:pPr>
                      <a:r>
                        <a:rPr kumimoji="0" lang="fr-FR" sz="1100" b="1" kern="1200" dirty="0">
                          <a:solidFill>
                            <a:schemeClr val="tx1"/>
                          </a:solidFill>
                          <a:latin typeface="Calibri"/>
                          <a:ea typeface="Calibri"/>
                          <a:cs typeface="Times New Roman"/>
                        </a:rPr>
                        <a:t>et technologie numérique</a:t>
                      </a: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a:lnSpc>
                          <a:spcPct val="75000"/>
                        </a:lnSpc>
                        <a:spcAft>
                          <a:spcPts val="0"/>
                        </a:spcAft>
                      </a:pPr>
                      <a:r>
                        <a:rPr lang="fr-FR" sz="700" dirty="0">
                          <a:latin typeface="Calibri"/>
                          <a:ea typeface="Calibri"/>
                          <a:cs typeface="Times New Roman"/>
                        </a:rPr>
                        <a:t>- Les évolutions repérables sur la notion d’œuvre et d’artiste, de créateur,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de récepteur ou de public.</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Croisements arts plastiques et sciences, technologies </a:t>
                      </a:r>
                      <a:endParaRPr lang="fr-FR" sz="900" dirty="0">
                        <a:latin typeface="Calibri"/>
                        <a:ea typeface="Calibri"/>
                        <a:cs typeface="Times New Roman"/>
                      </a:endParaRPr>
                    </a:p>
                    <a:p>
                      <a:pPr marL="228600" indent="-228600" algn="l">
                        <a:lnSpc>
                          <a:spcPct val="75000"/>
                        </a:lnSpc>
                        <a:spcAft>
                          <a:spcPts val="0"/>
                        </a:spcAft>
                      </a:pPr>
                      <a:r>
                        <a:rPr lang="fr-FR" sz="700" dirty="0">
                          <a:latin typeface="Calibri"/>
                          <a:ea typeface="Calibri"/>
                          <a:cs typeface="Times New Roman"/>
                        </a:rPr>
                        <a:t>  et environnements numériques.</a:t>
                      </a:r>
                      <a:endParaRPr lang="fr-FR" sz="900" dirty="0">
                        <a:latin typeface="Calibri"/>
                        <a:ea typeface="Calibri"/>
                        <a:cs typeface="Times New Roman"/>
                      </a:endParaRPr>
                    </a:p>
                  </a:txBody>
                  <a:tcPr marL="19182" marR="191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F4FF"/>
                    </a:solidFill>
                  </a:tcPr>
                </a:tc>
              </a:tr>
            </a:tbl>
          </a:graphicData>
        </a:graphic>
      </p:graphicFrame>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       Alain MURSCHEL, IA-IPR d'arts plastiques de l’Académie d’Orléans-Tours.</a:t>
            </a:r>
          </a:p>
        </p:txBody>
      </p:sp>
      <p:sp>
        <p:nvSpPr>
          <p:cNvPr id="28" name="Rectangle 27"/>
          <p:cNvSpPr/>
          <p:nvPr/>
        </p:nvSpPr>
        <p:spPr>
          <a:xfrm>
            <a:off x="4753355" y="2620530"/>
            <a:ext cx="3901546" cy="4058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Rectangle 29"/>
          <p:cNvSpPr/>
          <p:nvPr/>
        </p:nvSpPr>
        <p:spPr>
          <a:xfrm>
            <a:off x="4753355" y="4674413"/>
            <a:ext cx="3901545" cy="49559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3" name="Rectangle 32"/>
          <p:cNvSpPr/>
          <p:nvPr/>
        </p:nvSpPr>
        <p:spPr>
          <a:xfrm>
            <a:off x="4753353" y="3765019"/>
            <a:ext cx="3901547" cy="3388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7" name="Rectangle 36"/>
          <p:cNvSpPr/>
          <p:nvPr/>
        </p:nvSpPr>
        <p:spPr>
          <a:xfrm>
            <a:off x="4753355" y="1438933"/>
            <a:ext cx="3901546" cy="32403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9" name="Rectangle 38"/>
          <p:cNvSpPr/>
          <p:nvPr/>
        </p:nvSpPr>
        <p:spPr>
          <a:xfrm>
            <a:off x="4753353" y="6373199"/>
            <a:ext cx="3901548" cy="40540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40" name="Rectangle 39"/>
          <p:cNvSpPr/>
          <p:nvPr/>
        </p:nvSpPr>
        <p:spPr>
          <a:xfrm>
            <a:off x="4753355" y="2154165"/>
            <a:ext cx="3901545" cy="3915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sp>
        <p:nvSpPr>
          <p:cNvPr id="41" name="Rectangle 40"/>
          <p:cNvSpPr/>
          <p:nvPr/>
        </p:nvSpPr>
        <p:spPr>
          <a:xfrm>
            <a:off x="4753353" y="3105141"/>
            <a:ext cx="3901548" cy="5670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prstClr val="white"/>
              </a:solidFill>
            </a:endParaRPr>
          </a:p>
        </p:txBody>
      </p:sp>
      <p:sp>
        <p:nvSpPr>
          <p:cNvPr id="49" name="Forme libre 48"/>
          <p:cNvSpPr/>
          <p:nvPr/>
        </p:nvSpPr>
        <p:spPr>
          <a:xfrm>
            <a:off x="4097353" y="5029200"/>
            <a:ext cx="591605" cy="1520456"/>
          </a:xfrm>
          <a:custGeom>
            <a:avLst/>
            <a:gdLst>
              <a:gd name="connsiteX0" fmla="*/ 591605 w 591605"/>
              <a:gd name="connsiteY0" fmla="*/ 0 h 1520456"/>
              <a:gd name="connsiteX1" fmla="*/ 70610 w 591605"/>
              <a:gd name="connsiteY1" fmla="*/ 776177 h 1520456"/>
              <a:gd name="connsiteX2" fmla="*/ 59977 w 591605"/>
              <a:gd name="connsiteY2" fmla="*/ 1265274 h 1520456"/>
              <a:gd name="connsiteX3" fmla="*/ 580973 w 591605"/>
              <a:gd name="connsiteY3" fmla="*/ 1520456 h 1520456"/>
            </a:gdLst>
            <a:ahLst/>
            <a:cxnLst>
              <a:cxn ang="0">
                <a:pos x="connsiteX0" y="connsiteY0"/>
              </a:cxn>
              <a:cxn ang="0">
                <a:pos x="connsiteX1" y="connsiteY1"/>
              </a:cxn>
              <a:cxn ang="0">
                <a:pos x="connsiteX2" y="connsiteY2"/>
              </a:cxn>
              <a:cxn ang="0">
                <a:pos x="connsiteX3" y="connsiteY3"/>
              </a:cxn>
            </a:cxnLst>
            <a:rect l="l" t="t" r="r" b="b"/>
            <a:pathLst>
              <a:path w="591605" h="1520456">
                <a:moveTo>
                  <a:pt x="591605" y="0"/>
                </a:moveTo>
                <a:cubicBezTo>
                  <a:pt x="375410" y="282649"/>
                  <a:pt x="159215" y="565298"/>
                  <a:pt x="70610" y="776177"/>
                </a:cubicBezTo>
                <a:cubicBezTo>
                  <a:pt x="-17995" y="987056"/>
                  <a:pt x="-25084" y="1141228"/>
                  <a:pt x="59977" y="1265274"/>
                </a:cubicBezTo>
                <a:cubicBezTo>
                  <a:pt x="145037" y="1389321"/>
                  <a:pt x="363005" y="1454888"/>
                  <a:pt x="580973" y="1520456"/>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1" name="Forme libre 50"/>
          <p:cNvSpPr/>
          <p:nvPr/>
        </p:nvSpPr>
        <p:spPr>
          <a:xfrm>
            <a:off x="2863120" y="2734419"/>
            <a:ext cx="1887640" cy="2286529"/>
          </a:xfrm>
          <a:custGeom>
            <a:avLst/>
            <a:gdLst>
              <a:gd name="connsiteX0" fmla="*/ 1793940 w 1887640"/>
              <a:gd name="connsiteY0" fmla="*/ 2252251 h 2286529"/>
              <a:gd name="connsiteX1" fmla="*/ 1698247 w 1887640"/>
              <a:gd name="connsiteY1" fmla="*/ 2188455 h 2286529"/>
              <a:gd name="connsiteX2" fmla="*/ 92731 w 1887640"/>
              <a:gd name="connsiteY2" fmla="*/ 1422911 h 2286529"/>
              <a:gd name="connsiteX3" fmla="*/ 284117 w 1887640"/>
              <a:gd name="connsiteY3" fmla="*/ 370288 h 2286529"/>
              <a:gd name="connsiteX4" fmla="*/ 1039029 w 1887640"/>
              <a:gd name="connsiteY4" fmla="*/ 8781 h 2286529"/>
              <a:gd name="connsiteX5" fmla="*/ 1815206 w 1887640"/>
              <a:gd name="connsiteY5" fmla="*/ 147004 h 2286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7640" h="2286529">
                <a:moveTo>
                  <a:pt x="1793940" y="2252251"/>
                </a:moveTo>
                <a:cubicBezTo>
                  <a:pt x="1887861" y="2289464"/>
                  <a:pt x="1981782" y="2326678"/>
                  <a:pt x="1698247" y="2188455"/>
                </a:cubicBezTo>
                <a:cubicBezTo>
                  <a:pt x="1414712" y="2050232"/>
                  <a:pt x="328419" y="1725939"/>
                  <a:pt x="92731" y="1422911"/>
                </a:cubicBezTo>
                <a:cubicBezTo>
                  <a:pt x="-142957" y="1119883"/>
                  <a:pt x="126401" y="605976"/>
                  <a:pt x="284117" y="370288"/>
                </a:cubicBezTo>
                <a:cubicBezTo>
                  <a:pt x="441833" y="134600"/>
                  <a:pt x="783847" y="45995"/>
                  <a:pt x="1039029" y="8781"/>
                </a:cubicBezTo>
                <a:cubicBezTo>
                  <a:pt x="1294210" y="-28433"/>
                  <a:pt x="1554708" y="59285"/>
                  <a:pt x="1815206" y="147004"/>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2" name="Forme libre 51"/>
          <p:cNvSpPr/>
          <p:nvPr/>
        </p:nvSpPr>
        <p:spPr>
          <a:xfrm>
            <a:off x="2141383" y="2069882"/>
            <a:ext cx="2547575" cy="2927420"/>
          </a:xfrm>
          <a:custGeom>
            <a:avLst/>
            <a:gdLst>
              <a:gd name="connsiteX0" fmla="*/ 2515677 w 2547575"/>
              <a:gd name="connsiteY0" fmla="*/ 2927420 h 2927420"/>
              <a:gd name="connsiteX1" fmla="*/ 346636 w 2547575"/>
              <a:gd name="connsiteY1" fmla="*/ 2534016 h 2927420"/>
              <a:gd name="connsiteX2" fmla="*/ 48924 w 2547575"/>
              <a:gd name="connsiteY2" fmla="*/ 875337 h 2927420"/>
              <a:gd name="connsiteX3" fmla="*/ 814468 w 2547575"/>
              <a:gd name="connsiteY3" fmla="*/ 24732 h 2927420"/>
              <a:gd name="connsiteX4" fmla="*/ 2547575 w 2547575"/>
              <a:gd name="connsiteY4" fmla="*/ 311811 h 29274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575" h="2927420">
                <a:moveTo>
                  <a:pt x="2515677" y="2927420"/>
                </a:moveTo>
                <a:cubicBezTo>
                  <a:pt x="1636719" y="2901725"/>
                  <a:pt x="757762" y="2876030"/>
                  <a:pt x="346636" y="2534016"/>
                </a:cubicBezTo>
                <a:cubicBezTo>
                  <a:pt x="-64490" y="2192002"/>
                  <a:pt x="-29048" y="1293551"/>
                  <a:pt x="48924" y="875337"/>
                </a:cubicBezTo>
                <a:cubicBezTo>
                  <a:pt x="126896" y="457123"/>
                  <a:pt x="398026" y="118653"/>
                  <a:pt x="814468" y="24732"/>
                </a:cubicBezTo>
                <a:cubicBezTo>
                  <a:pt x="1230910" y="-69189"/>
                  <a:pt x="1889242" y="121311"/>
                  <a:pt x="2547575" y="311811"/>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3" name="Forme libre 52"/>
          <p:cNvSpPr/>
          <p:nvPr/>
        </p:nvSpPr>
        <p:spPr>
          <a:xfrm>
            <a:off x="1019859" y="1593551"/>
            <a:ext cx="3700997" cy="3779836"/>
          </a:xfrm>
          <a:custGeom>
            <a:avLst/>
            <a:gdLst>
              <a:gd name="connsiteX0" fmla="*/ 3626569 w 3700997"/>
              <a:gd name="connsiteY0" fmla="*/ 3414384 h 3779836"/>
              <a:gd name="connsiteX1" fmla="*/ 2010420 w 3700997"/>
              <a:gd name="connsiteY1" fmla="*/ 3765258 h 3779836"/>
              <a:gd name="connsiteX2" fmla="*/ 170988 w 3700997"/>
              <a:gd name="connsiteY2" fmla="*/ 2978449 h 3779836"/>
              <a:gd name="connsiteX3" fmla="*/ 192253 w 3700997"/>
              <a:gd name="connsiteY3" fmla="*/ 1053956 h 3779836"/>
              <a:gd name="connsiteX4" fmla="*/ 1159815 w 3700997"/>
              <a:gd name="connsiteY4" fmla="*/ 118291 h 3779836"/>
              <a:gd name="connsiteX5" fmla="*/ 3700997 w 3700997"/>
              <a:gd name="connsiteY5" fmla="*/ 43863 h 3779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00997" h="3779836">
                <a:moveTo>
                  <a:pt x="3626569" y="3414384"/>
                </a:moveTo>
                <a:cubicBezTo>
                  <a:pt x="3106459" y="3626149"/>
                  <a:pt x="2586350" y="3837914"/>
                  <a:pt x="2010420" y="3765258"/>
                </a:cubicBezTo>
                <a:cubicBezTo>
                  <a:pt x="1434490" y="3692602"/>
                  <a:pt x="474016" y="3430333"/>
                  <a:pt x="170988" y="2978449"/>
                </a:cubicBezTo>
                <a:cubicBezTo>
                  <a:pt x="-132040" y="2526565"/>
                  <a:pt x="27449" y="1530649"/>
                  <a:pt x="192253" y="1053956"/>
                </a:cubicBezTo>
                <a:cubicBezTo>
                  <a:pt x="357057" y="577263"/>
                  <a:pt x="575024" y="286640"/>
                  <a:pt x="1159815" y="118291"/>
                </a:cubicBezTo>
                <a:cubicBezTo>
                  <a:pt x="1744606" y="-50058"/>
                  <a:pt x="2722801" y="-3098"/>
                  <a:pt x="3700997" y="43863"/>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4" name="Forme libre 53"/>
          <p:cNvSpPr/>
          <p:nvPr/>
        </p:nvSpPr>
        <p:spPr>
          <a:xfrm>
            <a:off x="3249162" y="3164759"/>
            <a:ext cx="1439796" cy="1768748"/>
          </a:xfrm>
          <a:custGeom>
            <a:avLst/>
            <a:gdLst>
              <a:gd name="connsiteX0" fmla="*/ 1439796 w 1439796"/>
              <a:gd name="connsiteY0" fmla="*/ 1768748 h 1768748"/>
              <a:gd name="connsiteX1" fmla="*/ 68196 w 1439796"/>
              <a:gd name="connsiteY1" fmla="*/ 769288 h 1768748"/>
              <a:gd name="connsiteX2" fmla="*/ 334010 w 1439796"/>
              <a:gd name="connsiteY2" fmla="*/ 25008 h 1768748"/>
              <a:gd name="connsiteX3" fmla="*/ 1429164 w 1439796"/>
              <a:gd name="connsiteY3" fmla="*/ 248292 h 1768748"/>
            </a:gdLst>
            <a:ahLst/>
            <a:cxnLst>
              <a:cxn ang="0">
                <a:pos x="connsiteX0" y="connsiteY0"/>
              </a:cxn>
              <a:cxn ang="0">
                <a:pos x="connsiteX1" y="connsiteY1"/>
              </a:cxn>
              <a:cxn ang="0">
                <a:pos x="connsiteX2" y="connsiteY2"/>
              </a:cxn>
              <a:cxn ang="0">
                <a:pos x="connsiteX3" y="connsiteY3"/>
              </a:cxn>
            </a:cxnLst>
            <a:rect l="l" t="t" r="r" b="b"/>
            <a:pathLst>
              <a:path w="1439796" h="1768748">
                <a:moveTo>
                  <a:pt x="1439796" y="1768748"/>
                </a:moveTo>
                <a:cubicBezTo>
                  <a:pt x="846145" y="1414329"/>
                  <a:pt x="252494" y="1059911"/>
                  <a:pt x="68196" y="769288"/>
                </a:cubicBezTo>
                <a:cubicBezTo>
                  <a:pt x="-116102" y="478665"/>
                  <a:pt x="107182" y="111841"/>
                  <a:pt x="334010" y="25008"/>
                </a:cubicBezTo>
                <a:cubicBezTo>
                  <a:pt x="560838" y="-61825"/>
                  <a:pt x="995001" y="93233"/>
                  <a:pt x="1429164" y="248292"/>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5" name="Forme libre 54"/>
          <p:cNvSpPr/>
          <p:nvPr/>
        </p:nvSpPr>
        <p:spPr>
          <a:xfrm>
            <a:off x="3915670" y="3593869"/>
            <a:ext cx="773288" cy="1307740"/>
          </a:xfrm>
          <a:custGeom>
            <a:avLst/>
            <a:gdLst>
              <a:gd name="connsiteX0" fmla="*/ 773288 w 773288"/>
              <a:gd name="connsiteY0" fmla="*/ 1307740 h 1307740"/>
              <a:gd name="connsiteX1" fmla="*/ 39642 w 773288"/>
              <a:gd name="connsiteY1" fmla="*/ 542196 h 1307740"/>
              <a:gd name="connsiteX2" fmla="*/ 145967 w 773288"/>
              <a:gd name="connsiteY2" fmla="*/ 31833 h 1307740"/>
              <a:gd name="connsiteX3" fmla="*/ 550004 w 773288"/>
              <a:gd name="connsiteY3" fmla="*/ 84996 h 1307740"/>
              <a:gd name="connsiteX4" fmla="*/ 773288 w 773288"/>
              <a:gd name="connsiteY4" fmla="*/ 340178 h 1307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288" h="1307740">
                <a:moveTo>
                  <a:pt x="773288" y="1307740"/>
                </a:moveTo>
                <a:cubicBezTo>
                  <a:pt x="458741" y="1031293"/>
                  <a:pt x="144195" y="754847"/>
                  <a:pt x="39642" y="542196"/>
                </a:cubicBezTo>
                <a:cubicBezTo>
                  <a:pt x="-64912" y="329545"/>
                  <a:pt x="60907" y="108033"/>
                  <a:pt x="145967" y="31833"/>
                </a:cubicBezTo>
                <a:cubicBezTo>
                  <a:pt x="231027" y="-44367"/>
                  <a:pt x="445451" y="33605"/>
                  <a:pt x="550004" y="84996"/>
                </a:cubicBezTo>
                <a:cubicBezTo>
                  <a:pt x="654557" y="136387"/>
                  <a:pt x="713922" y="238282"/>
                  <a:pt x="773288" y="340178"/>
                </a:cubicBezTo>
              </a:path>
            </a:pathLst>
          </a:custGeom>
          <a:noFill/>
          <a:ln>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56" name="Forme libre 55"/>
          <p:cNvSpPr/>
          <p:nvPr/>
        </p:nvSpPr>
        <p:spPr>
          <a:xfrm>
            <a:off x="188729" y="1018415"/>
            <a:ext cx="4542759" cy="4979958"/>
          </a:xfrm>
          <a:custGeom>
            <a:avLst/>
            <a:gdLst>
              <a:gd name="connsiteX0" fmla="*/ 4468331 w 4542759"/>
              <a:gd name="connsiteY0" fmla="*/ 4032050 h 4979958"/>
              <a:gd name="connsiteX1" fmla="*/ 3160527 w 4542759"/>
              <a:gd name="connsiteY1" fmla="*/ 4797594 h 4979958"/>
              <a:gd name="connsiteX2" fmla="*/ 1012750 w 4542759"/>
              <a:gd name="connsiteY2" fmla="*/ 4914552 h 4979958"/>
              <a:gd name="connsiteX3" fmla="*/ 108983 w 4542759"/>
              <a:gd name="connsiteY3" fmla="*/ 3946990 h 4979958"/>
              <a:gd name="connsiteX4" fmla="*/ 77085 w 4542759"/>
              <a:gd name="connsiteY4" fmla="*/ 2277678 h 4979958"/>
              <a:gd name="connsiteX5" fmla="*/ 661876 w 4542759"/>
              <a:gd name="connsiteY5" fmla="*/ 704059 h 4979958"/>
              <a:gd name="connsiteX6" fmla="*/ 2086638 w 4542759"/>
              <a:gd name="connsiteY6" fmla="*/ 66106 h 4979958"/>
              <a:gd name="connsiteX7" fmla="*/ 3777215 w 4542759"/>
              <a:gd name="connsiteY7" fmla="*/ 12943 h 4979958"/>
              <a:gd name="connsiteX8" fmla="*/ 4542759 w 4542759"/>
              <a:gd name="connsiteY8" fmla="*/ 2311 h 4979958"/>
              <a:gd name="connsiteX9" fmla="*/ 4542759 w 4542759"/>
              <a:gd name="connsiteY9" fmla="*/ 2311 h 4979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42759" h="4979958">
                <a:moveTo>
                  <a:pt x="4468331" y="4032050"/>
                </a:moveTo>
                <a:cubicBezTo>
                  <a:pt x="4102394" y="4341280"/>
                  <a:pt x="3736457" y="4650510"/>
                  <a:pt x="3160527" y="4797594"/>
                </a:cubicBezTo>
                <a:cubicBezTo>
                  <a:pt x="2584597" y="4944678"/>
                  <a:pt x="1521341" y="5056319"/>
                  <a:pt x="1012750" y="4914552"/>
                </a:cubicBezTo>
                <a:cubicBezTo>
                  <a:pt x="504159" y="4772785"/>
                  <a:pt x="264927" y="4386469"/>
                  <a:pt x="108983" y="3946990"/>
                </a:cubicBezTo>
                <a:cubicBezTo>
                  <a:pt x="-46961" y="3507511"/>
                  <a:pt x="-15064" y="2818166"/>
                  <a:pt x="77085" y="2277678"/>
                </a:cubicBezTo>
                <a:cubicBezTo>
                  <a:pt x="169234" y="1737190"/>
                  <a:pt x="326950" y="1072654"/>
                  <a:pt x="661876" y="704059"/>
                </a:cubicBezTo>
                <a:cubicBezTo>
                  <a:pt x="996802" y="335464"/>
                  <a:pt x="1567415" y="181292"/>
                  <a:pt x="2086638" y="66106"/>
                </a:cubicBezTo>
                <a:cubicBezTo>
                  <a:pt x="2605861" y="-49080"/>
                  <a:pt x="3367862" y="23575"/>
                  <a:pt x="3777215" y="12943"/>
                </a:cubicBezTo>
                <a:cubicBezTo>
                  <a:pt x="4186568" y="2311"/>
                  <a:pt x="4542759" y="2311"/>
                  <a:pt x="4542759" y="2311"/>
                </a:cubicBezTo>
                <a:lnTo>
                  <a:pt x="4542759" y="2311"/>
                </a:lnTo>
              </a:path>
            </a:pathLst>
          </a:custGeom>
          <a:noFill/>
          <a:ln>
            <a:solidFill>
              <a:srgbClr val="FF0000"/>
            </a:solidFill>
            <a:prstDash val="dash"/>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0000"/>
              </a:solidFill>
            </a:endParaRPr>
          </a:p>
        </p:txBody>
      </p:sp>
      <p:sp>
        <p:nvSpPr>
          <p:cNvPr id="57" name="Rectangle 56"/>
          <p:cNvSpPr/>
          <p:nvPr/>
        </p:nvSpPr>
        <p:spPr>
          <a:xfrm>
            <a:off x="4753355" y="810568"/>
            <a:ext cx="3901546" cy="324030"/>
          </a:xfrm>
          <a:prstGeom prst="rect">
            <a:avLst/>
          </a:prstGeom>
          <a:noFill/>
          <a:ln w="28575">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6" name="Ellipse 2"/>
          <p:cNvSpPr/>
          <p:nvPr/>
        </p:nvSpPr>
        <p:spPr>
          <a:xfrm>
            <a:off x="317214" y="742876"/>
            <a:ext cx="702645" cy="642623"/>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1400" kern="0" dirty="0" smtClean="0">
                <a:solidFill>
                  <a:srgbClr val="1F497D">
                    <a:lumMod val="75000"/>
                  </a:srgbClr>
                </a:solidFill>
                <a:latin typeface="Haettenschweiler" pitchFamily="34" charset="0"/>
                <a:ea typeface="ＭＳ 明朝"/>
                <a:cs typeface="Helvetica"/>
              </a:rPr>
              <a:t>Cycle 4</a:t>
            </a:r>
            <a:endParaRPr lang="en-GB" sz="1400" kern="0" dirty="0">
              <a:solidFill>
                <a:prstClr val="black"/>
              </a:solidFill>
              <a:latin typeface="Helvetica"/>
              <a:ea typeface="ＭＳ 明朝"/>
              <a:cs typeface="Helvetica"/>
            </a:endParaRPr>
          </a:p>
        </p:txBody>
      </p:sp>
    </p:spTree>
    <p:extLst>
      <p:ext uri="{BB962C8B-B14F-4D97-AF65-F5344CB8AC3E}">
        <p14:creationId xmlns:p14="http://schemas.microsoft.com/office/powerpoint/2010/main" val="3864437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1+#ppt_w/2"/>
                                          </p:val>
                                        </p:tav>
                                        <p:tav tm="100000">
                                          <p:val>
                                            <p:strVal val="#ppt_x"/>
                                          </p:val>
                                        </p:tav>
                                      </p:tavLst>
                                    </p:anim>
                                    <p:anim calcmode="lin" valueType="num">
                                      <p:cBhvr additive="base">
                                        <p:cTn id="16"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fade">
                                      <p:cBhvr>
                                        <p:cTn id="48" dur="5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500"/>
                                        <p:tgtEl>
                                          <p:spTgt spid="4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500"/>
                                        <p:tgtEl>
                                          <p:spTgt spid="5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7" grpId="0" animBg="1"/>
      <p:bldP spid="39" grpId="0" animBg="1"/>
      <p:bldP spid="40" grpId="0" animBg="1"/>
      <p:bldP spid="41" grpId="0" animBg="1"/>
      <p:bldP spid="49" grpId="0" animBg="1"/>
      <p:bldP spid="51" grpId="0" animBg="1"/>
      <p:bldP spid="52" grpId="0" animBg="1"/>
      <p:bldP spid="53" grpId="0" animBg="1"/>
      <p:bldP spid="54" grpId="0" animBg="1"/>
      <p:bldP spid="55" grpId="0" animBg="1"/>
      <p:bldP spid="56" grpId="0" animBg="1"/>
      <p:bldP spid="57"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4252" y="43805"/>
            <a:ext cx="6365715" cy="584775"/>
          </a:xfrm>
          <a:prstGeom prst="rect">
            <a:avLst/>
          </a:prstGeom>
        </p:spPr>
        <p:txBody>
          <a:bodyPr wrap="square">
            <a:spAutoFit/>
          </a:bodyPr>
          <a:lstStyle/>
          <a:p>
            <a:r>
              <a:rPr lang="fr-FR" sz="3200" dirty="0">
                <a:solidFill>
                  <a:schemeClr val="tx2">
                    <a:satMod val="130000"/>
                  </a:schemeClr>
                </a:solidFill>
                <a:latin typeface="Haettenschweiler" pitchFamily="34" charset="0"/>
              </a:rPr>
              <a:t>C</a:t>
            </a:r>
            <a:r>
              <a:rPr lang="fr-FR" sz="3200" dirty="0" smtClean="0">
                <a:solidFill>
                  <a:schemeClr val="tx2">
                    <a:satMod val="130000"/>
                  </a:schemeClr>
                </a:solidFill>
                <a:latin typeface="Haettenschweiler" pitchFamily="34" charset="0"/>
              </a:rPr>
              <a:t>ompétences disciplinaires </a:t>
            </a:r>
            <a:r>
              <a:rPr lang="fr-FR" sz="3200" dirty="0" smtClean="0">
                <a:solidFill>
                  <a:schemeClr val="accent1">
                    <a:lumMod val="60000"/>
                    <a:lumOff val="40000"/>
                  </a:schemeClr>
                </a:solidFill>
                <a:latin typeface="Haettenschweiler" pitchFamily="34" charset="0"/>
              </a:rPr>
              <a:t>liées au </a:t>
            </a:r>
            <a:r>
              <a:rPr lang="fr-FR" sz="3200" dirty="0" smtClean="0">
                <a:solidFill>
                  <a:schemeClr val="accent1">
                    <a:lumMod val="60000"/>
                    <a:lumOff val="40000"/>
                  </a:schemeClr>
                </a:solidFill>
                <a:latin typeface="Haettenschweiler" pitchFamily="34" charset="0"/>
              </a:rPr>
              <a:t>numérique</a:t>
            </a:r>
            <a:endParaRPr lang="fr-FR" sz="3200" dirty="0">
              <a:solidFill>
                <a:schemeClr val="accent1">
                  <a:lumMod val="60000"/>
                  <a:lumOff val="40000"/>
                </a:schemeClr>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1476025205"/>
              </p:ext>
            </p:extLst>
          </p:nvPr>
        </p:nvGraphicFramePr>
        <p:xfrm>
          <a:off x="146756" y="736303"/>
          <a:ext cx="8613422" cy="5790556"/>
        </p:xfrm>
        <a:graphic>
          <a:graphicData uri="http://schemas.openxmlformats.org/drawingml/2006/table">
            <a:tbl>
              <a:tblPr/>
              <a:tblGrid>
                <a:gridCol w="810013"/>
                <a:gridCol w="334085"/>
                <a:gridCol w="183871"/>
                <a:gridCol w="231021"/>
                <a:gridCol w="7054432"/>
              </a:tblGrid>
              <a:tr h="299740">
                <a:tc rowSpan="5" gridSpan="3">
                  <a:txBody>
                    <a:bodyPr/>
                    <a:lstStyle/>
                    <a:p>
                      <a:pPr algn="just">
                        <a:spcAft>
                          <a:spcPts val="0"/>
                        </a:spcAft>
                      </a:pPr>
                      <a:r>
                        <a:rPr lang="fr-FR" sz="1200" dirty="0">
                          <a:latin typeface="Cambria"/>
                          <a:ea typeface="Times New Roman"/>
                          <a:cs typeface="Times New Roman"/>
                        </a:rPr>
                        <a:t>       </a:t>
                      </a:r>
                    </a:p>
                    <a:p>
                      <a:pPr>
                        <a:spcAft>
                          <a:spcPts val="0"/>
                        </a:spcAft>
                      </a:pPr>
                      <a:r>
                        <a:rPr lang="fr-FR" sz="1200" b="1" dirty="0">
                          <a:solidFill>
                            <a:schemeClr val="bg1"/>
                          </a:solidFill>
                          <a:latin typeface="Arial"/>
                          <a:ea typeface="Times New Roman"/>
                          <a:cs typeface="Times New Roman"/>
                        </a:rPr>
                        <a:t>Les 5 DOMAINES</a:t>
                      </a:r>
                      <a:r>
                        <a:rPr lang="fr-FR" sz="1200" dirty="0">
                          <a:solidFill>
                            <a:schemeClr val="bg1"/>
                          </a:solidFill>
                          <a:latin typeface="Cambria"/>
                          <a:ea typeface="Times New Roman"/>
                          <a:cs typeface="Times New Roman"/>
                        </a:rPr>
                        <a:t>  </a:t>
                      </a: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rowSpan="5" hMerge="1">
                  <a:txBody>
                    <a:bodyPr/>
                    <a:lstStyle/>
                    <a:p>
                      <a:endParaRPr lang="fr-FR"/>
                    </a:p>
                  </a:txBody>
                  <a:tcPr/>
                </a:tc>
                <a:tc rowSpan="5" hMerge="1">
                  <a:txBody>
                    <a:bodyPr/>
                    <a:lstStyle/>
                    <a:p>
                      <a:endParaRPr lang="fr-FR"/>
                    </a:p>
                  </a:txBody>
                  <a:tcPr/>
                </a:tc>
                <a:tc>
                  <a:txBody>
                    <a:bodyPr/>
                    <a:lstStyle/>
                    <a:p>
                      <a:pPr algn="l">
                        <a:spcAft>
                          <a:spcPts val="0"/>
                        </a:spcAft>
                      </a:pPr>
                      <a:r>
                        <a:rPr lang="fr-FR" sz="1200" b="1" dirty="0">
                          <a:latin typeface="Arial"/>
                          <a:ea typeface="Times New Roman"/>
                          <a:cs typeface="Times New Roman"/>
                        </a:rPr>
                        <a:t>1</a:t>
                      </a:r>
                      <a:endParaRPr lang="fr-FR" sz="120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dirty="0">
                          <a:latin typeface="Arial"/>
                          <a:ea typeface="Times New Roman"/>
                          <a:cs typeface="Times New Roman"/>
                        </a:rPr>
                        <a:t>Les langages pour penser et communiquer</a:t>
                      </a:r>
                      <a:endParaRPr lang="fr-FR" sz="120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2</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latin typeface="Arial"/>
                          <a:ea typeface="Times New Roman"/>
                          <a:cs typeface="Times New Roman"/>
                        </a:rPr>
                        <a:t>Les méthodes et outils pour apprendre</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3</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latin typeface="Arial"/>
                          <a:ea typeface="Times New Roman"/>
                          <a:cs typeface="Times New Roman"/>
                        </a:rPr>
                        <a:t>La formation de la personne et du citoyen</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4</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solidFill>
                            <a:schemeClr val="tx1"/>
                          </a:solidFill>
                          <a:latin typeface="Arial"/>
                          <a:ea typeface="Times New Roman"/>
                          <a:cs typeface="Times New Roman"/>
                        </a:rPr>
                        <a:t>Les systèmes naturels et les systèmes techniques</a:t>
                      </a:r>
                      <a:endParaRPr lang="fr-FR" sz="120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5</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dirty="0">
                          <a:solidFill>
                            <a:schemeClr val="tx1"/>
                          </a:solidFill>
                          <a:latin typeface="Arial"/>
                          <a:ea typeface="Times New Roman"/>
                          <a:cs typeface="Times New Roman"/>
                        </a:rPr>
                        <a:t>Les représentations du monde et l'activité humaine             </a:t>
                      </a:r>
                      <a:endParaRPr lang="fr-FR" sz="1200" dirty="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49696">
                <a:tc gridSpan="5">
                  <a:txBody>
                    <a:bodyPr/>
                    <a:lstStyle/>
                    <a:p>
                      <a:pPr algn="ctr">
                        <a:spcAft>
                          <a:spcPts val="0"/>
                        </a:spcAft>
                      </a:pPr>
                      <a:r>
                        <a:rPr lang="fr-FR" sz="1050" b="1" dirty="0">
                          <a:solidFill>
                            <a:schemeClr val="bg1"/>
                          </a:solidFill>
                          <a:latin typeface="Arial"/>
                          <a:ea typeface="Times New Roman"/>
                          <a:cs typeface="Times New Roman"/>
                        </a:rPr>
                        <a:t>COMPETENCES VISEES, TRAVAILLEES et EVALUEES</a:t>
                      </a:r>
                      <a:endParaRPr lang="fr-FR" sz="1050" dirty="0">
                        <a:solidFill>
                          <a:schemeClr val="bg1"/>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99740">
                <a:tc rowSpan="10">
                  <a:txBody>
                    <a:bodyPr/>
                    <a:lstStyle/>
                    <a:p>
                      <a:pPr algn="ctr">
                        <a:spcAft>
                          <a:spcPts val="0"/>
                        </a:spcAft>
                      </a:pPr>
                      <a:endParaRPr lang="fr-FR" sz="1050" dirty="0">
                        <a:latin typeface="Cambria"/>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r>
                        <a:rPr lang="fr-FR" sz="1100" b="1" dirty="0" smtClean="0">
                          <a:latin typeface="Arial"/>
                          <a:ea typeface="Times New Roman"/>
                          <a:cs typeface="Times New Roman"/>
                        </a:rPr>
                        <a:t>Expérimenter</a:t>
                      </a:r>
                      <a:r>
                        <a:rPr lang="fr-FR" sz="1100" b="1" dirty="0">
                          <a:latin typeface="Arial"/>
                          <a:ea typeface="Times New Roman"/>
                          <a:cs typeface="Times New Roman"/>
                        </a:rPr>
                        <a:t>, produire, créer </a:t>
                      </a:r>
                      <a:endParaRPr lang="fr-FR" sz="11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4">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1500">
                          <a:latin typeface="Arial Narrow"/>
                          <a:ea typeface="Times New Roman"/>
                          <a:cs typeface="Times New Roman"/>
                        </a:rPr>
                        <a:t>Choisir, organiser et mobiliser des gestes, des outils et des matériaux en fonction des effets qu’ils produisent</a:t>
                      </a:r>
                      <a:endParaRPr lang="fr-FR" sz="150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Représenter le monde environnant ou donner forme à son imaginaire en explorant divers domaines (dessin, collage, modelage, sculpture, photographie, vidéo…)</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Rechercher une expression personnelle en s’éloignant des stéréotypes</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a:latin typeface="Arial Narrow"/>
                          <a:ea typeface="Times New Roman"/>
                          <a:cs typeface="Times New Roman"/>
                        </a:rPr>
                        <a:t>Intégrer l’usage des outils informatiques de travail de l’image et de recherche d’information, au service de la pratique plastique</a:t>
                      </a:r>
                      <a:endParaRPr lang="fr-FR" sz="150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rowSpan="6">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1500" dirty="0">
                          <a:latin typeface="Arial Narrow"/>
                          <a:ea typeface="Times New Roman"/>
                          <a:cs typeface="Times New Roman"/>
                        </a:rPr>
                        <a:t>Choisir, mobiliser et adapter des langages et des moyens plastiques variés en fonction de leurs effets dans une intention artistique en restant attentif à l’inattendu</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a:latin typeface="Arial Narrow"/>
                          <a:ea typeface="Times New Roman"/>
                          <a:cs typeface="Times New Roman"/>
                        </a:rPr>
                        <a:t>S’approprier des questions artistiques en prenant appui sur une pratique artistique et réflexive</a:t>
                      </a:r>
                      <a:endParaRPr lang="fr-FR" sz="150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Recourir à des outils numériques de captation et de réalisation à des fins de création artistique</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Explorer l’ensemble des champs de la pratique plastique et leurs hybridations, notamment avec les pratiques numériques</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a:latin typeface="Arial Narrow"/>
                          <a:ea typeface="Times New Roman"/>
                          <a:cs typeface="Times New Roman"/>
                        </a:rPr>
                        <a:t>Prendre en compte les conditions de la réception de sa production dès la démarche de création, en prêtant attention aux modalités de sa présentation, y compris numérique</a:t>
                      </a:r>
                      <a:endParaRPr lang="fr-FR" sz="150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Exploiter des informations et de la documentation, notamment iconique, pour servir un projet de création</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bl>
          </a:graphicData>
        </a:graphic>
      </p:graphicFrame>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Ellipse 2"/>
          <p:cNvSpPr/>
          <p:nvPr/>
        </p:nvSpPr>
        <p:spPr>
          <a:xfrm>
            <a:off x="0" y="3823262"/>
            <a:ext cx="1263081" cy="787002"/>
          </a:xfrm>
          <a:prstGeom prst="ellipse">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Exemples</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spTree>
    <p:extLst>
      <p:ext uri="{BB962C8B-B14F-4D97-AF65-F5344CB8AC3E}">
        <p14:creationId xmlns:p14="http://schemas.microsoft.com/office/powerpoint/2010/main" val="1671859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extLst>
              <p:ext uri="{D42A27DB-BD31-4B8C-83A1-F6EECF244321}">
                <p14:modId xmlns:p14="http://schemas.microsoft.com/office/powerpoint/2010/main" val="3796469837"/>
              </p:ext>
            </p:extLst>
          </p:nvPr>
        </p:nvGraphicFramePr>
        <p:xfrm>
          <a:off x="146756" y="736303"/>
          <a:ext cx="8613422" cy="5790556"/>
        </p:xfrm>
        <a:graphic>
          <a:graphicData uri="http://schemas.openxmlformats.org/drawingml/2006/table">
            <a:tbl>
              <a:tblPr/>
              <a:tblGrid>
                <a:gridCol w="810013"/>
                <a:gridCol w="334085"/>
                <a:gridCol w="183871"/>
                <a:gridCol w="231021"/>
                <a:gridCol w="7054432"/>
              </a:tblGrid>
              <a:tr h="299740">
                <a:tc rowSpan="5" gridSpan="3">
                  <a:txBody>
                    <a:bodyPr/>
                    <a:lstStyle/>
                    <a:p>
                      <a:pPr algn="just">
                        <a:spcAft>
                          <a:spcPts val="0"/>
                        </a:spcAft>
                      </a:pPr>
                      <a:r>
                        <a:rPr lang="fr-FR" sz="1200" dirty="0">
                          <a:latin typeface="Cambria"/>
                          <a:ea typeface="Times New Roman"/>
                          <a:cs typeface="Times New Roman"/>
                        </a:rPr>
                        <a:t>       </a:t>
                      </a:r>
                    </a:p>
                    <a:p>
                      <a:pPr>
                        <a:spcAft>
                          <a:spcPts val="0"/>
                        </a:spcAft>
                      </a:pPr>
                      <a:r>
                        <a:rPr lang="fr-FR" sz="1200" b="1" dirty="0">
                          <a:solidFill>
                            <a:schemeClr val="bg1"/>
                          </a:solidFill>
                          <a:latin typeface="Arial"/>
                          <a:ea typeface="Times New Roman"/>
                          <a:cs typeface="Times New Roman"/>
                        </a:rPr>
                        <a:t>Les 5 DOMAINES</a:t>
                      </a:r>
                      <a:r>
                        <a:rPr lang="fr-FR" sz="1200" dirty="0">
                          <a:solidFill>
                            <a:schemeClr val="bg1"/>
                          </a:solidFill>
                          <a:latin typeface="Cambria"/>
                          <a:ea typeface="Times New Roman"/>
                          <a:cs typeface="Times New Roman"/>
                        </a:rPr>
                        <a:t>  </a:t>
                      </a: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rowSpan="5" hMerge="1">
                  <a:txBody>
                    <a:bodyPr/>
                    <a:lstStyle/>
                    <a:p>
                      <a:endParaRPr lang="fr-FR"/>
                    </a:p>
                  </a:txBody>
                  <a:tcPr/>
                </a:tc>
                <a:tc rowSpan="5" hMerge="1">
                  <a:txBody>
                    <a:bodyPr/>
                    <a:lstStyle/>
                    <a:p>
                      <a:endParaRPr lang="fr-FR"/>
                    </a:p>
                  </a:txBody>
                  <a:tcPr/>
                </a:tc>
                <a:tc>
                  <a:txBody>
                    <a:bodyPr/>
                    <a:lstStyle/>
                    <a:p>
                      <a:pPr algn="l">
                        <a:spcAft>
                          <a:spcPts val="0"/>
                        </a:spcAft>
                      </a:pPr>
                      <a:r>
                        <a:rPr lang="fr-FR" sz="1200" b="1" dirty="0">
                          <a:latin typeface="Arial"/>
                          <a:ea typeface="Times New Roman"/>
                          <a:cs typeface="Times New Roman"/>
                        </a:rPr>
                        <a:t>1</a:t>
                      </a:r>
                      <a:endParaRPr lang="fr-FR" sz="120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dirty="0">
                          <a:latin typeface="Arial"/>
                          <a:ea typeface="Times New Roman"/>
                          <a:cs typeface="Times New Roman"/>
                        </a:rPr>
                        <a:t>Les langages pour penser et communiquer</a:t>
                      </a:r>
                      <a:endParaRPr lang="fr-FR" sz="1200" dirty="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2</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latin typeface="Arial"/>
                          <a:ea typeface="Times New Roman"/>
                          <a:cs typeface="Times New Roman"/>
                        </a:rPr>
                        <a:t>Les méthodes et outils pour apprendre</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3</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latin typeface="Arial"/>
                          <a:ea typeface="Times New Roman"/>
                          <a:cs typeface="Times New Roman"/>
                        </a:rPr>
                        <a:t>La formation de la personne et du citoyen</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4</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a:solidFill>
                            <a:schemeClr val="tx1"/>
                          </a:solidFill>
                          <a:latin typeface="Arial"/>
                          <a:ea typeface="Times New Roman"/>
                          <a:cs typeface="Times New Roman"/>
                        </a:rPr>
                        <a:t>Les systèmes naturels et les systèmes techniques</a:t>
                      </a:r>
                      <a:endParaRPr lang="fr-FR" sz="120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299740">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just">
                        <a:spcAft>
                          <a:spcPts val="0"/>
                        </a:spcAft>
                      </a:pPr>
                      <a:r>
                        <a:rPr lang="fr-FR" sz="1200" b="1">
                          <a:latin typeface="Arial"/>
                          <a:ea typeface="Times New Roman"/>
                          <a:cs typeface="Times New Roman"/>
                        </a:rPr>
                        <a:t>5</a:t>
                      </a:r>
                      <a:endParaRPr lang="fr-FR" sz="1200">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fr-FR" sz="1200" b="1" dirty="0">
                          <a:solidFill>
                            <a:schemeClr val="tx1"/>
                          </a:solidFill>
                          <a:latin typeface="Arial"/>
                          <a:ea typeface="Times New Roman"/>
                          <a:cs typeface="Times New Roman"/>
                        </a:rPr>
                        <a:t>Les représentations du monde et l'activité humaine             </a:t>
                      </a:r>
                      <a:endParaRPr lang="fr-FR" sz="1200" dirty="0">
                        <a:solidFill>
                          <a:schemeClr val="tx1"/>
                        </a:solidFill>
                        <a:latin typeface="Cambria"/>
                        <a:ea typeface="Times New Roman"/>
                        <a:cs typeface="Times New Roman"/>
                      </a:endParaRPr>
                    </a:p>
                  </a:txBody>
                  <a:tcPr marL="26102" marR="261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r>
              <a:tr h="349696">
                <a:tc gridSpan="5">
                  <a:txBody>
                    <a:bodyPr/>
                    <a:lstStyle/>
                    <a:p>
                      <a:pPr algn="ctr">
                        <a:spcAft>
                          <a:spcPts val="0"/>
                        </a:spcAft>
                      </a:pPr>
                      <a:r>
                        <a:rPr lang="fr-FR" sz="1050" b="1" dirty="0">
                          <a:solidFill>
                            <a:schemeClr val="bg1"/>
                          </a:solidFill>
                          <a:latin typeface="Arial"/>
                          <a:ea typeface="Times New Roman"/>
                          <a:cs typeface="Times New Roman"/>
                        </a:rPr>
                        <a:t>COMPETENCES VISEES, TRAVAILLEES et EVALUEES</a:t>
                      </a:r>
                      <a:endParaRPr lang="fr-FR" sz="1050" dirty="0">
                        <a:solidFill>
                          <a:schemeClr val="bg1"/>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65F9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99740">
                <a:tc rowSpan="10">
                  <a:txBody>
                    <a:bodyPr/>
                    <a:lstStyle/>
                    <a:p>
                      <a:pPr algn="ctr">
                        <a:spcAft>
                          <a:spcPts val="0"/>
                        </a:spcAft>
                      </a:pPr>
                      <a:endParaRPr lang="fr-FR" sz="1050" dirty="0">
                        <a:latin typeface="Cambria"/>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endParaRPr lang="fr-FR" sz="1100" b="1" dirty="0" smtClean="0">
                        <a:latin typeface="Arial"/>
                        <a:ea typeface="Times New Roman"/>
                        <a:cs typeface="Times New Roman"/>
                      </a:endParaRPr>
                    </a:p>
                    <a:p>
                      <a:pPr>
                        <a:spcAft>
                          <a:spcPts val="0"/>
                        </a:spcAft>
                      </a:pPr>
                      <a:r>
                        <a:rPr lang="fr-FR" sz="1100" b="1" dirty="0" smtClean="0">
                          <a:latin typeface="Arial"/>
                          <a:ea typeface="Times New Roman"/>
                          <a:cs typeface="Times New Roman"/>
                        </a:rPr>
                        <a:t>Expérimenter</a:t>
                      </a:r>
                      <a:r>
                        <a:rPr lang="fr-FR" sz="1100" b="1" dirty="0">
                          <a:latin typeface="Arial"/>
                          <a:ea typeface="Times New Roman"/>
                          <a:cs typeface="Times New Roman"/>
                        </a:rPr>
                        <a:t>, produire, créer </a:t>
                      </a:r>
                      <a:endParaRPr lang="fr-FR" sz="11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rowSpan="4">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3</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gridSpan="3">
                  <a:txBody>
                    <a:bodyPr/>
                    <a:lstStyle/>
                    <a:p>
                      <a:pPr algn="just">
                        <a:spcAft>
                          <a:spcPts val="0"/>
                        </a:spcAft>
                      </a:pPr>
                      <a:r>
                        <a:rPr lang="fr-FR" sz="1500" b="0" dirty="0">
                          <a:solidFill>
                            <a:srgbClr val="FF0000"/>
                          </a:solidFill>
                          <a:latin typeface="Arial Narrow"/>
                          <a:ea typeface="Times New Roman"/>
                          <a:cs typeface="Times New Roman"/>
                        </a:rPr>
                        <a:t>Choisir, organiser et mobiliser des gestes, des outils et des matériaux en fonction des effets qu’ils produisent</a:t>
                      </a:r>
                      <a:endParaRPr lang="fr-FR" sz="1500" b="0"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Représenter le monde environnant ou donner forme à son imaginaire en explorant divers domaines (dessin, collage, modelage, sculpture, </a:t>
                      </a:r>
                      <a:r>
                        <a:rPr lang="fr-FR" sz="1500" b="1" u="sng" dirty="0">
                          <a:solidFill>
                            <a:srgbClr val="FF0000"/>
                          </a:solidFill>
                          <a:latin typeface="Arial Narrow"/>
                          <a:ea typeface="Times New Roman"/>
                          <a:cs typeface="Times New Roman"/>
                        </a:rPr>
                        <a:t>photographie, vidéo</a:t>
                      </a:r>
                      <a:r>
                        <a:rPr lang="fr-FR" sz="1500" dirty="0">
                          <a:latin typeface="Arial Narrow"/>
                          <a:ea typeface="Times New Roman"/>
                          <a:cs typeface="Times New Roman"/>
                        </a:rPr>
                        <a:t>…)</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Rechercher une expression personnelle en s’éloignant des stéréotypes</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b="1" u="sng" dirty="0">
                          <a:solidFill>
                            <a:srgbClr val="FF0000"/>
                          </a:solidFill>
                          <a:latin typeface="Arial Narrow"/>
                          <a:ea typeface="Times New Roman"/>
                          <a:cs typeface="Times New Roman"/>
                        </a:rPr>
                        <a:t>Intégrer l’usage des outils informatiques de travail de l’image et de recherche d’information, au service de la pratique plastique</a:t>
                      </a:r>
                      <a:endParaRPr lang="fr-FR" sz="1500" b="1" u="sng"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rowSpan="6">
                  <a:txBody>
                    <a:bodyPr/>
                    <a:lstStyle/>
                    <a:p>
                      <a:pPr algn="ctr">
                        <a:spcAft>
                          <a:spcPts val="0"/>
                        </a:spcAft>
                      </a:pPr>
                      <a:r>
                        <a:rPr lang="fr-FR" sz="900" b="1" dirty="0" smtClean="0">
                          <a:latin typeface="Arial"/>
                          <a:ea typeface="Times New Roman"/>
                          <a:cs typeface="Times New Roman"/>
                        </a:rPr>
                        <a:t>Cyc</a:t>
                      </a:r>
                      <a:r>
                        <a:rPr lang="fr-FR" sz="1050" b="1" dirty="0" smtClean="0">
                          <a:latin typeface="Arial"/>
                          <a:ea typeface="Times New Roman"/>
                          <a:cs typeface="Times New Roman"/>
                        </a:rPr>
                        <a:t>4</a:t>
                      </a:r>
                      <a:endParaRPr lang="fr-FR" sz="105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gridSpan="3">
                  <a:txBody>
                    <a:bodyPr/>
                    <a:lstStyle/>
                    <a:p>
                      <a:pPr algn="just">
                        <a:spcAft>
                          <a:spcPts val="0"/>
                        </a:spcAft>
                      </a:pPr>
                      <a:r>
                        <a:rPr lang="fr-FR" sz="1500" b="0" dirty="0">
                          <a:solidFill>
                            <a:srgbClr val="FF0000"/>
                          </a:solidFill>
                          <a:latin typeface="Arial Narrow"/>
                          <a:ea typeface="Times New Roman"/>
                          <a:cs typeface="Times New Roman"/>
                        </a:rPr>
                        <a:t>Choisir, mobiliser et adapter des langages et des moyens plastiques variés </a:t>
                      </a:r>
                      <a:r>
                        <a:rPr lang="fr-FR" sz="1500" dirty="0">
                          <a:latin typeface="Arial Narrow"/>
                          <a:ea typeface="Times New Roman"/>
                          <a:cs typeface="Times New Roman"/>
                        </a:rPr>
                        <a:t>en fonction de leurs effets dans une intention artistique en restant attentif à l’inattendu</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S’approprier des questions artistiques en prenant appui sur une pratique artistique et réflexive</a:t>
                      </a:r>
                      <a:endParaRPr lang="fr-FR" sz="1500" dirty="0">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b="1" u="sng" dirty="0">
                          <a:solidFill>
                            <a:srgbClr val="FF0000"/>
                          </a:solidFill>
                          <a:latin typeface="Arial Narrow"/>
                          <a:ea typeface="Times New Roman"/>
                          <a:cs typeface="Times New Roman"/>
                        </a:rPr>
                        <a:t>Recourir à des outils numériques de captation et de réalisation à des fins de création artistique</a:t>
                      </a:r>
                      <a:endParaRPr lang="fr-FR" sz="1500" b="1" u="sng"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Explorer l’ensemble des champs de la pratique plastique et leurs hybridations, </a:t>
                      </a:r>
                      <a:r>
                        <a:rPr lang="fr-FR" sz="1500" b="1" u="sng" dirty="0">
                          <a:solidFill>
                            <a:srgbClr val="FF0000"/>
                          </a:solidFill>
                          <a:latin typeface="Arial Narrow"/>
                          <a:ea typeface="Times New Roman"/>
                          <a:cs typeface="Times New Roman"/>
                        </a:rPr>
                        <a:t>notamment avec les pratiques numériques</a:t>
                      </a:r>
                      <a:endParaRPr lang="fr-FR" sz="1500" b="1" u="sng"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dirty="0">
                          <a:latin typeface="Arial Narrow"/>
                          <a:ea typeface="Times New Roman"/>
                          <a:cs typeface="Times New Roman"/>
                        </a:rPr>
                        <a:t>Prendre en compte les conditions de la réception de sa production dès la démarche de création, en prêtant attention aux modalités de sa présentation, </a:t>
                      </a:r>
                      <a:r>
                        <a:rPr lang="fr-FR" sz="1500" b="1" u="sng" dirty="0">
                          <a:solidFill>
                            <a:srgbClr val="FF0000"/>
                          </a:solidFill>
                          <a:latin typeface="Arial Narrow"/>
                          <a:ea typeface="Times New Roman"/>
                          <a:cs typeface="Times New Roman"/>
                        </a:rPr>
                        <a:t>y compris numérique</a:t>
                      </a:r>
                      <a:endParaRPr lang="fr-FR" sz="1500" b="1" u="sng"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r h="299740">
                <a:tc vMerge="1">
                  <a:txBody>
                    <a:bodyPr/>
                    <a:lstStyle/>
                    <a:p>
                      <a:endParaRPr lang="fr-FR"/>
                    </a:p>
                  </a:txBody>
                  <a:tcPr/>
                </a:tc>
                <a:tc vMerge="1">
                  <a:txBody>
                    <a:bodyPr/>
                    <a:lstStyle/>
                    <a:p>
                      <a:endParaRPr lang="fr-FR"/>
                    </a:p>
                  </a:txBody>
                  <a:tcPr/>
                </a:tc>
                <a:tc gridSpan="3">
                  <a:txBody>
                    <a:bodyPr/>
                    <a:lstStyle/>
                    <a:p>
                      <a:pPr algn="just">
                        <a:spcAft>
                          <a:spcPts val="0"/>
                        </a:spcAft>
                      </a:pPr>
                      <a:r>
                        <a:rPr lang="fr-FR" sz="1500" b="0" dirty="0">
                          <a:solidFill>
                            <a:srgbClr val="FF0000"/>
                          </a:solidFill>
                          <a:latin typeface="Arial Narrow"/>
                          <a:ea typeface="Times New Roman"/>
                          <a:cs typeface="Times New Roman"/>
                        </a:rPr>
                        <a:t>Exploiter des informations et de la documentation, notamment iconique, pour servir un projet de création</a:t>
                      </a:r>
                      <a:endParaRPr lang="fr-FR" sz="1500" b="0" dirty="0">
                        <a:solidFill>
                          <a:srgbClr val="FF0000"/>
                        </a:solidFill>
                        <a:latin typeface="Cambria"/>
                        <a:ea typeface="Times New Roman"/>
                        <a:cs typeface="Times New Roman"/>
                      </a:endParaRPr>
                    </a:p>
                  </a:txBody>
                  <a:tcPr marL="26102" marR="2610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fr-FR"/>
                    </a:p>
                  </a:txBody>
                  <a:tcPr/>
                </a:tc>
                <a:tc hMerge="1">
                  <a:txBody>
                    <a:bodyPr/>
                    <a:lstStyle/>
                    <a:p>
                      <a:endParaRPr lang="fr-FR"/>
                    </a:p>
                  </a:txBody>
                  <a:tcPr/>
                </a:tc>
              </a:tr>
            </a:tbl>
          </a:graphicData>
        </a:graphic>
      </p:graphicFrame>
      <p:sp>
        <p:nvSpPr>
          <p:cNvPr id="9" name="Ellipse 2"/>
          <p:cNvSpPr/>
          <p:nvPr/>
        </p:nvSpPr>
        <p:spPr>
          <a:xfrm>
            <a:off x="0" y="3823262"/>
            <a:ext cx="1263081" cy="787002"/>
          </a:xfrm>
          <a:prstGeom prst="ellipse">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i="0" u="none" strike="noStrike" kern="0" cap="none" spc="0" normalizeH="0" baseline="0" noProof="0" dirty="0" smtClean="0">
                <a:ln>
                  <a:noFill/>
                </a:ln>
                <a:solidFill>
                  <a:schemeClr val="tx2">
                    <a:lumMod val="75000"/>
                  </a:schemeClr>
                </a:solidFill>
                <a:effectLst/>
                <a:uLnTx/>
                <a:uFillTx/>
                <a:latin typeface="Haettenschweiler" pitchFamily="34" charset="0"/>
                <a:ea typeface="ＭＳ 明朝"/>
                <a:cs typeface="Helvetica"/>
              </a:rPr>
              <a:t>Exemples</a:t>
            </a:r>
            <a:endParaRPr kumimoji="0" lang="en-GB" i="0" u="none" strike="noStrike" kern="0" cap="none" spc="0" normalizeH="0" baseline="0" noProof="0" dirty="0">
              <a:ln>
                <a:noFill/>
              </a:ln>
              <a:solidFill>
                <a:schemeClr val="tx1"/>
              </a:solidFill>
              <a:effectLst/>
              <a:uLnTx/>
              <a:uFillTx/>
              <a:latin typeface="Helvetica"/>
              <a:ea typeface="ＭＳ 明朝"/>
              <a:cs typeface="Helvetica"/>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324252" y="43805"/>
            <a:ext cx="6365715" cy="584775"/>
          </a:xfrm>
          <a:prstGeom prst="rect">
            <a:avLst/>
          </a:prstGeom>
        </p:spPr>
        <p:txBody>
          <a:bodyPr wrap="square">
            <a:spAutoFit/>
          </a:bodyPr>
          <a:lstStyle/>
          <a:p>
            <a:r>
              <a:rPr lang="fr-FR" sz="3200" dirty="0">
                <a:solidFill>
                  <a:schemeClr val="tx2">
                    <a:satMod val="130000"/>
                  </a:schemeClr>
                </a:solidFill>
                <a:latin typeface="Haettenschweiler" pitchFamily="34" charset="0"/>
              </a:rPr>
              <a:t>C</a:t>
            </a:r>
            <a:r>
              <a:rPr lang="fr-FR" sz="3200" dirty="0" smtClean="0">
                <a:solidFill>
                  <a:schemeClr val="tx2">
                    <a:satMod val="130000"/>
                  </a:schemeClr>
                </a:solidFill>
                <a:latin typeface="Haettenschweiler" pitchFamily="34" charset="0"/>
              </a:rPr>
              <a:t>ompétences disciplinaires </a:t>
            </a:r>
            <a:r>
              <a:rPr lang="fr-FR" sz="3200" dirty="0" smtClean="0">
                <a:solidFill>
                  <a:schemeClr val="accent1">
                    <a:lumMod val="60000"/>
                    <a:lumOff val="40000"/>
                  </a:schemeClr>
                </a:solidFill>
                <a:latin typeface="Haettenschweiler" pitchFamily="34" charset="0"/>
              </a:rPr>
              <a:t>liées au </a:t>
            </a:r>
            <a:r>
              <a:rPr lang="fr-FR" sz="3200" dirty="0" smtClean="0">
                <a:solidFill>
                  <a:schemeClr val="accent1">
                    <a:lumMod val="60000"/>
                    <a:lumOff val="40000"/>
                  </a:schemeClr>
                </a:solidFill>
                <a:latin typeface="Haettenschweiler" pitchFamily="34" charset="0"/>
              </a:rPr>
              <a:t>numérique</a:t>
            </a:r>
            <a:endParaRPr lang="fr-FR" sz="3200" dirty="0">
              <a:solidFill>
                <a:schemeClr val="accent1">
                  <a:lumMod val="60000"/>
                  <a:lumOff val="40000"/>
                </a:schemeClr>
              </a:solidFill>
            </a:endParaRPr>
          </a:p>
        </p:txBody>
      </p:sp>
    </p:spTree>
    <p:extLst>
      <p:ext uri="{BB962C8B-B14F-4D97-AF65-F5344CB8AC3E}">
        <p14:creationId xmlns:p14="http://schemas.microsoft.com/office/powerpoint/2010/main" val="2743698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graphicFrame>
        <p:nvGraphicFramePr>
          <p:cNvPr id="2" name="Tableau 1"/>
          <p:cNvGraphicFramePr>
            <a:graphicFrameLocks noGrp="1"/>
          </p:cNvGraphicFramePr>
          <p:nvPr>
            <p:extLst>
              <p:ext uri="{D42A27DB-BD31-4B8C-83A1-F6EECF244321}">
                <p14:modId xmlns:p14="http://schemas.microsoft.com/office/powerpoint/2010/main" val="2599614982"/>
              </p:ext>
            </p:extLst>
          </p:nvPr>
        </p:nvGraphicFramePr>
        <p:xfrm>
          <a:off x="286603" y="797551"/>
          <a:ext cx="8297839" cy="5958840"/>
        </p:xfrm>
        <a:graphic>
          <a:graphicData uri="http://schemas.openxmlformats.org/drawingml/2006/table">
            <a:tbl>
              <a:tblPr firstRow="1" firstCol="1" bandRow="1"/>
              <a:tblGrid>
                <a:gridCol w="536107"/>
                <a:gridCol w="3728346"/>
                <a:gridCol w="4033386"/>
              </a:tblGrid>
              <a:tr h="471853">
                <a:tc gridSpan="2">
                  <a:txBody>
                    <a:bodyPr/>
                    <a:lstStyle/>
                    <a:p>
                      <a:pPr algn="ctr">
                        <a:lnSpc>
                          <a:spcPct val="115000"/>
                        </a:lnSpc>
                        <a:spcAft>
                          <a:spcPts val="0"/>
                        </a:spcAft>
                      </a:pPr>
                      <a:r>
                        <a:rPr lang="fr-FR" sz="1600" b="1" dirty="0">
                          <a:effectLst/>
                          <a:latin typeface="Calibri"/>
                          <a:ea typeface="Calibri"/>
                          <a:cs typeface="Times New Roman"/>
                        </a:rPr>
                        <a:t>COMPOSANTES DU SOCLE</a:t>
                      </a:r>
                      <a:endParaRPr lang="fr-FR" sz="1200" dirty="0">
                        <a:effectLst/>
                        <a:latin typeface="Calibri"/>
                        <a:ea typeface="Calibri"/>
                        <a:cs typeface="Times New Roman"/>
                      </a:endParaRPr>
                    </a:p>
                    <a:p>
                      <a:pPr algn="ctr">
                        <a:lnSpc>
                          <a:spcPct val="115000"/>
                        </a:lnSpc>
                        <a:spcAft>
                          <a:spcPts val="0"/>
                        </a:spcAft>
                      </a:pPr>
                      <a:r>
                        <a:rPr lang="fr-FR" sz="1050" i="1" dirty="0">
                          <a:effectLst/>
                          <a:latin typeface="Calibri"/>
                          <a:ea typeface="Calibri"/>
                          <a:cs typeface="Times New Roman"/>
                        </a:rPr>
                        <a:t>Eléments signifiants</a:t>
                      </a:r>
                      <a:endParaRPr lang="fr-F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hMerge="1">
                  <a:txBody>
                    <a:bodyPr/>
                    <a:lstStyle/>
                    <a:p>
                      <a:endParaRPr lang="fr-FR"/>
                    </a:p>
                  </a:txBody>
                  <a:tcPr/>
                </a:tc>
                <a:tc>
                  <a:txBody>
                    <a:bodyPr/>
                    <a:lstStyle/>
                    <a:p>
                      <a:pPr algn="ctr">
                        <a:lnSpc>
                          <a:spcPct val="115000"/>
                        </a:lnSpc>
                        <a:spcAft>
                          <a:spcPts val="0"/>
                        </a:spcAft>
                      </a:pPr>
                      <a:r>
                        <a:rPr lang="fr-FR" sz="1400" b="1" dirty="0">
                          <a:effectLst/>
                          <a:latin typeface="Calibri"/>
                          <a:ea typeface="Calibri"/>
                          <a:cs typeface="Times New Roman"/>
                        </a:rPr>
                        <a:t>Compétences citant </a:t>
                      </a:r>
                      <a:r>
                        <a:rPr lang="fr-FR" sz="1400" b="1" u="sng" dirty="0">
                          <a:effectLst/>
                          <a:latin typeface="Calibri"/>
                          <a:ea typeface="Calibri"/>
                          <a:cs typeface="Times New Roman"/>
                        </a:rPr>
                        <a:t>explicitement</a:t>
                      </a:r>
                      <a:r>
                        <a:rPr lang="fr-FR" sz="1400" b="1" dirty="0">
                          <a:effectLst/>
                          <a:latin typeface="Calibri"/>
                          <a:ea typeface="Calibri"/>
                          <a:cs typeface="Times New Roman"/>
                        </a:rPr>
                        <a:t> le NUMERIQUE</a:t>
                      </a:r>
                      <a:endParaRPr lang="fr-FR" sz="1200" dirty="0">
                        <a:effectLst/>
                        <a:latin typeface="Calibri"/>
                        <a:ea typeface="Calibri"/>
                        <a:cs typeface="Times New Roman"/>
                      </a:endParaRPr>
                    </a:p>
                    <a:p>
                      <a:pPr algn="ctr">
                        <a:lnSpc>
                          <a:spcPct val="115000"/>
                        </a:lnSpc>
                        <a:spcAft>
                          <a:spcPts val="0"/>
                        </a:spcAft>
                      </a:pPr>
                      <a:r>
                        <a:rPr lang="fr-FR" sz="1400" b="1" dirty="0">
                          <a:effectLst/>
                          <a:latin typeface="Calibri"/>
                          <a:ea typeface="Calibri"/>
                          <a:cs typeface="Times New Roman"/>
                        </a:rPr>
                        <a:t> Cycles 3 et 4</a:t>
                      </a:r>
                      <a:endParaRPr lang="fr-FR"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589816">
                <a:tc>
                  <a:txBody>
                    <a:bodyPr/>
                    <a:lstStyle/>
                    <a:p>
                      <a:pPr algn="ctr">
                        <a:lnSpc>
                          <a:spcPct val="115000"/>
                        </a:lnSpc>
                        <a:spcAft>
                          <a:spcPts val="0"/>
                        </a:spcAft>
                      </a:pPr>
                      <a:r>
                        <a:rPr lang="fr-FR" sz="1000" b="1">
                          <a:effectLst/>
                          <a:latin typeface="Calibri"/>
                          <a:ea typeface="Calibri"/>
                          <a:cs typeface="Times New Roman"/>
                        </a:rPr>
                        <a:t>D1.4</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FR" sz="1400" b="1">
                          <a:effectLst/>
                          <a:latin typeface="Calibri"/>
                          <a:ea typeface="Times New Roman"/>
                          <a:cs typeface="Times New Roman"/>
                        </a:rPr>
                        <a:t>Les langages pour penser et communiquer ; comprendre, s'exprimer en utilisant les langages des arts et du corps</a:t>
                      </a:r>
                      <a:endParaRPr lang="fr-F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FR" sz="1000">
                          <a:effectLst/>
                          <a:latin typeface="Calibri"/>
                          <a:ea typeface="Calibri"/>
                          <a:cs typeface="Times New Roman"/>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589816">
                <a:tc>
                  <a:txBody>
                    <a:bodyPr/>
                    <a:lstStyle/>
                    <a:p>
                      <a:pPr>
                        <a:lnSpc>
                          <a:spcPct val="115000"/>
                        </a:lnSpc>
                        <a:spcAft>
                          <a:spcPts val="0"/>
                        </a:spcAft>
                      </a:pPr>
                      <a:r>
                        <a:rPr lang="fr-FR" sz="1000">
                          <a:effectLst/>
                          <a:latin typeface="Calibri"/>
                          <a:ea typeface="Calibri"/>
                          <a:cs typeface="Times New Roman"/>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solidFill>
                            <a:srgbClr val="000000"/>
                          </a:solidFill>
                          <a:effectLst/>
                          <a:latin typeface="Calibri"/>
                          <a:ea typeface="Calibri"/>
                          <a:cs typeface="Times New Roman"/>
                        </a:rPr>
                        <a:t>Pratiquer des activités physiques sportives et artistiques</a:t>
                      </a:r>
                      <a:endParaRPr lang="fr-FR" sz="20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F243E"/>
                          </a:solidFill>
                          <a:effectLst/>
                          <a:latin typeface="Calibri"/>
                          <a:ea typeface="Calibri"/>
                          <a:cs typeface="Times New Roman"/>
                        </a:rPr>
                        <a:t>Cycle 4</a:t>
                      </a:r>
                      <a:r>
                        <a:rPr lang="fr-FR" sz="1200" dirty="0">
                          <a:solidFill>
                            <a:srgbClr val="0F243E"/>
                          </a:solidFill>
                          <a:effectLst/>
                          <a:latin typeface="Calibri"/>
                          <a:ea typeface="Calibri"/>
                          <a:cs typeface="Times New Roman"/>
                        </a:rPr>
                        <a:t> : Explorer l’ensemble des champs de la pratique plastique et leurs hybridations, notamment avec les pratiques numériques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3027">
                <a:tc>
                  <a:txBody>
                    <a:bodyPr/>
                    <a:lstStyle/>
                    <a:p>
                      <a:pPr algn="ctr">
                        <a:lnSpc>
                          <a:spcPct val="115000"/>
                        </a:lnSpc>
                        <a:spcAft>
                          <a:spcPts val="0"/>
                        </a:spcAft>
                      </a:pPr>
                      <a:r>
                        <a:rPr lang="fr-FR" sz="1000" b="1">
                          <a:effectLst/>
                          <a:latin typeface="Calibri"/>
                          <a:ea typeface="Calibri"/>
                          <a:cs typeface="Times New Roman"/>
                        </a:rPr>
                        <a:t> </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solidFill>
                            <a:srgbClr val="000000"/>
                          </a:solidFill>
                          <a:effectLst/>
                          <a:latin typeface="Calibri"/>
                          <a:ea typeface="Calibri"/>
                          <a:cs typeface="Times New Roman"/>
                        </a:rPr>
                        <a:t>Pratiquer les arts en mobilisant divers langages artistiques et leurs ressources expressives </a:t>
                      </a:r>
                      <a:endParaRPr lang="fr-FR" sz="2000" dirty="0">
                        <a:solidFill>
                          <a:srgbClr val="000000"/>
                        </a:solidFill>
                        <a:effectLst/>
                        <a:latin typeface="Calibri"/>
                        <a:ea typeface="Calibri"/>
                        <a:cs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a:solidFill>
                            <a:srgbClr val="0F243E"/>
                          </a:solidFill>
                          <a:effectLst/>
                          <a:latin typeface="Calibri"/>
                          <a:ea typeface="Calibri"/>
                          <a:cs typeface="Times New Roman"/>
                        </a:rPr>
                        <a:t>Cycle 3</a:t>
                      </a:r>
                      <a:r>
                        <a:rPr lang="fr-FR" sz="1200">
                          <a:solidFill>
                            <a:srgbClr val="0F243E"/>
                          </a:solidFill>
                          <a:effectLst/>
                          <a:latin typeface="Calibri"/>
                          <a:ea typeface="Calibri"/>
                          <a:cs typeface="Times New Roman"/>
                        </a:rPr>
                        <a:t> : Représenter le monde environnant ou donner forme à son imaginaire en explorant divers domaines (dessin, collage, modelage, sculpture, photographie, vidéo…)</a:t>
                      </a:r>
                      <a:endParaRPr lang="fr-FR" sz="1600">
                        <a:effectLst/>
                        <a:latin typeface="Calibri"/>
                        <a:ea typeface="Calibri"/>
                        <a:cs typeface="Times New Roman"/>
                      </a:endParaRPr>
                    </a:p>
                    <a:p>
                      <a:pPr>
                        <a:lnSpc>
                          <a:spcPct val="115000"/>
                        </a:lnSpc>
                        <a:spcAft>
                          <a:spcPts val="0"/>
                        </a:spcAft>
                      </a:pPr>
                      <a:r>
                        <a:rPr lang="fr-FR" sz="1200" u="sng">
                          <a:solidFill>
                            <a:srgbClr val="0F243E"/>
                          </a:solidFill>
                          <a:effectLst/>
                          <a:latin typeface="Calibri"/>
                          <a:ea typeface="Calibri"/>
                          <a:cs typeface="Times New Roman"/>
                        </a:rPr>
                        <a:t>Cycle 4</a:t>
                      </a:r>
                      <a:r>
                        <a:rPr lang="fr-FR" sz="1200">
                          <a:solidFill>
                            <a:srgbClr val="0F243E"/>
                          </a:solidFill>
                          <a:effectLst/>
                          <a:latin typeface="Calibri"/>
                          <a:ea typeface="Calibri"/>
                          <a:cs typeface="Times New Roman"/>
                        </a:rPr>
                        <a:t> : Recourir à des outils numériques de captation et de réalisation à des fins de création artistique</a:t>
                      </a:r>
                      <a:endParaRPr lang="fr-F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05">
                <a:tc>
                  <a:txBody>
                    <a:bodyPr/>
                    <a:lstStyle/>
                    <a:p>
                      <a:pPr algn="ctr">
                        <a:lnSpc>
                          <a:spcPct val="115000"/>
                        </a:lnSpc>
                        <a:spcAft>
                          <a:spcPts val="0"/>
                        </a:spcAft>
                      </a:pPr>
                      <a:r>
                        <a:rPr lang="fr-FR" sz="1000" b="1">
                          <a:effectLst/>
                          <a:latin typeface="Calibri"/>
                          <a:ea typeface="Calibri"/>
                          <a:cs typeface="Times New Roman"/>
                        </a:rPr>
                        <a:t>D2</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FR" sz="1400" b="1">
                          <a:effectLst/>
                          <a:latin typeface="Calibri"/>
                          <a:ea typeface="Times New Roman"/>
                          <a:cs typeface="Times New Roman"/>
                        </a:rPr>
                        <a:t>Les méthodes et outils pour apprendre</a:t>
                      </a:r>
                      <a:endParaRPr lang="fr-F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FR" sz="1200">
                          <a:effectLst/>
                          <a:latin typeface="Calibri"/>
                          <a:ea typeface="Calibri"/>
                          <a:cs typeface="Times New Roman"/>
                        </a:rPr>
                        <a:t> </a:t>
                      </a:r>
                      <a:endParaRPr lang="fr-F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589816">
                <a:tc>
                  <a:txBody>
                    <a:bodyPr/>
                    <a:lstStyle/>
                    <a:p>
                      <a:pPr>
                        <a:lnSpc>
                          <a:spcPct val="115000"/>
                        </a:lnSpc>
                        <a:spcAft>
                          <a:spcPts val="0"/>
                        </a:spcAft>
                      </a:pPr>
                      <a:r>
                        <a:rPr lang="fr-FR" sz="1000">
                          <a:effectLst/>
                          <a:latin typeface="Calibri"/>
                          <a:ea typeface="Calibri"/>
                          <a:cs typeface="Times New Roman"/>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solidFill>
                            <a:srgbClr val="000000"/>
                          </a:solidFill>
                          <a:effectLst/>
                          <a:latin typeface="Calibri"/>
                          <a:ea typeface="Calibri"/>
                          <a:cs typeface="Times New Roman"/>
                        </a:rPr>
                        <a:t>Rechercher et traiter l’information et s’initier aux langages des médias </a:t>
                      </a:r>
                      <a:endParaRPr lang="fr-FR" sz="20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a:solidFill>
                            <a:srgbClr val="0F243E"/>
                          </a:solidFill>
                          <a:effectLst/>
                          <a:latin typeface="Calibri"/>
                          <a:ea typeface="Calibri"/>
                          <a:cs typeface="Times New Roman"/>
                        </a:rPr>
                        <a:t>Cycle 3</a:t>
                      </a:r>
                      <a:r>
                        <a:rPr lang="fr-FR" sz="1200">
                          <a:solidFill>
                            <a:srgbClr val="0F243E"/>
                          </a:solidFill>
                          <a:effectLst/>
                          <a:latin typeface="Calibri"/>
                          <a:ea typeface="Calibri"/>
                          <a:cs typeface="Times New Roman"/>
                        </a:rPr>
                        <a:t> : Intégrer l’usage des outils informatiques de travail de l’image et de recherche d’information, au service de la pratique plastique</a:t>
                      </a:r>
                      <a:endParaRPr lang="fr-F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6422">
                <a:tc>
                  <a:txBody>
                    <a:bodyPr/>
                    <a:lstStyle/>
                    <a:p>
                      <a:pPr>
                        <a:lnSpc>
                          <a:spcPct val="115000"/>
                        </a:lnSpc>
                        <a:spcAft>
                          <a:spcPts val="0"/>
                        </a:spcAft>
                      </a:pPr>
                      <a:r>
                        <a:rPr lang="fr-FR" sz="1000">
                          <a:effectLst/>
                          <a:latin typeface="Calibri"/>
                          <a:ea typeface="Calibri"/>
                          <a:cs typeface="Times New Roman"/>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a:solidFill>
                            <a:srgbClr val="000000"/>
                          </a:solidFill>
                          <a:effectLst/>
                          <a:latin typeface="Calibri"/>
                          <a:ea typeface="Calibri"/>
                          <a:cs typeface="Times New Roman"/>
                        </a:rPr>
                        <a:t>Mobiliser des outils numériques pour apprendre, échanger, communiquer </a:t>
                      </a:r>
                      <a:endParaRPr lang="fr-FR" sz="200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a:solidFill>
                            <a:srgbClr val="0F243E"/>
                          </a:solidFill>
                          <a:effectLst/>
                          <a:latin typeface="Calibri"/>
                          <a:ea typeface="Calibri"/>
                          <a:cs typeface="Times New Roman"/>
                        </a:rPr>
                        <a:t>Cycle 4</a:t>
                      </a:r>
                      <a:r>
                        <a:rPr lang="fr-FR" sz="1200">
                          <a:solidFill>
                            <a:srgbClr val="0F243E"/>
                          </a:solidFill>
                          <a:effectLst/>
                          <a:latin typeface="Calibri"/>
                          <a:ea typeface="Calibri"/>
                          <a:cs typeface="Times New Roman"/>
                        </a:rPr>
                        <a:t> : Prendre en compte les conditions de la réception de sa production dès la démarche de création, en prêtant attention aux modalités de sa présentation, y compris numérique</a:t>
                      </a:r>
                      <a:endParaRPr lang="fr-F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605">
                <a:tc>
                  <a:txBody>
                    <a:bodyPr/>
                    <a:lstStyle/>
                    <a:p>
                      <a:pPr algn="ctr">
                        <a:lnSpc>
                          <a:spcPct val="115000"/>
                        </a:lnSpc>
                        <a:spcAft>
                          <a:spcPts val="0"/>
                        </a:spcAft>
                      </a:pPr>
                      <a:r>
                        <a:rPr lang="fr-FR" sz="1000" b="1">
                          <a:effectLst/>
                          <a:latin typeface="Calibri"/>
                          <a:ea typeface="Calibri"/>
                          <a:cs typeface="Times New Roman"/>
                        </a:rPr>
                        <a:t>D5</a:t>
                      </a:r>
                      <a:endParaRPr lang="fr-FR"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fr-FR" sz="1400" b="1">
                          <a:effectLst/>
                          <a:latin typeface="Calibri"/>
                          <a:ea typeface="Times New Roman"/>
                          <a:cs typeface="Times New Roman"/>
                        </a:rPr>
                        <a:t>Les représentations du monde et l’activité humaine</a:t>
                      </a:r>
                      <a:endParaRPr lang="fr-FR" sz="18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ctr">
                        <a:lnSpc>
                          <a:spcPct val="115000"/>
                        </a:lnSpc>
                        <a:spcAft>
                          <a:spcPts val="0"/>
                        </a:spcAft>
                      </a:pPr>
                      <a:r>
                        <a:rPr lang="fr-FR" sz="1200">
                          <a:effectLst/>
                          <a:latin typeface="Calibri"/>
                          <a:ea typeface="Calibri"/>
                          <a:cs typeface="Times New Roman"/>
                        </a:rPr>
                        <a:t> </a:t>
                      </a:r>
                      <a:endParaRPr lang="fr-FR" sz="16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r>
              <a:tr h="786422">
                <a:tc>
                  <a:txBody>
                    <a:bodyPr/>
                    <a:lstStyle/>
                    <a:p>
                      <a:pPr>
                        <a:lnSpc>
                          <a:spcPct val="115000"/>
                        </a:lnSpc>
                        <a:spcAft>
                          <a:spcPts val="0"/>
                        </a:spcAft>
                      </a:pPr>
                      <a:r>
                        <a:rPr lang="fr-FR" sz="1000">
                          <a:effectLst/>
                          <a:latin typeface="Calibri"/>
                          <a:ea typeface="Calibri"/>
                          <a:cs typeface="Times New Roman"/>
                        </a:rPr>
                        <a:t>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fr-FR" sz="1400" dirty="0">
                          <a:solidFill>
                            <a:srgbClr val="000000"/>
                          </a:solidFill>
                          <a:effectLst/>
                          <a:latin typeface="Calibri"/>
                          <a:ea typeface="Calibri"/>
                          <a:cs typeface="Times New Roman"/>
                        </a:rPr>
                        <a:t>Analyser et comprendre les organisations humaines et les représentations du monde </a:t>
                      </a:r>
                      <a:endParaRPr lang="fr-FR" sz="2000" dirty="0">
                        <a:solidFill>
                          <a:srgbClr val="000000"/>
                        </a:solidFill>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u="sng" dirty="0">
                          <a:solidFill>
                            <a:srgbClr val="0F243E"/>
                          </a:solidFill>
                          <a:effectLst/>
                          <a:latin typeface="Calibri"/>
                          <a:ea typeface="Calibri"/>
                          <a:cs typeface="Times New Roman"/>
                        </a:rPr>
                        <a:t>Cycle 4</a:t>
                      </a:r>
                      <a:r>
                        <a:rPr lang="fr-FR" sz="1200" dirty="0">
                          <a:solidFill>
                            <a:srgbClr val="0F243E"/>
                          </a:solidFill>
                          <a:effectLst/>
                          <a:latin typeface="Calibri"/>
                          <a:ea typeface="Calibri"/>
                          <a:cs typeface="Times New Roman"/>
                        </a:rPr>
                        <a:t> : Porter un regard curieux et avisé sur son environnement artistique et culturel, proche et lointain, notamment sur la diversité des images fixes et animées, analogiques et numériques</a:t>
                      </a:r>
                      <a:endParaRPr lang="fr-FR" sz="16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286603" y="43805"/>
            <a:ext cx="6365715"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Correspondances  </a:t>
            </a:r>
            <a:r>
              <a:rPr lang="fr-FR" sz="3200" dirty="0" smtClean="0">
                <a:solidFill>
                  <a:schemeClr val="accent1">
                    <a:lumMod val="60000"/>
                    <a:lumOff val="40000"/>
                  </a:schemeClr>
                </a:solidFill>
                <a:latin typeface="Haettenschweiler" pitchFamily="34" charset="0"/>
              </a:rPr>
              <a:t>socle - compétences</a:t>
            </a:r>
            <a:endParaRPr lang="fr-FR" sz="3200" dirty="0">
              <a:solidFill>
                <a:schemeClr val="accent1">
                  <a:lumMod val="60000"/>
                  <a:lumOff val="40000"/>
                </a:schemeClr>
              </a:solidFill>
            </a:endParaRPr>
          </a:p>
        </p:txBody>
      </p:sp>
    </p:spTree>
    <p:extLst>
      <p:ext uri="{BB962C8B-B14F-4D97-AF65-F5344CB8AC3E}">
        <p14:creationId xmlns:p14="http://schemas.microsoft.com/office/powerpoint/2010/main" val="3988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558" y="1834524"/>
            <a:ext cx="8373182" cy="2000548"/>
          </a:xfrm>
          <a:prstGeom prst="rect">
            <a:avLst/>
          </a:prstGeom>
          <a:noFill/>
        </p:spPr>
        <p:txBody>
          <a:bodyPr wrap="square" rtlCol="0">
            <a:spAutoFit/>
          </a:bodyPr>
          <a:lstStyle/>
          <a:p>
            <a:r>
              <a:rPr lang="fr-FR" b="1" dirty="0" smtClean="0">
                <a:solidFill>
                  <a:srgbClr val="424456"/>
                </a:solidFill>
                <a:latin typeface="Gill Sans MT" panose="020B0502020104020203" pitchFamily="34" charset="0"/>
              </a:rPr>
              <a:t>Et je suis attendu sur l’évaluation d’une telle compétence :</a:t>
            </a:r>
          </a:p>
          <a:p>
            <a:r>
              <a:rPr lang="fr-FR" sz="1600" b="1" i="1" dirty="0" smtClean="0">
                <a:solidFill>
                  <a:schemeClr val="tx2">
                    <a:lumMod val="60000"/>
                    <a:lumOff val="40000"/>
                  </a:schemeClr>
                </a:solidFill>
                <a:latin typeface="Gill Sans MT" panose="020B0502020104020203" pitchFamily="34" charset="0"/>
              </a:rPr>
              <a:t>	</a:t>
            </a:r>
          </a:p>
          <a:p>
            <a:pPr algn="ctr"/>
            <a:r>
              <a:rPr lang="fr-FR" sz="2000" b="1" i="1" dirty="0" smtClean="0">
                <a:solidFill>
                  <a:schemeClr val="tx2">
                    <a:lumMod val="60000"/>
                    <a:lumOff val="40000"/>
                  </a:schemeClr>
                </a:solidFill>
                <a:latin typeface="Gill Sans MT" panose="020B0502020104020203" pitchFamily="34" charset="0"/>
              </a:rPr>
              <a:t>« Recourir </a:t>
            </a:r>
            <a:r>
              <a:rPr lang="fr-FR" sz="2000" b="1" i="1" dirty="0">
                <a:solidFill>
                  <a:schemeClr val="tx2">
                    <a:lumMod val="60000"/>
                    <a:lumOff val="40000"/>
                  </a:schemeClr>
                </a:solidFill>
                <a:latin typeface="Gill Sans MT" panose="020B0502020104020203" pitchFamily="34" charset="0"/>
              </a:rPr>
              <a:t>à des outils numériques de captation et de réalisation </a:t>
            </a:r>
            <a:endParaRPr lang="fr-FR" sz="2000" b="1" i="1" dirty="0" smtClean="0">
              <a:solidFill>
                <a:schemeClr val="tx2">
                  <a:lumMod val="60000"/>
                  <a:lumOff val="40000"/>
                </a:schemeClr>
              </a:solidFill>
              <a:latin typeface="Gill Sans MT" panose="020B0502020104020203" pitchFamily="34" charset="0"/>
            </a:endParaRPr>
          </a:p>
          <a:p>
            <a:pPr algn="ctr"/>
            <a:r>
              <a:rPr lang="fr-FR" sz="2000" b="1" i="1" dirty="0" smtClean="0">
                <a:solidFill>
                  <a:schemeClr val="tx2">
                    <a:lumMod val="60000"/>
                    <a:lumOff val="40000"/>
                  </a:schemeClr>
                </a:solidFill>
                <a:latin typeface="Gill Sans MT" panose="020B0502020104020203" pitchFamily="34" charset="0"/>
              </a:rPr>
              <a:t>à </a:t>
            </a:r>
            <a:r>
              <a:rPr lang="fr-FR" sz="2000" b="1" i="1" dirty="0">
                <a:solidFill>
                  <a:schemeClr val="tx2">
                    <a:lumMod val="60000"/>
                    <a:lumOff val="40000"/>
                  </a:schemeClr>
                </a:solidFill>
                <a:latin typeface="Gill Sans MT" panose="020B0502020104020203" pitchFamily="34" charset="0"/>
              </a:rPr>
              <a:t>des fins de création </a:t>
            </a:r>
            <a:r>
              <a:rPr lang="fr-FR" sz="2000" b="1" i="1" dirty="0" smtClean="0">
                <a:solidFill>
                  <a:schemeClr val="tx2">
                    <a:lumMod val="60000"/>
                    <a:lumOff val="40000"/>
                  </a:schemeClr>
                </a:solidFill>
                <a:latin typeface="Gill Sans MT" panose="020B0502020104020203" pitchFamily="34" charset="0"/>
              </a:rPr>
              <a:t>artistique »</a:t>
            </a:r>
          </a:p>
          <a:p>
            <a:endParaRPr lang="fr-FR" sz="1600" b="1" i="1" dirty="0" smtClean="0">
              <a:solidFill>
                <a:schemeClr val="tx2">
                  <a:lumMod val="60000"/>
                  <a:lumOff val="40000"/>
                </a:schemeClr>
              </a:solidFill>
              <a:latin typeface="Gill Sans MT" panose="020B0502020104020203" pitchFamily="34" charset="0"/>
            </a:endParaRPr>
          </a:p>
          <a:p>
            <a:endParaRPr lang="fr-FR" sz="1600" b="1" i="1" dirty="0" smtClean="0">
              <a:solidFill>
                <a:schemeClr val="tx2">
                  <a:lumMod val="60000"/>
                  <a:lumOff val="40000"/>
                </a:schemeClr>
              </a:solidFill>
              <a:latin typeface="Gill Sans MT" panose="020B0502020104020203" pitchFamily="34" charset="0"/>
            </a:endParaRPr>
          </a:p>
          <a:p>
            <a:r>
              <a:rPr lang="fr-FR" b="1" dirty="0">
                <a:solidFill>
                  <a:srgbClr val="424456"/>
                </a:solidFill>
                <a:latin typeface="Gill Sans MT" panose="020B0502020104020203" pitchFamily="34" charset="0"/>
              </a:rPr>
              <a:t>Il me faut donc des moyens pour y parvenir</a:t>
            </a:r>
            <a:r>
              <a:rPr lang="fr-FR" b="1" dirty="0" smtClean="0">
                <a:solidFill>
                  <a:srgbClr val="424456"/>
                </a:solidFill>
                <a:latin typeface="Gill Sans MT" panose="020B0502020104020203" pitchFamily="34" charset="0"/>
              </a:rPr>
              <a:t>.</a:t>
            </a:r>
            <a:endParaRPr lang="fr-FR" b="1" dirty="0">
              <a:solidFill>
                <a:srgbClr val="424456"/>
              </a:solidFill>
              <a:latin typeface="Gill Sans MT" panose="020B0502020104020203" pitchFamily="34" charset="0"/>
            </a:endParaRPr>
          </a:p>
        </p:txBody>
      </p:sp>
      <p:sp>
        <p:nvSpPr>
          <p:cNvPr id="7" name="Rectangle 6"/>
          <p:cNvSpPr/>
          <p:nvPr/>
        </p:nvSpPr>
        <p:spPr>
          <a:xfrm>
            <a:off x="228558" y="112065"/>
            <a:ext cx="7477837" cy="584775"/>
          </a:xfrm>
          <a:prstGeom prst="rect">
            <a:avLst/>
          </a:prstGeom>
        </p:spPr>
        <p:txBody>
          <a:bodyPr wrap="square">
            <a:spAutoFit/>
          </a:bodyPr>
          <a:lstStyle/>
          <a:p>
            <a:r>
              <a:rPr lang="fr-FR" sz="3200" dirty="0" smtClean="0">
                <a:solidFill>
                  <a:schemeClr val="accent1"/>
                </a:solidFill>
                <a:latin typeface="Haettenschweiler" pitchFamily="34" charset="0"/>
              </a:rPr>
              <a:t>Le numérique </a:t>
            </a:r>
            <a:r>
              <a:rPr lang="fr-FR" sz="3200" dirty="0" smtClean="0">
                <a:solidFill>
                  <a:schemeClr val="tx2">
                    <a:satMod val="130000"/>
                  </a:schemeClr>
                </a:solidFill>
                <a:latin typeface="Haettenschweiler" pitchFamily="34" charset="0"/>
              </a:rPr>
              <a:t>une compétence qui est donc à évaluer</a:t>
            </a:r>
            <a:endParaRPr lang="fr-FR" sz="3200" u="sng" dirty="0">
              <a:solidFill>
                <a:schemeClr val="tx2">
                  <a:lumMod val="60000"/>
                  <a:lumOff val="40000"/>
                </a:schemeClr>
              </a:solidFill>
            </a:endParaRPr>
          </a:p>
        </p:txBody>
      </p:sp>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6" name="Rectangle 5"/>
          <p:cNvSpPr/>
          <p:nvPr/>
        </p:nvSpPr>
        <p:spPr>
          <a:xfrm>
            <a:off x="978214" y="4666690"/>
            <a:ext cx="2989262"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fr-FR" dirty="0">
                <a:solidFill>
                  <a:schemeClr val="bg1"/>
                </a:solidFill>
                <a:latin typeface="Gill Sans MT" panose="020B0502020104020203" pitchFamily="34" charset="0"/>
              </a:rPr>
              <a:t>Des moyens MATERIELS</a:t>
            </a:r>
          </a:p>
        </p:txBody>
      </p:sp>
      <p:sp>
        <p:nvSpPr>
          <p:cNvPr id="8" name="Rectangle 7"/>
          <p:cNvSpPr/>
          <p:nvPr/>
        </p:nvSpPr>
        <p:spPr>
          <a:xfrm>
            <a:off x="4603897" y="4672508"/>
            <a:ext cx="3413051"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fr-FR" dirty="0">
                <a:latin typeface="Gill Sans MT" panose="020B0502020104020203" pitchFamily="34" charset="0"/>
              </a:rPr>
              <a:t>Des moyens DIDACTIQUES</a:t>
            </a:r>
          </a:p>
        </p:txBody>
      </p:sp>
    </p:spTree>
    <p:extLst>
      <p:ext uri="{BB962C8B-B14F-4D97-AF65-F5344CB8AC3E}">
        <p14:creationId xmlns:p14="http://schemas.microsoft.com/office/powerpoint/2010/main" val="213672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6478" y="1692506"/>
            <a:ext cx="8064896" cy="4909036"/>
          </a:xfrm>
          <a:prstGeom prst="rect">
            <a:avLst/>
          </a:prstGeom>
        </p:spPr>
        <p:txBody>
          <a:bodyPr wrap="square">
            <a:spAutoFit/>
          </a:bodyPr>
          <a:lstStyle/>
          <a:p>
            <a:endParaRPr lang="fr-FR" sz="1000" u="sng" cap="small" dirty="0">
              <a:solidFill>
                <a:srgbClr val="1F497D">
                  <a:lumMod val="60000"/>
                  <a:lumOff val="40000"/>
                </a:srgbClr>
              </a:solidFill>
              <a:latin typeface="Haettenschweiler" pitchFamily="34" charset="0"/>
            </a:endParaRP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une </a:t>
            </a:r>
            <a:r>
              <a:rPr lang="fr-FR" b="1" dirty="0" smtClean="0">
                <a:solidFill>
                  <a:srgbClr val="4F81BD"/>
                </a:solidFill>
                <a:latin typeface="Gill Sans MT" panose="020B0502020104020203" pitchFamily="34" charset="0"/>
              </a:rPr>
              <a:t>technique </a:t>
            </a: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l’informatique/graphique, </a:t>
            </a:r>
            <a:r>
              <a:rPr lang="fr-FR" b="1" i="1" dirty="0">
                <a:solidFill>
                  <a:srgbClr val="1F497D"/>
                </a:solidFill>
                <a:latin typeface="Gill Sans MT" panose="020B0502020104020203" pitchFamily="34" charset="0"/>
              </a:rPr>
              <a:t>logiciels, </a:t>
            </a:r>
            <a:r>
              <a:rPr lang="fr-FR" b="1" i="1" dirty="0" smtClean="0">
                <a:solidFill>
                  <a:srgbClr val="1F497D"/>
                </a:solidFill>
                <a:latin typeface="Gill Sans MT" panose="020B0502020104020203" pitchFamily="34" charset="0"/>
              </a:rPr>
              <a:t>…</a:t>
            </a: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instrument (outil) </a:t>
            </a: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appareil photo, caméra, souris, tactile,…</a:t>
            </a: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matériau </a:t>
            </a: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clavier, virtualité de l’image,…</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support</a:t>
            </a:r>
            <a:r>
              <a:rPr lang="fr-FR" b="1" dirty="0" smtClean="0">
                <a:solidFill>
                  <a:srgbClr val="1F497D"/>
                </a:solidFill>
                <a:latin typeface="Gill Sans MT" panose="020B0502020104020203" pitchFamily="34" charset="0"/>
              </a:rPr>
              <a:t> : </a:t>
            </a:r>
            <a:r>
              <a:rPr lang="fr-FR" b="1" i="1" dirty="0" smtClean="0">
                <a:solidFill>
                  <a:srgbClr val="1F497D"/>
                </a:solidFill>
                <a:latin typeface="Gill Sans MT" panose="020B0502020104020203" pitchFamily="34" charset="0"/>
              </a:rPr>
              <a:t>l’écran, visuel/sonore, (vidéo)projection,…</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processus </a:t>
            </a: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sériel, photocopieur, impression,…</a:t>
            </a:r>
          </a:p>
          <a:p>
            <a:pPr marL="285750" indent="-285750">
              <a:lnSpc>
                <a:spcPct val="150000"/>
              </a:lnSpc>
              <a:buFontTx/>
              <a:buChar char="-"/>
            </a:pPr>
            <a:r>
              <a:rPr lang="fr-FR" b="1" dirty="0" smtClean="0">
                <a:solidFill>
                  <a:srgbClr val="1F497D"/>
                </a:solidFill>
                <a:latin typeface="Gill Sans MT" panose="020B0502020104020203" pitchFamily="34" charset="0"/>
              </a:rPr>
              <a:t>Comme une </a:t>
            </a:r>
            <a:r>
              <a:rPr lang="fr-FR" b="1" dirty="0" smtClean="0">
                <a:solidFill>
                  <a:schemeClr val="accent1"/>
                </a:solidFill>
                <a:latin typeface="Gill Sans MT" panose="020B0502020104020203" pitchFamily="34" charset="0"/>
              </a:rPr>
              <a:t>proposition</a:t>
            </a:r>
            <a:r>
              <a:rPr lang="fr-FR" b="1" dirty="0" smtClean="0">
                <a:solidFill>
                  <a:srgbClr val="1F497D"/>
                </a:solidFill>
                <a:latin typeface="Gill Sans MT" panose="020B0502020104020203" pitchFamily="34" charset="0"/>
              </a:rPr>
              <a:t> : incitation, réponse </a:t>
            </a:r>
            <a:r>
              <a:rPr lang="fr-FR" b="1" dirty="0" err="1" smtClean="0">
                <a:solidFill>
                  <a:srgbClr val="1F497D"/>
                </a:solidFill>
                <a:latin typeface="Gill Sans MT" panose="020B0502020104020203" pitchFamily="34" charset="0"/>
              </a:rPr>
              <a:t>ind</a:t>
            </a:r>
            <a:r>
              <a:rPr lang="fr-FR" b="1" dirty="0" smtClean="0">
                <a:solidFill>
                  <a:srgbClr val="1F497D"/>
                </a:solidFill>
                <a:latin typeface="Gill Sans MT" panose="020B0502020104020203" pitchFamily="34" charset="0"/>
              </a:rPr>
              <a:t>/coll. </a:t>
            </a:r>
            <a:r>
              <a:rPr lang="fr-FR" b="1" dirty="0">
                <a:solidFill>
                  <a:srgbClr val="1F497D"/>
                </a:solidFill>
                <a:latin typeface="Gill Sans MT" panose="020B0502020104020203" pitchFamily="34" charset="0"/>
              </a:rPr>
              <a:t>s</a:t>
            </a:r>
            <a:r>
              <a:rPr lang="fr-FR" b="1" dirty="0" smtClean="0">
                <a:solidFill>
                  <a:srgbClr val="1F497D"/>
                </a:solidFill>
                <a:latin typeface="Gill Sans MT" panose="020B0502020104020203" pitchFamily="34" charset="0"/>
              </a:rPr>
              <a:t>ingulière,…</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contexte</a:t>
            </a:r>
            <a:r>
              <a:rPr lang="fr-FR" b="1" dirty="0" smtClean="0">
                <a:solidFill>
                  <a:srgbClr val="1F497D"/>
                </a:solidFill>
                <a:latin typeface="Gill Sans MT" panose="020B0502020104020203" pitchFamily="34" charset="0"/>
              </a:rPr>
              <a:t> :  </a:t>
            </a:r>
            <a:r>
              <a:rPr lang="fr-FR" b="1" i="1" dirty="0" smtClean="0">
                <a:solidFill>
                  <a:srgbClr val="1F497D"/>
                </a:solidFill>
                <a:latin typeface="Gill Sans MT" panose="020B0502020104020203" pitchFamily="34" charset="0"/>
              </a:rPr>
              <a:t>l’ère numérique,…</a:t>
            </a:r>
          </a:p>
          <a:p>
            <a:pPr marL="285750" indent="-285750">
              <a:lnSpc>
                <a:spcPct val="150000"/>
              </a:lnSpc>
              <a:buFontTx/>
              <a:buChar char="-"/>
            </a:pPr>
            <a:r>
              <a:rPr lang="fr-FR" b="1" dirty="0" smtClean="0">
                <a:solidFill>
                  <a:srgbClr val="1F497D"/>
                </a:solidFill>
                <a:latin typeface="Gill Sans MT" panose="020B0502020104020203" pitchFamily="34" charset="0"/>
              </a:rPr>
              <a:t>Comme une </a:t>
            </a:r>
            <a:r>
              <a:rPr lang="fr-FR" b="1" dirty="0" smtClean="0">
                <a:solidFill>
                  <a:srgbClr val="4F81BD"/>
                </a:solidFill>
                <a:latin typeface="Gill Sans MT" panose="020B0502020104020203" pitchFamily="34" charset="0"/>
              </a:rPr>
              <a:t>référence </a:t>
            </a: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Nam </a:t>
            </a:r>
            <a:r>
              <a:rPr lang="fr-FR" b="1" i="1" dirty="0" err="1" smtClean="0">
                <a:solidFill>
                  <a:srgbClr val="1F497D"/>
                </a:solidFill>
                <a:latin typeface="Gill Sans MT" panose="020B0502020104020203" pitchFamily="34" charset="0"/>
              </a:rPr>
              <a:t>June</a:t>
            </a:r>
            <a:r>
              <a:rPr lang="fr-FR" b="1" i="1" dirty="0" smtClean="0">
                <a:solidFill>
                  <a:srgbClr val="1F497D"/>
                </a:solidFill>
                <a:latin typeface="Gill Sans MT" panose="020B0502020104020203" pitchFamily="34" charset="0"/>
              </a:rPr>
              <a:t> Paik, Art vidéo, Pixel Art, copy art,…</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questionnement, une problématique </a:t>
            </a:r>
            <a:r>
              <a:rPr lang="fr-FR" b="1" dirty="0" smtClean="0">
                <a:solidFill>
                  <a:srgbClr val="1F497D"/>
                </a:solidFill>
                <a:latin typeface="Gill Sans MT" panose="020B0502020104020203" pitchFamily="34" charset="0"/>
              </a:rPr>
              <a:t>:  </a:t>
            </a:r>
          </a:p>
          <a:p>
            <a:pPr>
              <a:lnSpc>
                <a:spcPct val="150000"/>
              </a:lnSpc>
            </a:pPr>
            <a:r>
              <a:rPr lang="fr-FR" b="1" dirty="0" smtClean="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 L’image numérique suffit-elle à révéler une œuvre d’art ? »</a:t>
            </a:r>
          </a:p>
          <a:p>
            <a:pPr marL="285750" indent="-285750">
              <a:buFontTx/>
              <a:buChar char="-"/>
            </a:pPr>
            <a:endParaRPr lang="fr-FR" b="1" dirty="0">
              <a:solidFill>
                <a:srgbClr val="1F497D"/>
              </a:solidFill>
              <a:latin typeface="Gill Sans MT" panose="020B0502020104020203" pitchFamily="34" charset="0"/>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Comment entendre alors le numérique</a:t>
            </a:r>
          </a:p>
          <a:p>
            <a:r>
              <a:rPr lang="fr-FR" sz="3200" dirty="0" smtClean="0">
                <a:solidFill>
                  <a:srgbClr val="1F497D">
                    <a:lumMod val="60000"/>
                    <a:lumOff val="40000"/>
                  </a:srgbClr>
                </a:solidFill>
                <a:latin typeface="Haettenschweiler" pitchFamily="34" charset="0"/>
              </a:rPr>
              <a:t>en Arts plastiques ?</a:t>
            </a:r>
            <a:endParaRPr lang="fr-FR" sz="3200" dirty="0">
              <a:solidFill>
                <a:srgbClr val="1F497D">
                  <a:lumMod val="60000"/>
                  <a:lumOff val="40000"/>
                </a:srgbClr>
              </a:solidFill>
            </a:endParaRPr>
          </a:p>
        </p:txBody>
      </p:sp>
    </p:spTree>
    <p:extLst>
      <p:ext uri="{BB962C8B-B14F-4D97-AF65-F5344CB8AC3E}">
        <p14:creationId xmlns:p14="http://schemas.microsoft.com/office/powerpoint/2010/main" val="414792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56477" y="1692506"/>
            <a:ext cx="8219689" cy="4909036"/>
          </a:xfrm>
          <a:prstGeom prst="rect">
            <a:avLst/>
          </a:prstGeom>
        </p:spPr>
        <p:txBody>
          <a:bodyPr wrap="square">
            <a:spAutoFit/>
          </a:bodyPr>
          <a:lstStyle/>
          <a:p>
            <a:endParaRPr lang="fr-FR" sz="1000" u="sng" cap="small" dirty="0">
              <a:solidFill>
                <a:srgbClr val="1F497D">
                  <a:lumMod val="60000"/>
                  <a:lumOff val="40000"/>
                </a:srgbClr>
              </a:solidFill>
              <a:latin typeface="Haettenschweiler" pitchFamily="34" charset="0"/>
            </a:endParaRP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une </a:t>
            </a:r>
            <a:r>
              <a:rPr lang="fr-FR" b="1" dirty="0" smtClean="0">
                <a:solidFill>
                  <a:srgbClr val="4F81BD"/>
                </a:solidFill>
                <a:latin typeface="Gill Sans MT" panose="020B0502020104020203" pitchFamily="34" charset="0"/>
              </a:rPr>
              <a:t>technique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je peux exploiter des logiciels d’images</a:t>
            </a: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instrument (outil)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je peux photographier, filmer, scanner</a:t>
            </a:r>
          </a:p>
          <a:p>
            <a:pPr marL="285750" indent="-285750">
              <a:lnSpc>
                <a:spcPct val="150000"/>
              </a:lnSpc>
              <a:spcBef>
                <a:spcPts val="600"/>
              </a:spcBef>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matériau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je peux récupérer des claviers, souris, appareils,…</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support</a:t>
            </a:r>
            <a:r>
              <a:rPr lang="fr-FR" b="1" dirty="0" smtClean="0">
                <a:solidFill>
                  <a:srgbClr val="1F497D"/>
                </a:solidFill>
                <a:latin typeface="Gill Sans MT" panose="020B0502020104020203" pitchFamily="34" charset="0"/>
              </a:rPr>
              <a:t> : </a:t>
            </a:r>
            <a:r>
              <a:rPr lang="fr-FR" b="1" i="1" dirty="0" smtClean="0">
                <a:solidFill>
                  <a:srgbClr val="FF0000"/>
                </a:solidFill>
                <a:latin typeface="Gill Sans MT" panose="020B0502020104020203" pitchFamily="34" charset="0"/>
              </a:rPr>
              <a:t>je peux exploiter le vidéoprojecteur</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processus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je peux travailler avec des photocopies</a:t>
            </a:r>
          </a:p>
          <a:p>
            <a:pPr marL="285750" indent="-285750">
              <a:lnSpc>
                <a:spcPct val="150000"/>
              </a:lnSpc>
              <a:buFontTx/>
              <a:buChar char="-"/>
            </a:pPr>
            <a:r>
              <a:rPr lang="fr-FR" b="1" dirty="0" smtClean="0">
                <a:solidFill>
                  <a:srgbClr val="1F497D"/>
                </a:solidFill>
                <a:latin typeface="Gill Sans MT" panose="020B0502020104020203" pitchFamily="34" charset="0"/>
              </a:rPr>
              <a:t>Comme une </a:t>
            </a:r>
            <a:r>
              <a:rPr lang="fr-FR" b="1" dirty="0" smtClean="0">
                <a:solidFill>
                  <a:schemeClr val="accent1"/>
                </a:solidFill>
                <a:latin typeface="Gill Sans MT" panose="020B0502020104020203" pitchFamily="34" charset="0"/>
              </a:rPr>
              <a:t>proposition</a:t>
            </a:r>
            <a:r>
              <a:rPr lang="fr-FR" b="1" dirty="0" smtClean="0">
                <a:solidFill>
                  <a:srgbClr val="1F497D"/>
                </a:solidFill>
                <a:latin typeface="Gill Sans MT" panose="020B0502020104020203" pitchFamily="34" charset="0"/>
              </a:rPr>
              <a:t> : </a:t>
            </a:r>
            <a:r>
              <a:rPr lang="fr-FR" b="1" i="1" dirty="0" smtClean="0">
                <a:solidFill>
                  <a:srgbClr val="FF0000"/>
                </a:solidFill>
                <a:latin typeface="Gill Sans MT" panose="020B0502020104020203" pitchFamily="34" charset="0"/>
              </a:rPr>
              <a:t>je peux confronter </a:t>
            </a:r>
            <a:r>
              <a:rPr lang="fr-FR" b="1" i="1" dirty="0" err="1" smtClean="0">
                <a:solidFill>
                  <a:srgbClr val="FF0000"/>
                </a:solidFill>
                <a:latin typeface="Gill Sans MT" panose="020B0502020104020203" pitchFamily="34" charset="0"/>
              </a:rPr>
              <a:t>techn</a:t>
            </a:r>
            <a:r>
              <a:rPr lang="fr-FR" b="1" i="1" dirty="0" smtClean="0">
                <a:solidFill>
                  <a:srgbClr val="FF0000"/>
                </a:solidFill>
                <a:latin typeface="Gill Sans MT" panose="020B0502020104020203" pitchFamily="34" charset="0"/>
              </a:rPr>
              <a:t> </a:t>
            </a:r>
            <a:r>
              <a:rPr lang="fr-FR" b="1" i="1" dirty="0" err="1" smtClean="0">
                <a:solidFill>
                  <a:srgbClr val="FF0000"/>
                </a:solidFill>
                <a:latin typeface="Gill Sans MT" panose="020B0502020104020203" pitchFamily="34" charset="0"/>
              </a:rPr>
              <a:t>tradi</a:t>
            </a:r>
            <a:r>
              <a:rPr lang="fr-FR" b="1" i="1" dirty="0" smtClean="0">
                <a:solidFill>
                  <a:srgbClr val="FF0000"/>
                </a:solidFill>
                <a:latin typeface="Gill Sans MT" panose="020B0502020104020203" pitchFamily="34" charset="0"/>
              </a:rPr>
              <a:t> avec </a:t>
            </a:r>
            <a:r>
              <a:rPr lang="fr-FR" b="1" i="1" dirty="0" err="1" smtClean="0">
                <a:solidFill>
                  <a:srgbClr val="FF0000"/>
                </a:solidFill>
                <a:latin typeface="Gill Sans MT" panose="020B0502020104020203" pitchFamily="34" charset="0"/>
              </a:rPr>
              <a:t>numéri</a:t>
            </a:r>
            <a:r>
              <a:rPr lang="fr-FR" b="1" i="1" dirty="0" smtClean="0">
                <a:solidFill>
                  <a:srgbClr val="FF0000"/>
                </a:solidFill>
                <a:latin typeface="Gill Sans MT" panose="020B0502020104020203" pitchFamily="34" charset="0"/>
              </a:rPr>
              <a:t>.</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contexte</a:t>
            </a:r>
            <a:r>
              <a:rPr lang="fr-FR" b="1" dirty="0" smtClean="0">
                <a:solidFill>
                  <a:srgbClr val="1F497D"/>
                </a:solidFill>
                <a:latin typeface="Gill Sans MT" panose="020B0502020104020203" pitchFamily="34" charset="0"/>
              </a:rPr>
              <a:t> : </a:t>
            </a:r>
            <a:r>
              <a:rPr lang="fr-FR" b="1" dirty="0" smtClean="0">
                <a:solidFill>
                  <a:srgbClr val="FF0000"/>
                </a:solidFill>
                <a:latin typeface="Gill Sans MT" panose="020B0502020104020203" pitchFamily="34" charset="0"/>
              </a:rPr>
              <a:t> </a:t>
            </a:r>
            <a:r>
              <a:rPr lang="fr-FR" b="1" i="1" dirty="0" smtClean="0">
                <a:solidFill>
                  <a:srgbClr val="FF0000"/>
                </a:solidFill>
                <a:latin typeface="Gill Sans MT" panose="020B0502020104020203" pitchFamily="34" charset="0"/>
              </a:rPr>
              <a:t>je peux rebondir sur un projet interdisciplinaire</a:t>
            </a:r>
          </a:p>
          <a:p>
            <a:pPr marL="285750" indent="-285750">
              <a:lnSpc>
                <a:spcPct val="150000"/>
              </a:lnSpc>
              <a:buFontTx/>
              <a:buChar char="-"/>
            </a:pPr>
            <a:r>
              <a:rPr lang="fr-FR" b="1" dirty="0" smtClean="0">
                <a:solidFill>
                  <a:srgbClr val="1F497D"/>
                </a:solidFill>
                <a:latin typeface="Gill Sans MT" panose="020B0502020104020203" pitchFamily="34" charset="0"/>
              </a:rPr>
              <a:t>Comme une </a:t>
            </a:r>
            <a:r>
              <a:rPr lang="fr-FR" b="1" dirty="0" smtClean="0">
                <a:solidFill>
                  <a:srgbClr val="4F81BD"/>
                </a:solidFill>
                <a:latin typeface="Gill Sans MT" panose="020B0502020104020203" pitchFamily="34" charset="0"/>
              </a:rPr>
              <a:t>référence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je peux explorer/exploiter des œuvres numériques</a:t>
            </a:r>
          </a:p>
          <a:p>
            <a:pPr marL="285750" indent="-285750">
              <a:lnSpc>
                <a:spcPct val="150000"/>
              </a:lnSpc>
              <a:buFontTx/>
              <a:buChar char="-"/>
            </a:pPr>
            <a:r>
              <a:rPr lang="fr-FR" b="1" dirty="0" smtClean="0">
                <a:solidFill>
                  <a:srgbClr val="1F497D"/>
                </a:solidFill>
                <a:latin typeface="Gill Sans MT" panose="020B0502020104020203" pitchFamily="34" charset="0"/>
              </a:rPr>
              <a:t>Comme un </a:t>
            </a:r>
            <a:r>
              <a:rPr lang="fr-FR" b="1" dirty="0" smtClean="0">
                <a:solidFill>
                  <a:srgbClr val="4F81BD"/>
                </a:solidFill>
                <a:latin typeface="Gill Sans MT" panose="020B0502020104020203" pitchFamily="34" charset="0"/>
              </a:rPr>
              <a:t>questionnement, une problématique </a:t>
            </a:r>
            <a:r>
              <a:rPr lang="fr-FR" b="1" dirty="0" smtClean="0">
                <a:solidFill>
                  <a:srgbClr val="1F497D"/>
                </a:solidFill>
                <a:latin typeface="Gill Sans MT" panose="020B0502020104020203" pitchFamily="34" charset="0"/>
              </a:rPr>
              <a:t>:  </a:t>
            </a:r>
            <a:r>
              <a:rPr lang="fr-FR" b="1" i="1" dirty="0" smtClean="0">
                <a:solidFill>
                  <a:srgbClr val="FF0000"/>
                </a:solidFill>
                <a:latin typeface="Gill Sans MT" panose="020B0502020104020203" pitchFamily="34" charset="0"/>
              </a:rPr>
              <a:t>fondant une séquence</a:t>
            </a:r>
          </a:p>
          <a:p>
            <a:pPr>
              <a:lnSpc>
                <a:spcPct val="150000"/>
              </a:lnSpc>
            </a:pPr>
            <a:r>
              <a:rPr lang="fr-FR" b="1" dirty="0" smtClean="0">
                <a:solidFill>
                  <a:srgbClr val="FF0000"/>
                </a:solidFill>
                <a:latin typeface="Gill Sans MT" panose="020B0502020104020203" pitchFamily="34" charset="0"/>
              </a:rPr>
              <a:t>     </a:t>
            </a:r>
            <a:r>
              <a:rPr lang="fr-FR" b="1" i="1" dirty="0" smtClean="0">
                <a:solidFill>
                  <a:srgbClr val="FF0000"/>
                </a:solidFill>
                <a:latin typeface="Gill Sans MT" panose="020B0502020104020203" pitchFamily="34" charset="0"/>
              </a:rPr>
              <a:t>« La figure humaine à l’ère de l’image numérique »</a:t>
            </a:r>
          </a:p>
          <a:p>
            <a:pPr marL="285750" indent="-285750">
              <a:buFontTx/>
              <a:buChar char="-"/>
            </a:pPr>
            <a:endParaRPr lang="fr-FR" b="1" dirty="0">
              <a:solidFill>
                <a:srgbClr val="1F497D"/>
              </a:solidFill>
              <a:latin typeface="Gill Sans MT" panose="020B0502020104020203" pitchFamily="34" charset="0"/>
            </a:endParaRPr>
          </a:p>
        </p:txBody>
      </p:sp>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Comment</a:t>
            </a:r>
            <a:r>
              <a:rPr lang="fr-FR" sz="3200" dirty="0" smtClean="0">
                <a:solidFill>
                  <a:srgbClr val="FF0000"/>
                </a:solidFill>
                <a:latin typeface="Haettenschweiler" pitchFamily="34" charset="0"/>
              </a:rPr>
              <a:t> œuvrer pour/avec </a:t>
            </a:r>
            <a:r>
              <a:rPr lang="fr-FR" sz="3200" dirty="0" smtClean="0">
                <a:solidFill>
                  <a:srgbClr val="1F497D">
                    <a:satMod val="130000"/>
                  </a:srgbClr>
                </a:solidFill>
                <a:latin typeface="Haettenschweiler" pitchFamily="34" charset="0"/>
              </a:rPr>
              <a:t>le numérique</a:t>
            </a:r>
          </a:p>
          <a:p>
            <a:r>
              <a:rPr lang="fr-FR" sz="3200" dirty="0" smtClean="0">
                <a:solidFill>
                  <a:srgbClr val="1F497D">
                    <a:lumMod val="60000"/>
                    <a:lumOff val="40000"/>
                  </a:srgbClr>
                </a:solidFill>
                <a:latin typeface="Haettenschweiler" pitchFamily="34" charset="0"/>
              </a:rPr>
              <a:t>en Arts plastiques ?</a:t>
            </a:r>
            <a:endParaRPr lang="fr-FR" sz="3200" dirty="0">
              <a:solidFill>
                <a:srgbClr val="1F497D">
                  <a:lumMod val="60000"/>
                  <a:lumOff val="40000"/>
                </a:srgbClr>
              </a:solidFill>
            </a:endParaRPr>
          </a:p>
        </p:txBody>
      </p:sp>
    </p:spTree>
    <p:extLst>
      <p:ext uri="{BB962C8B-B14F-4D97-AF65-F5344CB8AC3E}">
        <p14:creationId xmlns:p14="http://schemas.microsoft.com/office/powerpoint/2010/main" val="24282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8">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8">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820169" y="1286757"/>
            <a:ext cx="2534950" cy="3970318"/>
          </a:xfrm>
          <a:prstGeom prst="rect">
            <a:avLst/>
          </a:prstGeom>
          <a:solidFill>
            <a:schemeClr val="bg1"/>
          </a:solidFill>
        </p:spPr>
        <p:txBody>
          <a:bodyPr wrap="square">
            <a:spAutoFit/>
          </a:bodyPr>
          <a:lstStyle/>
          <a:p>
            <a:pPr marL="285750" indent="-285750">
              <a:buFont typeface="Arial" panose="020B0604020202020204" pitchFamily="34" charset="0"/>
              <a:buChar char="•"/>
            </a:pPr>
            <a:r>
              <a:rPr lang="fr-FR" sz="2000" b="1" u="sng" dirty="0" smtClean="0">
                <a:solidFill>
                  <a:schemeClr val="tx2">
                    <a:lumMod val="50000"/>
                  </a:schemeClr>
                </a:solidFill>
                <a:latin typeface="Gill Sans MT" panose="020B0502020104020203" pitchFamily="34" charset="0"/>
              </a:rPr>
              <a:t>Se documenter</a:t>
            </a:r>
          </a:p>
          <a:p>
            <a:r>
              <a:rPr lang="fr-FR" b="1" dirty="0" smtClean="0">
                <a:solidFill>
                  <a:schemeClr val="accent1">
                    <a:lumMod val="75000"/>
                  </a:schemeClr>
                </a:solidFill>
                <a:latin typeface="Gill Sans MT" panose="020B0502020104020203" pitchFamily="34" charset="0"/>
              </a:rPr>
              <a:t>- mise en œuvre</a:t>
            </a:r>
          </a:p>
          <a:p>
            <a:r>
              <a:rPr lang="fr-FR" b="1" dirty="0" smtClean="0">
                <a:solidFill>
                  <a:schemeClr val="accent1">
                    <a:lumMod val="75000"/>
                  </a:schemeClr>
                </a:solidFill>
                <a:latin typeface="Gill Sans MT" panose="020B0502020104020203" pitchFamily="34" charset="0"/>
              </a:rPr>
              <a:t>- outils de recherche, de restitution</a:t>
            </a:r>
          </a:p>
          <a:p>
            <a:pPr marL="285750" indent="-285750">
              <a:buFont typeface="Arial" panose="020B0604020202020204" pitchFamily="34" charset="0"/>
              <a:buChar char="•"/>
            </a:pPr>
            <a:r>
              <a:rPr lang="fr-FR" sz="2000" b="1" u="sng" dirty="0" smtClean="0">
                <a:solidFill>
                  <a:schemeClr val="tx2">
                    <a:lumMod val="50000"/>
                  </a:schemeClr>
                </a:solidFill>
                <a:latin typeface="Gill Sans MT" panose="020B0502020104020203" pitchFamily="34" charset="0"/>
              </a:rPr>
              <a:t>Créer</a:t>
            </a:r>
          </a:p>
          <a:p>
            <a:r>
              <a:rPr lang="fr-FR" b="1" dirty="0" smtClean="0">
                <a:solidFill>
                  <a:schemeClr val="accent1">
                    <a:lumMod val="75000"/>
                  </a:schemeClr>
                </a:solidFill>
                <a:latin typeface="Gill Sans MT" panose="020B0502020104020203" pitchFamily="34" charset="0"/>
              </a:rPr>
              <a:t>- Concevoir-faire</a:t>
            </a:r>
          </a:p>
          <a:p>
            <a:r>
              <a:rPr lang="fr-FR" sz="1600" b="1" dirty="0" smtClean="0">
                <a:solidFill>
                  <a:srgbClr val="424456"/>
                </a:solidFill>
                <a:latin typeface="Gill Sans MT" panose="020B0502020104020203" pitchFamily="34" charset="0"/>
              </a:rPr>
              <a:t>fabriquer, retoucher des images</a:t>
            </a:r>
          </a:p>
          <a:p>
            <a:r>
              <a:rPr lang="fr-FR" b="1" dirty="0" smtClean="0">
                <a:solidFill>
                  <a:schemeClr val="accent1">
                    <a:lumMod val="75000"/>
                  </a:schemeClr>
                </a:solidFill>
                <a:latin typeface="Gill Sans MT" panose="020B0502020104020203" pitchFamily="34" charset="0"/>
              </a:rPr>
              <a:t>- Faire voir</a:t>
            </a:r>
          </a:p>
          <a:p>
            <a:r>
              <a:rPr lang="fr-FR" sz="1600" b="1" dirty="0" smtClean="0">
                <a:solidFill>
                  <a:srgbClr val="424456"/>
                </a:solidFill>
                <a:latin typeface="Gill Sans MT" panose="020B0502020104020203" pitchFamily="34" charset="0"/>
              </a:rPr>
              <a:t>matérialiser, présenter</a:t>
            </a:r>
          </a:p>
          <a:p>
            <a:pPr marL="285750" indent="-285750">
              <a:buFont typeface="Arial" panose="020B0604020202020204" pitchFamily="34" charset="0"/>
              <a:buChar char="•"/>
            </a:pPr>
            <a:r>
              <a:rPr lang="fr-FR" sz="2000" b="1" u="sng" dirty="0" smtClean="0">
                <a:solidFill>
                  <a:schemeClr val="tx2">
                    <a:lumMod val="50000"/>
                  </a:schemeClr>
                </a:solidFill>
                <a:latin typeface="Gill Sans MT" panose="020B0502020104020203" pitchFamily="34" charset="0"/>
              </a:rPr>
              <a:t>Diffuser</a:t>
            </a:r>
          </a:p>
          <a:p>
            <a:r>
              <a:rPr lang="fr-FR" b="1" dirty="0" smtClean="0">
                <a:solidFill>
                  <a:schemeClr val="accent1">
                    <a:lumMod val="75000"/>
                  </a:schemeClr>
                </a:solidFill>
                <a:latin typeface="Gill Sans MT" panose="020B0502020104020203" pitchFamily="34" charset="0"/>
              </a:rPr>
              <a:t>- Communiquer</a:t>
            </a:r>
            <a:endParaRPr lang="fr-FR" b="1" dirty="0">
              <a:solidFill>
                <a:schemeClr val="accent1">
                  <a:lumMod val="75000"/>
                </a:schemeClr>
              </a:solidFill>
              <a:latin typeface="Gill Sans MT" panose="020B0502020104020203" pitchFamily="34" charset="0"/>
            </a:endParaRPr>
          </a:p>
          <a:p>
            <a:r>
              <a:rPr lang="fr-FR" b="1" dirty="0" smtClean="0">
                <a:solidFill>
                  <a:srgbClr val="424456"/>
                </a:solidFill>
                <a:latin typeface="Gill Sans MT" panose="020B0502020104020203" pitchFamily="34" charset="0"/>
              </a:rPr>
              <a:t>Supports, outils</a:t>
            </a:r>
          </a:p>
          <a:p>
            <a:r>
              <a:rPr lang="fr-FR" b="1" dirty="0" smtClean="0">
                <a:solidFill>
                  <a:schemeClr val="accent1">
                    <a:lumMod val="75000"/>
                  </a:schemeClr>
                </a:solidFill>
                <a:latin typeface="Gill Sans MT" panose="020B0502020104020203" pitchFamily="34" charset="0"/>
              </a:rPr>
              <a:t>- Exposer</a:t>
            </a:r>
            <a:endParaRPr lang="fr-FR" b="1" dirty="0">
              <a:solidFill>
                <a:schemeClr val="accent1">
                  <a:lumMod val="75000"/>
                </a:schemeClr>
              </a:solidFill>
              <a:latin typeface="Gill Sans MT" panose="020B0502020104020203" pitchFamily="34" charset="0"/>
            </a:endParaRPr>
          </a:p>
        </p:txBody>
      </p:sp>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pic>
        <p:nvPicPr>
          <p:cNvPr id="1027" name="Picture 3"/>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1210" t="18594" r="45669" b="55149"/>
          <a:stretch/>
        </p:blipFill>
        <p:spPr bwMode="auto">
          <a:xfrm>
            <a:off x="219359" y="939128"/>
            <a:ext cx="4805347" cy="16451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1408" t="41392" r="44137" b="25188"/>
          <a:stretch/>
        </p:blipFill>
        <p:spPr bwMode="auto">
          <a:xfrm>
            <a:off x="194033" y="2985114"/>
            <a:ext cx="4779014" cy="201999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3"/>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2152" t="58150" r="31795" b="5490"/>
          <a:stretch/>
        </p:blipFill>
        <p:spPr bwMode="auto">
          <a:xfrm>
            <a:off x="194033" y="5353533"/>
            <a:ext cx="3157387" cy="1151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llipse 1"/>
          <p:cNvSpPr/>
          <p:nvPr/>
        </p:nvSpPr>
        <p:spPr>
          <a:xfrm>
            <a:off x="2490251" y="3085118"/>
            <a:ext cx="2280075" cy="8880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Ellipse 18"/>
          <p:cNvSpPr/>
          <p:nvPr/>
        </p:nvSpPr>
        <p:spPr>
          <a:xfrm>
            <a:off x="632695" y="1761686"/>
            <a:ext cx="1428409" cy="65314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9" name="Picture 5"/>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2267" t="22885" r="60369" b="45522"/>
          <a:stretch/>
        </p:blipFill>
        <p:spPr bwMode="auto">
          <a:xfrm>
            <a:off x="3378341" y="5304990"/>
            <a:ext cx="1870553" cy="1214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40375" t="56312" r="31377" b="9254"/>
          <a:stretch/>
        </p:blipFill>
        <p:spPr bwMode="auto">
          <a:xfrm>
            <a:off x="6978324" y="5287825"/>
            <a:ext cx="1871969" cy="1282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12127" t="54874" r="60509" b="9253"/>
          <a:stretch/>
        </p:blipFill>
        <p:spPr bwMode="auto">
          <a:xfrm>
            <a:off x="5195921" y="5257075"/>
            <a:ext cx="1782404" cy="1313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41368" y="5255225"/>
            <a:ext cx="8626860" cy="13136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lèche vers le bas 3"/>
          <p:cNvSpPr/>
          <p:nvPr/>
        </p:nvSpPr>
        <p:spPr>
          <a:xfrm>
            <a:off x="1129840" y="4949772"/>
            <a:ext cx="285008" cy="403761"/>
          </a:xfrm>
          <a:prstGeom prst="downArrow">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vers le bas 27"/>
          <p:cNvSpPr/>
          <p:nvPr/>
        </p:nvSpPr>
        <p:spPr>
          <a:xfrm>
            <a:off x="3630288" y="4949772"/>
            <a:ext cx="285008" cy="403761"/>
          </a:xfrm>
          <a:prstGeom prst="downArrow">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flipV="1">
            <a:off x="2897579" y="901444"/>
            <a:ext cx="2298342" cy="34456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0" name="Picture 6"/>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l="22635" t="24880" r="24154" b="34689"/>
          <a:stretch/>
        </p:blipFill>
        <p:spPr bwMode="auto">
          <a:xfrm>
            <a:off x="6025105" y="33800"/>
            <a:ext cx="3118895" cy="133238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l="12477" t="53119" r="41825" b="40067"/>
          <a:stretch/>
        </p:blipFill>
        <p:spPr bwMode="auto">
          <a:xfrm>
            <a:off x="5688747" y="759833"/>
            <a:ext cx="3378533" cy="28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Flèche vers le bas 25"/>
          <p:cNvSpPr/>
          <p:nvPr/>
        </p:nvSpPr>
        <p:spPr>
          <a:xfrm>
            <a:off x="1139736" y="2531613"/>
            <a:ext cx="285008" cy="403761"/>
          </a:xfrm>
          <a:prstGeom prst="downArrow">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105611"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documents ressources</a:t>
            </a:r>
            <a:endParaRPr lang="fr-FR" sz="2400" dirty="0">
              <a:solidFill>
                <a:prstClr val="black"/>
              </a:solidFill>
              <a:latin typeface="Century Schoolbook"/>
            </a:endParaRPr>
          </a:p>
        </p:txBody>
      </p:sp>
    </p:spTree>
    <p:extLst>
      <p:ext uri="{BB962C8B-B14F-4D97-AF65-F5344CB8AC3E}">
        <p14:creationId xmlns:p14="http://schemas.microsoft.com/office/powerpoint/2010/main" val="9587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10" end="1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1000"/>
                                        <p:tgtEl>
                                          <p:spTgt spid="26"/>
                                        </p:tgtEl>
                                      </p:cBhvr>
                                    </p:animEffect>
                                    <p:anim calcmode="lin" valueType="num">
                                      <p:cBhvr>
                                        <p:cTn id="61" dur="1000" fill="hold"/>
                                        <p:tgtEl>
                                          <p:spTgt spid="26"/>
                                        </p:tgtEl>
                                        <p:attrNameLst>
                                          <p:attrName>ppt_x</p:attrName>
                                        </p:attrNameLst>
                                      </p:cBhvr>
                                      <p:tavLst>
                                        <p:tav tm="0">
                                          <p:val>
                                            <p:strVal val="#ppt_x"/>
                                          </p:val>
                                        </p:tav>
                                        <p:tav tm="100000">
                                          <p:val>
                                            <p:strVal val="#ppt_x"/>
                                          </p:val>
                                        </p:tav>
                                      </p:tavLst>
                                    </p:anim>
                                    <p:anim calcmode="lin" valueType="num">
                                      <p:cBhvr>
                                        <p:cTn id="62" dur="1000" fill="hold"/>
                                        <p:tgtEl>
                                          <p:spTgt spid="26"/>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1026"/>
                                        </p:tgtEl>
                                        <p:attrNameLst>
                                          <p:attrName>style.visibility</p:attrName>
                                        </p:attrNameLst>
                                      </p:cBhvr>
                                      <p:to>
                                        <p:strVal val="visible"/>
                                      </p:to>
                                    </p:set>
                                    <p:animEffect transition="in" filter="fade">
                                      <p:cBhvr>
                                        <p:cTn id="65" dur="1000"/>
                                        <p:tgtEl>
                                          <p:spTgt spid="1026"/>
                                        </p:tgtEl>
                                      </p:cBhvr>
                                    </p:animEffect>
                                    <p:anim calcmode="lin" valueType="num">
                                      <p:cBhvr>
                                        <p:cTn id="66" dur="1000" fill="hold"/>
                                        <p:tgtEl>
                                          <p:spTgt spid="1026"/>
                                        </p:tgtEl>
                                        <p:attrNameLst>
                                          <p:attrName>ppt_x</p:attrName>
                                        </p:attrNameLst>
                                      </p:cBhvr>
                                      <p:tavLst>
                                        <p:tav tm="0">
                                          <p:val>
                                            <p:strVal val="#ppt_x"/>
                                          </p:val>
                                        </p:tav>
                                        <p:tav tm="100000">
                                          <p:val>
                                            <p:strVal val="#ppt_x"/>
                                          </p:val>
                                        </p:tav>
                                      </p:tavLst>
                                    </p:anim>
                                    <p:anim calcmode="lin" valueType="num">
                                      <p:cBhvr>
                                        <p:cTn id="67" dur="1000" fill="hold"/>
                                        <p:tgtEl>
                                          <p:spTgt spid="1026"/>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fade">
                                      <p:cBhvr>
                                        <p:cTn id="70" dur="1000"/>
                                        <p:tgtEl>
                                          <p:spTgt spid="2"/>
                                        </p:tgtEl>
                                      </p:cBhvr>
                                    </p:animEffect>
                                    <p:anim calcmode="lin" valueType="num">
                                      <p:cBhvr>
                                        <p:cTn id="71" dur="1000" fill="hold"/>
                                        <p:tgtEl>
                                          <p:spTgt spid="2"/>
                                        </p:tgtEl>
                                        <p:attrNameLst>
                                          <p:attrName>ppt_x</p:attrName>
                                        </p:attrNameLst>
                                      </p:cBhvr>
                                      <p:tavLst>
                                        <p:tav tm="0">
                                          <p:val>
                                            <p:strVal val="#ppt_x"/>
                                          </p:val>
                                        </p:tav>
                                        <p:tav tm="100000">
                                          <p:val>
                                            <p:strVal val="#ppt_x"/>
                                          </p:val>
                                        </p:tav>
                                      </p:tavLst>
                                    </p:anim>
                                    <p:anim calcmode="lin" valueType="num">
                                      <p:cBhvr>
                                        <p:cTn id="7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000"/>
                                        <p:tgtEl>
                                          <p:spTgt spid="28"/>
                                        </p:tgtEl>
                                      </p:cBhvr>
                                    </p:animEffect>
                                    <p:anim calcmode="lin" valueType="num">
                                      <p:cBhvr>
                                        <p:cTn id="83" dur="1000" fill="hold"/>
                                        <p:tgtEl>
                                          <p:spTgt spid="28"/>
                                        </p:tgtEl>
                                        <p:attrNameLst>
                                          <p:attrName>ppt_x</p:attrName>
                                        </p:attrNameLst>
                                      </p:cBhvr>
                                      <p:tavLst>
                                        <p:tav tm="0">
                                          <p:val>
                                            <p:strVal val="#ppt_x"/>
                                          </p:val>
                                        </p:tav>
                                        <p:tav tm="100000">
                                          <p:val>
                                            <p:strVal val="#ppt_x"/>
                                          </p:val>
                                        </p:tav>
                                      </p:tavLst>
                                    </p:anim>
                                    <p:anim calcmode="lin" valueType="num">
                                      <p:cBhvr>
                                        <p:cTn id="84" dur="1000" fill="hold"/>
                                        <p:tgtEl>
                                          <p:spTgt spid="28"/>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fade">
                                      <p:cBhvr>
                                        <p:cTn id="87" dur="1000"/>
                                        <p:tgtEl>
                                          <p:spTgt spid="3"/>
                                        </p:tgtEl>
                                      </p:cBhvr>
                                    </p:animEffect>
                                    <p:anim calcmode="lin" valueType="num">
                                      <p:cBhvr>
                                        <p:cTn id="88" dur="1000" fill="hold"/>
                                        <p:tgtEl>
                                          <p:spTgt spid="3"/>
                                        </p:tgtEl>
                                        <p:attrNameLst>
                                          <p:attrName>ppt_x</p:attrName>
                                        </p:attrNameLst>
                                      </p:cBhvr>
                                      <p:tavLst>
                                        <p:tav tm="0">
                                          <p:val>
                                            <p:strVal val="#ppt_x"/>
                                          </p:val>
                                        </p:tav>
                                        <p:tav tm="100000">
                                          <p:val>
                                            <p:strVal val="#ppt_x"/>
                                          </p:val>
                                        </p:tav>
                                      </p:tavLst>
                                    </p:anim>
                                    <p:anim calcmode="lin" valueType="num">
                                      <p:cBhvr>
                                        <p:cTn id="89" dur="1000" fill="hold"/>
                                        <p:tgtEl>
                                          <p:spTgt spid="3"/>
                                        </p:tgtEl>
                                        <p:attrNameLst>
                                          <p:attrName>ppt_y</p:attrName>
                                        </p:attrNameLst>
                                      </p:cBhvr>
                                      <p:tavLst>
                                        <p:tav tm="0">
                                          <p:val>
                                            <p:strVal val="#ppt_y-.1"/>
                                          </p:val>
                                        </p:tav>
                                        <p:tav tm="100000">
                                          <p:val>
                                            <p:strVal val="#ppt_y"/>
                                          </p:val>
                                        </p:tav>
                                      </p:tavLst>
                                    </p:anim>
                                  </p:childTnLst>
                                </p:cTn>
                              </p:par>
                              <p:par>
                                <p:cTn id="90" presetID="47" presetClass="entr" presetSubtype="0" fill="hold" nodeType="withEffect">
                                  <p:stCondLst>
                                    <p:cond delay="0"/>
                                  </p:stCondLst>
                                  <p:childTnLst>
                                    <p:set>
                                      <p:cBhvr>
                                        <p:cTn id="91" dur="1" fill="hold">
                                          <p:stCondLst>
                                            <p:cond delay="0"/>
                                          </p:stCondLst>
                                        </p:cTn>
                                        <p:tgtEl>
                                          <p:spTgt spid="15"/>
                                        </p:tgtEl>
                                        <p:attrNameLst>
                                          <p:attrName>style.visibility</p:attrName>
                                        </p:attrNameLst>
                                      </p:cBhvr>
                                      <p:to>
                                        <p:strVal val="visible"/>
                                      </p:to>
                                    </p:set>
                                    <p:animEffect transition="in" filter="fade">
                                      <p:cBhvr>
                                        <p:cTn id="92" dur="1000"/>
                                        <p:tgtEl>
                                          <p:spTgt spid="15"/>
                                        </p:tgtEl>
                                      </p:cBhvr>
                                    </p:animEffect>
                                    <p:anim calcmode="lin" valueType="num">
                                      <p:cBhvr>
                                        <p:cTn id="93" dur="1000" fill="hold"/>
                                        <p:tgtEl>
                                          <p:spTgt spid="15"/>
                                        </p:tgtEl>
                                        <p:attrNameLst>
                                          <p:attrName>ppt_x</p:attrName>
                                        </p:attrNameLst>
                                      </p:cBhvr>
                                      <p:tavLst>
                                        <p:tav tm="0">
                                          <p:val>
                                            <p:strVal val="#ppt_x"/>
                                          </p:val>
                                        </p:tav>
                                        <p:tav tm="100000">
                                          <p:val>
                                            <p:strVal val="#ppt_x"/>
                                          </p:val>
                                        </p:tav>
                                      </p:tavLst>
                                    </p:anim>
                                    <p:anim calcmode="lin" valueType="num">
                                      <p:cBhvr>
                                        <p:cTn id="94" dur="1000" fill="hold"/>
                                        <p:tgtEl>
                                          <p:spTgt spid="15"/>
                                        </p:tgtEl>
                                        <p:attrNameLst>
                                          <p:attrName>ppt_y</p:attrName>
                                        </p:attrNameLst>
                                      </p:cBhvr>
                                      <p:tavLst>
                                        <p:tav tm="0">
                                          <p:val>
                                            <p:strVal val="#ppt_y-.1"/>
                                          </p:val>
                                        </p:tav>
                                        <p:tav tm="100000">
                                          <p:val>
                                            <p:strVal val="#ppt_y"/>
                                          </p:val>
                                        </p:tav>
                                      </p:tavLst>
                                    </p:anim>
                                  </p:childTnLst>
                                </p:cTn>
                              </p:par>
                              <p:par>
                                <p:cTn id="95" presetID="47" presetClass="entr" presetSubtype="0" fill="hold" nodeType="withEffect">
                                  <p:stCondLst>
                                    <p:cond delay="0"/>
                                  </p:stCondLst>
                                  <p:childTnLst>
                                    <p:set>
                                      <p:cBhvr>
                                        <p:cTn id="96" dur="1" fill="hold">
                                          <p:stCondLst>
                                            <p:cond delay="0"/>
                                          </p:stCondLst>
                                        </p:cTn>
                                        <p:tgtEl>
                                          <p:spTgt spid="1029"/>
                                        </p:tgtEl>
                                        <p:attrNameLst>
                                          <p:attrName>style.visibility</p:attrName>
                                        </p:attrNameLst>
                                      </p:cBhvr>
                                      <p:to>
                                        <p:strVal val="visible"/>
                                      </p:to>
                                    </p:set>
                                    <p:animEffect transition="in" filter="fade">
                                      <p:cBhvr>
                                        <p:cTn id="97" dur="1000"/>
                                        <p:tgtEl>
                                          <p:spTgt spid="1029"/>
                                        </p:tgtEl>
                                      </p:cBhvr>
                                    </p:animEffect>
                                    <p:anim calcmode="lin" valueType="num">
                                      <p:cBhvr>
                                        <p:cTn id="98" dur="1000" fill="hold"/>
                                        <p:tgtEl>
                                          <p:spTgt spid="1029"/>
                                        </p:tgtEl>
                                        <p:attrNameLst>
                                          <p:attrName>ppt_x</p:attrName>
                                        </p:attrNameLst>
                                      </p:cBhvr>
                                      <p:tavLst>
                                        <p:tav tm="0">
                                          <p:val>
                                            <p:strVal val="#ppt_x"/>
                                          </p:val>
                                        </p:tav>
                                        <p:tav tm="100000">
                                          <p:val>
                                            <p:strVal val="#ppt_x"/>
                                          </p:val>
                                        </p:tav>
                                      </p:tavLst>
                                    </p:anim>
                                    <p:anim calcmode="lin" valueType="num">
                                      <p:cBhvr>
                                        <p:cTn id="99" dur="1000" fill="hold"/>
                                        <p:tgtEl>
                                          <p:spTgt spid="1029"/>
                                        </p:tgtEl>
                                        <p:attrNameLst>
                                          <p:attrName>ppt_y</p:attrName>
                                        </p:attrNameLst>
                                      </p:cBhvr>
                                      <p:tavLst>
                                        <p:tav tm="0">
                                          <p:val>
                                            <p:strVal val="#ppt_y-.1"/>
                                          </p:val>
                                        </p:tav>
                                        <p:tav tm="100000">
                                          <p:val>
                                            <p:strVal val="#ppt_y"/>
                                          </p:val>
                                        </p:tav>
                                      </p:tavLst>
                                    </p:anim>
                                  </p:childTnLst>
                                </p:cTn>
                              </p:par>
                              <p:par>
                                <p:cTn id="100" presetID="47"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000"/>
                                        <p:tgtEl>
                                          <p:spTgt spid="24"/>
                                        </p:tgtEl>
                                      </p:cBhvr>
                                    </p:animEffect>
                                    <p:anim calcmode="lin" valueType="num">
                                      <p:cBhvr>
                                        <p:cTn id="103" dur="1000" fill="hold"/>
                                        <p:tgtEl>
                                          <p:spTgt spid="24"/>
                                        </p:tgtEl>
                                        <p:attrNameLst>
                                          <p:attrName>ppt_x</p:attrName>
                                        </p:attrNameLst>
                                      </p:cBhvr>
                                      <p:tavLst>
                                        <p:tav tm="0">
                                          <p:val>
                                            <p:strVal val="#ppt_x"/>
                                          </p:val>
                                        </p:tav>
                                        <p:tav tm="100000">
                                          <p:val>
                                            <p:strVal val="#ppt_x"/>
                                          </p:val>
                                        </p:tav>
                                      </p:tavLst>
                                    </p:anim>
                                    <p:anim calcmode="lin" valueType="num">
                                      <p:cBhvr>
                                        <p:cTn id="104" dur="1000" fill="hold"/>
                                        <p:tgtEl>
                                          <p:spTgt spid="24"/>
                                        </p:tgtEl>
                                        <p:attrNameLst>
                                          <p:attrName>ppt_y</p:attrName>
                                        </p:attrNameLst>
                                      </p:cBhvr>
                                      <p:tavLst>
                                        <p:tav tm="0">
                                          <p:val>
                                            <p:strVal val="#ppt_y-.1"/>
                                          </p:val>
                                        </p:tav>
                                        <p:tav tm="100000">
                                          <p:val>
                                            <p:strVal val="#ppt_y"/>
                                          </p:val>
                                        </p:tav>
                                      </p:tavLst>
                                    </p:anim>
                                  </p:childTnLst>
                                </p:cTn>
                              </p:par>
                              <p:par>
                                <p:cTn id="105" presetID="47" presetClass="entr" presetSubtype="0" fill="hold"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fade">
                                      <p:cBhvr>
                                        <p:cTn id="107" dur="1000"/>
                                        <p:tgtEl>
                                          <p:spTgt spid="23"/>
                                        </p:tgtEl>
                                      </p:cBhvr>
                                    </p:animEffect>
                                    <p:anim calcmode="lin" valueType="num">
                                      <p:cBhvr>
                                        <p:cTn id="108" dur="1000" fill="hold"/>
                                        <p:tgtEl>
                                          <p:spTgt spid="23"/>
                                        </p:tgtEl>
                                        <p:attrNameLst>
                                          <p:attrName>ppt_x</p:attrName>
                                        </p:attrNameLst>
                                      </p:cBhvr>
                                      <p:tavLst>
                                        <p:tav tm="0">
                                          <p:val>
                                            <p:strVal val="#ppt_x"/>
                                          </p:val>
                                        </p:tav>
                                        <p:tav tm="100000">
                                          <p:val>
                                            <p:strVal val="#ppt_x"/>
                                          </p:val>
                                        </p:tav>
                                      </p:tavLst>
                                    </p:anim>
                                    <p:anim calcmode="lin" valueType="num">
                                      <p:cBhvr>
                                        <p:cTn id="10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 grpId="0" animBg="1"/>
      <p:bldP spid="4" grpId="0" animBg="1"/>
      <p:bldP spid="28" grpId="0" animBg="1"/>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Comment</a:t>
            </a:r>
            <a:r>
              <a:rPr lang="fr-FR" sz="3200" dirty="0" smtClean="0">
                <a:solidFill>
                  <a:srgbClr val="FF0000"/>
                </a:solidFill>
                <a:latin typeface="Haettenschweiler" pitchFamily="34" charset="0"/>
              </a:rPr>
              <a:t> œuvrer pour/avec </a:t>
            </a:r>
            <a:r>
              <a:rPr lang="fr-FR" sz="3200" dirty="0" smtClean="0">
                <a:solidFill>
                  <a:srgbClr val="1F497D">
                    <a:satMod val="130000"/>
                  </a:srgbClr>
                </a:solidFill>
                <a:latin typeface="Haettenschweiler" pitchFamily="34" charset="0"/>
              </a:rPr>
              <a:t>le numérique</a:t>
            </a:r>
          </a:p>
          <a:p>
            <a:r>
              <a:rPr lang="fr-FR" sz="3200" dirty="0" smtClean="0">
                <a:solidFill>
                  <a:srgbClr val="1F497D">
                    <a:lumMod val="60000"/>
                    <a:lumOff val="40000"/>
                  </a:srgbClr>
                </a:solidFill>
                <a:latin typeface="Haettenschweiler" pitchFamily="34" charset="0"/>
              </a:rPr>
              <a:t>en Arts plastiques ?</a:t>
            </a:r>
            <a:endParaRPr lang="fr-FR" sz="3200" dirty="0">
              <a:solidFill>
                <a:srgbClr val="1F497D">
                  <a:lumMod val="60000"/>
                  <a:lumOff val="40000"/>
                </a:srgbClr>
              </a:solidFill>
            </a:endParaRPr>
          </a:p>
        </p:txBody>
      </p:sp>
      <p:sp>
        <p:nvSpPr>
          <p:cNvPr id="2" name="Rectangle 1"/>
          <p:cNvSpPr/>
          <p:nvPr/>
        </p:nvSpPr>
        <p:spPr>
          <a:xfrm>
            <a:off x="4518836" y="2699465"/>
            <a:ext cx="3413051"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algn="ctr"/>
            <a:r>
              <a:rPr lang="fr-FR" dirty="0">
                <a:latin typeface="Gill Sans MT" panose="020B0502020104020203" pitchFamily="34" charset="0"/>
              </a:rPr>
              <a:t>Des moyens DIDACTIQUES</a:t>
            </a:r>
          </a:p>
        </p:txBody>
      </p:sp>
      <p:sp>
        <p:nvSpPr>
          <p:cNvPr id="5" name="Rectangle 4"/>
          <p:cNvSpPr/>
          <p:nvPr/>
        </p:nvSpPr>
        <p:spPr>
          <a:xfrm>
            <a:off x="993387" y="2718925"/>
            <a:ext cx="2989262"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fr-FR" dirty="0">
                <a:solidFill>
                  <a:schemeClr val="bg1"/>
                </a:solidFill>
                <a:latin typeface="Gill Sans MT" panose="020B0502020104020203" pitchFamily="34" charset="0"/>
              </a:rPr>
              <a:t>Des moyens MATERIELS</a:t>
            </a:r>
          </a:p>
        </p:txBody>
      </p:sp>
      <p:sp>
        <p:nvSpPr>
          <p:cNvPr id="6" name="Rectangle 5"/>
          <p:cNvSpPr/>
          <p:nvPr/>
        </p:nvSpPr>
        <p:spPr>
          <a:xfrm>
            <a:off x="202018" y="3354415"/>
            <a:ext cx="4572000" cy="1477328"/>
          </a:xfrm>
          <a:prstGeom prst="rect">
            <a:avLst/>
          </a:prstGeom>
        </p:spPr>
        <p:txBody>
          <a:bodyPr wrap="square">
            <a:spAutoFit/>
          </a:bodyPr>
          <a:lstStyle/>
          <a:p>
            <a:r>
              <a:rPr lang="fr-FR" b="1" i="1" dirty="0">
                <a:solidFill>
                  <a:srgbClr val="FF0000"/>
                </a:solidFill>
                <a:latin typeface="Gill Sans MT" panose="020B0502020104020203" pitchFamily="34" charset="0"/>
              </a:rPr>
              <a:t>Exploiter des logiciels </a:t>
            </a:r>
            <a:r>
              <a:rPr lang="fr-FR" b="1" i="1" dirty="0" smtClean="0">
                <a:solidFill>
                  <a:srgbClr val="FF0000"/>
                </a:solidFill>
                <a:latin typeface="Gill Sans MT" panose="020B0502020104020203" pitchFamily="34" charset="0"/>
              </a:rPr>
              <a:t>d’images</a:t>
            </a:r>
          </a:p>
          <a:p>
            <a:endParaRPr lang="fr-FR" b="1" i="1" dirty="0">
              <a:solidFill>
                <a:srgbClr val="FF0000"/>
              </a:solidFill>
              <a:latin typeface="Gill Sans MT" panose="020B0502020104020203" pitchFamily="34" charset="0"/>
            </a:endParaRPr>
          </a:p>
          <a:p>
            <a:r>
              <a:rPr lang="fr-FR" b="1" i="1" dirty="0">
                <a:solidFill>
                  <a:srgbClr val="FF0000"/>
                </a:solidFill>
                <a:latin typeface="Gill Sans MT" panose="020B0502020104020203" pitchFamily="34" charset="0"/>
              </a:rPr>
              <a:t>Photographier, filmer, </a:t>
            </a:r>
            <a:r>
              <a:rPr lang="fr-FR" b="1" i="1" dirty="0" smtClean="0">
                <a:solidFill>
                  <a:srgbClr val="FF0000"/>
                </a:solidFill>
                <a:latin typeface="Gill Sans MT" panose="020B0502020104020203" pitchFamily="34" charset="0"/>
              </a:rPr>
              <a:t>scanner, photocopies</a:t>
            </a:r>
          </a:p>
          <a:p>
            <a:endParaRPr lang="fr-FR" b="1" i="1" dirty="0">
              <a:solidFill>
                <a:srgbClr val="FF0000"/>
              </a:solidFill>
              <a:latin typeface="Gill Sans MT" panose="020B0502020104020203" pitchFamily="34" charset="0"/>
            </a:endParaRPr>
          </a:p>
          <a:p>
            <a:r>
              <a:rPr lang="fr-FR" b="1" i="1" dirty="0">
                <a:solidFill>
                  <a:srgbClr val="FF0000"/>
                </a:solidFill>
                <a:latin typeface="Gill Sans MT" panose="020B0502020104020203" pitchFamily="34" charset="0"/>
              </a:rPr>
              <a:t>Vidéoprojecteur, claviers, souris, </a:t>
            </a:r>
            <a:r>
              <a:rPr lang="fr-FR" b="1" i="1" dirty="0" smtClean="0">
                <a:solidFill>
                  <a:srgbClr val="FF0000"/>
                </a:solidFill>
                <a:latin typeface="Gill Sans MT" panose="020B0502020104020203" pitchFamily="34" charset="0"/>
              </a:rPr>
              <a:t>appareils</a:t>
            </a:r>
            <a:endParaRPr lang="fr-FR" b="1" i="1" dirty="0">
              <a:solidFill>
                <a:srgbClr val="FF0000"/>
              </a:solidFill>
              <a:latin typeface="Gill Sans MT" panose="020B0502020104020203" pitchFamily="34" charset="0"/>
            </a:endParaRPr>
          </a:p>
        </p:txBody>
      </p:sp>
      <p:sp>
        <p:nvSpPr>
          <p:cNvPr id="7" name="Rectangle 6"/>
          <p:cNvSpPr/>
          <p:nvPr/>
        </p:nvSpPr>
        <p:spPr>
          <a:xfrm>
            <a:off x="4774018" y="3354415"/>
            <a:ext cx="3948710" cy="1754326"/>
          </a:xfrm>
          <a:prstGeom prst="rect">
            <a:avLst/>
          </a:prstGeom>
        </p:spPr>
        <p:txBody>
          <a:bodyPr wrap="none">
            <a:spAutoFit/>
          </a:bodyPr>
          <a:lstStyle/>
          <a:p>
            <a:r>
              <a:rPr lang="fr-FR" b="1" i="1" dirty="0">
                <a:solidFill>
                  <a:srgbClr val="FF0000"/>
                </a:solidFill>
                <a:latin typeface="Gill Sans MT" panose="020B0502020104020203" pitchFamily="34" charset="0"/>
              </a:rPr>
              <a:t>C</a:t>
            </a:r>
            <a:r>
              <a:rPr lang="fr-FR" b="1" i="1" dirty="0" smtClean="0">
                <a:solidFill>
                  <a:srgbClr val="FF0000"/>
                </a:solidFill>
                <a:latin typeface="Gill Sans MT" panose="020B0502020104020203" pitchFamily="34" charset="0"/>
              </a:rPr>
              <a:t>onfronter </a:t>
            </a:r>
            <a:r>
              <a:rPr lang="fr-FR" b="1" i="1" dirty="0" err="1">
                <a:solidFill>
                  <a:srgbClr val="FF0000"/>
                </a:solidFill>
                <a:latin typeface="Gill Sans MT" panose="020B0502020104020203" pitchFamily="34" charset="0"/>
              </a:rPr>
              <a:t>techn</a:t>
            </a:r>
            <a:r>
              <a:rPr lang="fr-FR" b="1" i="1" dirty="0">
                <a:solidFill>
                  <a:srgbClr val="FF0000"/>
                </a:solidFill>
                <a:latin typeface="Gill Sans MT" panose="020B0502020104020203" pitchFamily="34" charset="0"/>
              </a:rPr>
              <a:t> </a:t>
            </a:r>
            <a:r>
              <a:rPr lang="fr-FR" b="1" i="1" dirty="0" err="1">
                <a:solidFill>
                  <a:srgbClr val="FF0000"/>
                </a:solidFill>
                <a:latin typeface="Gill Sans MT" panose="020B0502020104020203" pitchFamily="34" charset="0"/>
              </a:rPr>
              <a:t>tradi</a:t>
            </a:r>
            <a:r>
              <a:rPr lang="fr-FR" b="1" i="1" dirty="0">
                <a:solidFill>
                  <a:srgbClr val="FF0000"/>
                </a:solidFill>
                <a:latin typeface="Gill Sans MT" panose="020B0502020104020203" pitchFamily="34" charset="0"/>
              </a:rPr>
              <a:t> avec </a:t>
            </a:r>
            <a:r>
              <a:rPr lang="fr-FR" b="1" i="1" dirty="0" err="1" smtClean="0">
                <a:solidFill>
                  <a:srgbClr val="FF0000"/>
                </a:solidFill>
                <a:latin typeface="Gill Sans MT" panose="020B0502020104020203" pitchFamily="34" charset="0"/>
              </a:rPr>
              <a:t>numéri</a:t>
            </a:r>
            <a:r>
              <a:rPr lang="fr-FR" b="1" i="1" dirty="0" smtClean="0">
                <a:solidFill>
                  <a:srgbClr val="FF0000"/>
                </a:solidFill>
                <a:latin typeface="Gill Sans MT" panose="020B0502020104020203" pitchFamily="34" charset="0"/>
              </a:rPr>
              <a:t>.</a:t>
            </a:r>
          </a:p>
          <a:p>
            <a:endParaRPr lang="fr-FR" b="1" i="1" dirty="0">
              <a:solidFill>
                <a:srgbClr val="FF0000"/>
              </a:solidFill>
              <a:latin typeface="Gill Sans MT" panose="020B0502020104020203" pitchFamily="34" charset="0"/>
            </a:endParaRPr>
          </a:p>
          <a:p>
            <a:r>
              <a:rPr lang="fr-FR" b="1" i="1" dirty="0">
                <a:solidFill>
                  <a:srgbClr val="FF0000"/>
                </a:solidFill>
                <a:latin typeface="Gill Sans MT" panose="020B0502020104020203" pitchFamily="34" charset="0"/>
              </a:rPr>
              <a:t>E</a:t>
            </a:r>
            <a:r>
              <a:rPr lang="fr-FR" b="1" i="1" dirty="0" smtClean="0">
                <a:solidFill>
                  <a:srgbClr val="FF0000"/>
                </a:solidFill>
                <a:latin typeface="Gill Sans MT" panose="020B0502020104020203" pitchFamily="34" charset="0"/>
              </a:rPr>
              <a:t>xplorer/exploiter </a:t>
            </a:r>
            <a:r>
              <a:rPr lang="fr-FR" b="1" i="1" dirty="0">
                <a:solidFill>
                  <a:srgbClr val="FF0000"/>
                </a:solidFill>
                <a:latin typeface="Gill Sans MT" panose="020B0502020104020203" pitchFamily="34" charset="0"/>
              </a:rPr>
              <a:t>des œuvres </a:t>
            </a:r>
          </a:p>
          <a:p>
            <a:r>
              <a:rPr lang="fr-FR" b="1" i="1" dirty="0">
                <a:solidFill>
                  <a:srgbClr val="FF0000"/>
                </a:solidFill>
                <a:latin typeface="Gill Sans MT" panose="020B0502020104020203" pitchFamily="34" charset="0"/>
              </a:rPr>
              <a:t>n</a:t>
            </a:r>
            <a:r>
              <a:rPr lang="fr-FR" b="1" i="1" dirty="0" smtClean="0">
                <a:solidFill>
                  <a:srgbClr val="FF0000"/>
                </a:solidFill>
                <a:latin typeface="Gill Sans MT" panose="020B0502020104020203" pitchFamily="34" charset="0"/>
              </a:rPr>
              <a:t>umériques</a:t>
            </a:r>
          </a:p>
          <a:p>
            <a:endParaRPr lang="fr-FR" b="1" i="1" dirty="0">
              <a:solidFill>
                <a:srgbClr val="FF0000"/>
              </a:solidFill>
              <a:latin typeface="Gill Sans MT" panose="020B0502020104020203" pitchFamily="34" charset="0"/>
            </a:endParaRPr>
          </a:p>
          <a:p>
            <a:r>
              <a:rPr lang="fr-FR" b="1" i="1" dirty="0" smtClean="0">
                <a:solidFill>
                  <a:srgbClr val="FF0000"/>
                </a:solidFill>
                <a:latin typeface="Gill Sans MT" panose="020B0502020104020203" pitchFamily="34" charset="0"/>
              </a:rPr>
              <a:t>Problématique fondant </a:t>
            </a:r>
            <a:r>
              <a:rPr lang="fr-FR" b="1" i="1" dirty="0">
                <a:solidFill>
                  <a:srgbClr val="FF0000"/>
                </a:solidFill>
                <a:latin typeface="Gill Sans MT" panose="020B0502020104020203" pitchFamily="34" charset="0"/>
              </a:rPr>
              <a:t>une </a:t>
            </a:r>
            <a:r>
              <a:rPr lang="fr-FR" b="1" i="1" dirty="0" smtClean="0">
                <a:solidFill>
                  <a:srgbClr val="FF0000"/>
                </a:solidFill>
                <a:latin typeface="Gill Sans MT" panose="020B0502020104020203" pitchFamily="34" charset="0"/>
              </a:rPr>
              <a:t>séquence</a:t>
            </a:r>
            <a:endParaRPr lang="fr-FR" dirty="0"/>
          </a:p>
        </p:txBody>
      </p:sp>
      <p:sp>
        <p:nvSpPr>
          <p:cNvPr id="9" name="Rectangle avec flèche vers le bas 8"/>
          <p:cNvSpPr/>
          <p:nvPr/>
        </p:nvSpPr>
        <p:spPr>
          <a:xfrm>
            <a:off x="1127050" y="1424763"/>
            <a:ext cx="2721935" cy="978196"/>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CONFORTABLES</a:t>
            </a:r>
            <a:endParaRPr lang="fr-FR" dirty="0">
              <a:solidFill>
                <a:schemeClr val="tx2">
                  <a:lumMod val="50000"/>
                </a:schemeClr>
              </a:solidFill>
              <a:latin typeface="Gill Sans MT" panose="020B0502020104020203" pitchFamily="34" charset="0"/>
            </a:endParaRPr>
          </a:p>
        </p:txBody>
      </p:sp>
      <p:sp>
        <p:nvSpPr>
          <p:cNvPr id="11" name="Rectangle avec flèche vers le bas 10"/>
          <p:cNvSpPr/>
          <p:nvPr/>
        </p:nvSpPr>
        <p:spPr>
          <a:xfrm>
            <a:off x="4864393" y="1435396"/>
            <a:ext cx="2721935" cy="988828"/>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CONTRAINTES</a:t>
            </a:r>
            <a:endParaRPr lang="fr-FR" dirty="0">
              <a:solidFill>
                <a:schemeClr val="tx2">
                  <a:lumMod val="50000"/>
                </a:schemeClr>
              </a:solidFill>
              <a:latin typeface="Gill Sans MT" panose="020B0502020104020203" pitchFamily="34" charset="0"/>
            </a:endParaRPr>
          </a:p>
        </p:txBody>
      </p:sp>
      <p:sp>
        <p:nvSpPr>
          <p:cNvPr id="10" name="Rectangle avec flèche vers le haut 9"/>
          <p:cNvSpPr/>
          <p:nvPr/>
        </p:nvSpPr>
        <p:spPr>
          <a:xfrm>
            <a:off x="4864393" y="5223676"/>
            <a:ext cx="2753832" cy="123135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INNOVANTES</a:t>
            </a:r>
            <a:endParaRPr lang="fr-FR" dirty="0">
              <a:solidFill>
                <a:schemeClr val="tx2">
                  <a:lumMod val="50000"/>
                </a:schemeClr>
              </a:solidFill>
              <a:latin typeface="Gill Sans MT" panose="020B0502020104020203" pitchFamily="34" charset="0"/>
            </a:endParaRPr>
          </a:p>
        </p:txBody>
      </p:sp>
      <p:sp>
        <p:nvSpPr>
          <p:cNvPr id="15" name="Rectangle avec flèche vers le haut 14"/>
          <p:cNvSpPr/>
          <p:nvPr/>
        </p:nvSpPr>
        <p:spPr>
          <a:xfrm>
            <a:off x="1292611" y="5223677"/>
            <a:ext cx="2753832" cy="1231355"/>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INNOVANTES</a:t>
            </a:r>
            <a:endParaRPr lang="fr-FR" dirty="0">
              <a:solidFill>
                <a:schemeClr val="tx2">
                  <a:lumMod val="50000"/>
                </a:schemeClr>
              </a:solidFill>
              <a:latin typeface="Gill Sans MT" panose="020B0502020104020203" pitchFamily="34" charset="0"/>
            </a:endParaRPr>
          </a:p>
        </p:txBody>
      </p:sp>
    </p:spTree>
    <p:extLst>
      <p:ext uri="{BB962C8B-B14F-4D97-AF65-F5344CB8AC3E}">
        <p14:creationId xmlns:p14="http://schemas.microsoft.com/office/powerpoint/2010/main" val="18856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300" t="12855" r="1000" b="6497"/>
          <a:stretch/>
        </p:blipFill>
        <p:spPr bwMode="auto">
          <a:xfrm>
            <a:off x="31175" y="3083925"/>
            <a:ext cx="8819313" cy="3770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1077218"/>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Comment</a:t>
            </a:r>
            <a:r>
              <a:rPr lang="fr-FR" sz="3200" dirty="0" smtClean="0">
                <a:solidFill>
                  <a:srgbClr val="FF0000"/>
                </a:solidFill>
                <a:latin typeface="Haettenschweiler" pitchFamily="34" charset="0"/>
              </a:rPr>
              <a:t> œuvrer pour/avec </a:t>
            </a:r>
            <a:r>
              <a:rPr lang="fr-FR" sz="3200" dirty="0" smtClean="0">
                <a:solidFill>
                  <a:srgbClr val="1F497D">
                    <a:satMod val="130000"/>
                  </a:srgbClr>
                </a:solidFill>
                <a:latin typeface="Haettenschweiler" pitchFamily="34" charset="0"/>
              </a:rPr>
              <a:t>le numérique</a:t>
            </a:r>
          </a:p>
          <a:p>
            <a:r>
              <a:rPr lang="fr-FR" sz="3200" dirty="0" smtClean="0">
                <a:solidFill>
                  <a:srgbClr val="1F497D">
                    <a:lumMod val="60000"/>
                    <a:lumOff val="40000"/>
                  </a:srgbClr>
                </a:solidFill>
                <a:latin typeface="Haettenschweiler" pitchFamily="34" charset="0"/>
              </a:rPr>
              <a:t>en Arts plastiques ?</a:t>
            </a:r>
            <a:endParaRPr lang="fr-FR" sz="3200" dirty="0">
              <a:solidFill>
                <a:srgbClr val="1F497D">
                  <a:lumMod val="60000"/>
                  <a:lumOff val="40000"/>
                </a:srgbClr>
              </a:solidFill>
            </a:endParaRPr>
          </a:p>
        </p:txBody>
      </p:sp>
      <p:sp>
        <p:nvSpPr>
          <p:cNvPr id="5" name="Rectangle 4"/>
          <p:cNvSpPr/>
          <p:nvPr/>
        </p:nvSpPr>
        <p:spPr>
          <a:xfrm>
            <a:off x="993387" y="2718925"/>
            <a:ext cx="2989262" cy="369332"/>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lvl="0" algn="ctr"/>
            <a:r>
              <a:rPr lang="fr-FR" dirty="0">
                <a:solidFill>
                  <a:schemeClr val="bg1"/>
                </a:solidFill>
                <a:latin typeface="Gill Sans MT" panose="020B0502020104020203" pitchFamily="34" charset="0"/>
              </a:rPr>
              <a:t>Des moyens MATERIELS</a:t>
            </a:r>
          </a:p>
        </p:txBody>
      </p:sp>
      <p:sp>
        <p:nvSpPr>
          <p:cNvPr id="9" name="Rectangle avec flèche vers le bas 8"/>
          <p:cNvSpPr/>
          <p:nvPr/>
        </p:nvSpPr>
        <p:spPr>
          <a:xfrm>
            <a:off x="1127050" y="1424763"/>
            <a:ext cx="2721935" cy="978196"/>
          </a:xfrm>
          <a:prstGeom prst="down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CONFORTABLES</a:t>
            </a:r>
            <a:endParaRPr lang="fr-FR" dirty="0">
              <a:solidFill>
                <a:schemeClr val="tx2">
                  <a:lumMod val="50000"/>
                </a:schemeClr>
              </a:solidFill>
              <a:latin typeface="Gill Sans MT" panose="020B0502020104020203" pitchFamily="34" charset="0"/>
            </a:endParaRPr>
          </a:p>
        </p:txBody>
      </p:sp>
      <p:sp>
        <p:nvSpPr>
          <p:cNvPr id="8" name="Rectangle 7"/>
          <p:cNvSpPr/>
          <p:nvPr/>
        </p:nvSpPr>
        <p:spPr>
          <a:xfrm>
            <a:off x="3148217" y="3767176"/>
            <a:ext cx="5841404" cy="2462213"/>
          </a:xfrm>
          <a:prstGeom prst="rect">
            <a:avLst/>
          </a:prstGeom>
        </p:spPr>
        <p:txBody>
          <a:bodyPr wrap="square">
            <a:spAutoFit/>
          </a:bodyPr>
          <a:lstStyle/>
          <a:p>
            <a:r>
              <a:rPr lang="fr-FR" sz="1400" b="1" dirty="0" err="1">
                <a:latin typeface="Gill Sans MT" panose="020B0502020104020203" pitchFamily="34" charset="0"/>
              </a:rPr>
              <a:t>Pencil</a:t>
            </a:r>
            <a:r>
              <a:rPr lang="fr-FR" sz="1400" b="1" dirty="0">
                <a:latin typeface="Gill Sans MT" panose="020B0502020104020203" pitchFamily="34" charset="0"/>
              </a:rPr>
              <a:t> : </a:t>
            </a:r>
            <a:r>
              <a:rPr lang="fr-FR" sz="1400" b="1" i="1" dirty="0">
                <a:latin typeface="Gill Sans MT" panose="020B0502020104020203" pitchFamily="34" charset="0"/>
              </a:rPr>
              <a:t>animation 2D</a:t>
            </a:r>
          </a:p>
          <a:p>
            <a:r>
              <a:rPr lang="fr-FR" sz="1400" b="1" dirty="0" err="1">
                <a:latin typeface="Gill Sans MT" panose="020B0502020104020203" pitchFamily="34" charset="0"/>
              </a:rPr>
              <a:t>Imovie</a:t>
            </a:r>
            <a:r>
              <a:rPr lang="fr-FR" sz="1400" b="1" dirty="0">
                <a:latin typeface="Gill Sans MT" panose="020B0502020104020203" pitchFamily="34" charset="0"/>
              </a:rPr>
              <a:t> / </a:t>
            </a:r>
            <a:r>
              <a:rPr lang="fr-FR" sz="1400" b="1" dirty="0" err="1">
                <a:latin typeface="Gill Sans MT" panose="020B0502020104020203" pitchFamily="34" charset="0"/>
              </a:rPr>
              <a:t>Movie</a:t>
            </a:r>
            <a:r>
              <a:rPr lang="fr-FR" sz="1400" b="1" dirty="0">
                <a:latin typeface="Gill Sans MT" panose="020B0502020104020203" pitchFamily="34" charset="0"/>
              </a:rPr>
              <a:t> Maker </a:t>
            </a:r>
            <a:r>
              <a:rPr lang="fr-FR" sz="1400" b="1" dirty="0" smtClean="0">
                <a:latin typeface="Gill Sans MT" panose="020B0502020104020203" pitchFamily="34" charset="0"/>
              </a:rPr>
              <a:t>/ </a:t>
            </a:r>
            <a:r>
              <a:rPr lang="fr-FR" sz="1400" b="1" dirty="0" err="1" smtClean="0">
                <a:latin typeface="Gill Sans MT" panose="020B0502020104020203" pitchFamily="34" charset="0"/>
              </a:rPr>
              <a:t>Virtualdub</a:t>
            </a:r>
            <a:r>
              <a:rPr lang="fr-FR" sz="1400" b="1" dirty="0" smtClean="0">
                <a:latin typeface="Gill Sans MT" panose="020B0502020104020203" pitchFamily="34" charset="0"/>
              </a:rPr>
              <a:t> : </a:t>
            </a:r>
            <a:r>
              <a:rPr lang="fr-FR" sz="1400" b="1" i="1" dirty="0">
                <a:latin typeface="Gill Sans MT" panose="020B0502020104020203" pitchFamily="34" charset="0"/>
              </a:rPr>
              <a:t>montage </a:t>
            </a:r>
            <a:r>
              <a:rPr lang="fr-FR" sz="1400" b="1" i="1" dirty="0" smtClean="0">
                <a:latin typeface="Gill Sans MT" panose="020B0502020104020203" pitchFamily="34" charset="0"/>
              </a:rPr>
              <a:t>vidéo</a:t>
            </a:r>
          </a:p>
          <a:p>
            <a:r>
              <a:rPr lang="fr-FR" sz="1400" b="1" dirty="0" smtClean="0">
                <a:latin typeface="Gill Sans MT" panose="020B0502020104020203" pitchFamily="34" charset="0"/>
              </a:rPr>
              <a:t>Animation en volume / </a:t>
            </a:r>
            <a:r>
              <a:rPr lang="fr-FR" sz="1400" b="1" dirty="0" err="1" smtClean="0">
                <a:latin typeface="Gill Sans MT" panose="020B0502020104020203" pitchFamily="34" charset="0"/>
              </a:rPr>
              <a:t>FlipClip</a:t>
            </a:r>
            <a:r>
              <a:rPr lang="fr-FR" sz="1400" b="1" dirty="0" smtClean="0">
                <a:latin typeface="Gill Sans MT" panose="020B0502020104020203" pitchFamily="34" charset="0"/>
              </a:rPr>
              <a:t> / Stick Pivot Animateur : </a:t>
            </a:r>
          </a:p>
          <a:p>
            <a:r>
              <a:rPr lang="fr-FR" sz="1400" b="1" i="1" dirty="0">
                <a:latin typeface="Gill Sans MT" panose="020B0502020104020203" pitchFamily="34" charset="0"/>
              </a:rPr>
              <a:t>	</a:t>
            </a:r>
            <a:r>
              <a:rPr lang="fr-FR" sz="1400" b="1" i="1" dirty="0" smtClean="0">
                <a:latin typeface="Gill Sans MT" panose="020B0502020104020203" pitchFamily="34" charset="0"/>
              </a:rPr>
              <a:t>			animation, stop motion</a:t>
            </a:r>
            <a:endParaRPr lang="fr-FR" sz="1400" b="1" i="1" dirty="0">
              <a:latin typeface="Gill Sans MT" panose="020B0502020104020203" pitchFamily="34" charset="0"/>
            </a:endParaRPr>
          </a:p>
          <a:p>
            <a:r>
              <a:rPr lang="fr-FR" sz="1400" b="1" dirty="0" err="1">
                <a:latin typeface="Gill Sans MT" panose="020B0502020104020203" pitchFamily="34" charset="0"/>
              </a:rPr>
              <a:t>Artrage</a:t>
            </a:r>
            <a:r>
              <a:rPr lang="fr-FR" sz="1400" b="1" dirty="0">
                <a:latin typeface="Gill Sans MT" panose="020B0502020104020203" pitchFamily="34" charset="0"/>
              </a:rPr>
              <a:t> : </a:t>
            </a:r>
            <a:r>
              <a:rPr lang="fr-FR" sz="1400" b="1" i="1" dirty="0">
                <a:latin typeface="Gill Sans MT" panose="020B0502020104020203" pitchFamily="34" charset="0"/>
              </a:rPr>
              <a:t>palette graphique</a:t>
            </a:r>
          </a:p>
          <a:p>
            <a:r>
              <a:rPr lang="fr-FR" sz="1400" b="1" dirty="0" err="1">
                <a:latin typeface="Gill Sans MT" panose="020B0502020104020203" pitchFamily="34" charset="0"/>
              </a:rPr>
              <a:t>Gimp</a:t>
            </a:r>
            <a:r>
              <a:rPr lang="fr-FR" sz="1400" b="1" dirty="0">
                <a:latin typeface="Gill Sans MT" panose="020B0502020104020203" pitchFamily="34" charset="0"/>
              </a:rPr>
              <a:t> / </a:t>
            </a:r>
            <a:r>
              <a:rPr lang="fr-FR" sz="1400" b="1" dirty="0" err="1" smtClean="0">
                <a:latin typeface="Gill Sans MT" panose="020B0502020104020203" pitchFamily="34" charset="0"/>
              </a:rPr>
              <a:t>Inkscape</a:t>
            </a:r>
            <a:r>
              <a:rPr lang="fr-FR" sz="1400" b="1" dirty="0" smtClean="0">
                <a:latin typeface="Gill Sans MT" panose="020B0502020104020203" pitchFamily="34" charset="0"/>
              </a:rPr>
              <a:t> / </a:t>
            </a:r>
            <a:r>
              <a:rPr lang="fr-FR" sz="1400" b="1" dirty="0" err="1" smtClean="0">
                <a:latin typeface="Gill Sans MT" panose="020B0502020104020203" pitchFamily="34" charset="0"/>
              </a:rPr>
              <a:t>Photofiltre</a:t>
            </a:r>
            <a:r>
              <a:rPr lang="fr-FR" sz="1400" b="1" dirty="0" smtClean="0">
                <a:latin typeface="Gill Sans MT" panose="020B0502020104020203" pitchFamily="34" charset="0"/>
              </a:rPr>
              <a:t> </a:t>
            </a:r>
            <a:r>
              <a:rPr lang="fr-FR" sz="1400" b="1" dirty="0">
                <a:latin typeface="Gill Sans MT" panose="020B0502020104020203" pitchFamily="34" charset="0"/>
              </a:rPr>
              <a:t>/ Paint : </a:t>
            </a:r>
            <a:r>
              <a:rPr lang="fr-FR" sz="1400" b="1" i="1" dirty="0" smtClean="0">
                <a:latin typeface="Gill Sans MT" panose="020B0502020104020203" pitchFamily="34" charset="0"/>
              </a:rPr>
              <a:t>retouches </a:t>
            </a:r>
            <a:r>
              <a:rPr lang="fr-FR" sz="1400" b="1" i="1" dirty="0">
                <a:latin typeface="Gill Sans MT" panose="020B0502020104020203" pitchFamily="34" charset="0"/>
              </a:rPr>
              <a:t>d’images, </a:t>
            </a:r>
            <a:endParaRPr lang="fr-FR" sz="1400" b="1" i="1" dirty="0" smtClean="0">
              <a:latin typeface="Gill Sans MT" panose="020B0502020104020203" pitchFamily="34" charset="0"/>
            </a:endParaRPr>
          </a:p>
          <a:p>
            <a:r>
              <a:rPr lang="fr-FR" sz="1400" b="1" i="1" dirty="0">
                <a:latin typeface="Gill Sans MT" panose="020B0502020104020203" pitchFamily="34" charset="0"/>
              </a:rPr>
              <a:t>	</a:t>
            </a:r>
            <a:r>
              <a:rPr lang="fr-FR" sz="1400" b="1" i="1" dirty="0" smtClean="0">
                <a:latin typeface="Gill Sans MT" panose="020B0502020104020203" pitchFamily="34" charset="0"/>
              </a:rPr>
              <a:t>		       conception </a:t>
            </a:r>
            <a:r>
              <a:rPr lang="fr-FR" sz="1400" b="1" i="1" dirty="0">
                <a:latin typeface="Gill Sans MT" panose="020B0502020104020203" pitchFamily="34" charset="0"/>
              </a:rPr>
              <a:t>graphique</a:t>
            </a:r>
          </a:p>
          <a:p>
            <a:r>
              <a:rPr lang="fr-FR" sz="1400" b="1" dirty="0" err="1" smtClean="0">
                <a:latin typeface="Gill Sans MT" panose="020B0502020104020203" pitchFamily="34" charset="0"/>
              </a:rPr>
              <a:t>Sketchup</a:t>
            </a:r>
            <a:r>
              <a:rPr lang="fr-FR" sz="1400" b="1" dirty="0" smtClean="0">
                <a:latin typeface="Gill Sans MT" panose="020B0502020104020203" pitchFamily="34" charset="0"/>
              </a:rPr>
              <a:t> </a:t>
            </a:r>
            <a:r>
              <a:rPr lang="fr-FR" sz="1400" b="1" dirty="0">
                <a:latin typeface="Gill Sans MT" panose="020B0502020104020203" pitchFamily="34" charset="0"/>
              </a:rPr>
              <a:t>/ </a:t>
            </a:r>
            <a:r>
              <a:rPr lang="fr-FR" sz="1400" b="1" dirty="0" smtClean="0">
                <a:latin typeface="Gill Sans MT" panose="020B0502020104020203" pitchFamily="34" charset="0"/>
              </a:rPr>
              <a:t>Blender / </a:t>
            </a:r>
            <a:r>
              <a:rPr lang="fr-FR" sz="1400" b="1" dirty="0" err="1" smtClean="0">
                <a:latin typeface="Gill Sans MT" panose="020B0502020104020203" pitchFamily="34" charset="0"/>
              </a:rPr>
              <a:t>Sculptris</a:t>
            </a:r>
            <a:r>
              <a:rPr lang="fr-FR" sz="1400" b="1" dirty="0" smtClean="0">
                <a:latin typeface="Gill Sans MT" panose="020B0502020104020203" pitchFamily="34" charset="0"/>
              </a:rPr>
              <a:t> / 3Dmax : </a:t>
            </a:r>
            <a:r>
              <a:rPr lang="fr-FR" sz="1400" b="1" i="1" dirty="0">
                <a:latin typeface="Gill Sans MT" panose="020B0502020104020203" pitchFamily="34" charset="0"/>
              </a:rPr>
              <a:t>modélisation </a:t>
            </a:r>
            <a:r>
              <a:rPr lang="fr-FR" sz="1400" b="1" i="1" dirty="0" smtClean="0">
                <a:latin typeface="Gill Sans MT" panose="020B0502020104020203" pitchFamily="34" charset="0"/>
              </a:rPr>
              <a:t>3D</a:t>
            </a:r>
          </a:p>
          <a:p>
            <a:r>
              <a:rPr lang="fr-FR" sz="1400" b="1" dirty="0">
                <a:latin typeface="Gill Sans MT" panose="020B0502020104020203" pitchFamily="34" charset="0"/>
              </a:rPr>
              <a:t>BD Hopper : </a:t>
            </a:r>
            <a:r>
              <a:rPr lang="fr-FR" sz="1400" b="1" i="1" dirty="0">
                <a:latin typeface="Gill Sans MT" panose="020B0502020104020203" pitchFamily="34" charset="0"/>
              </a:rPr>
              <a:t>réalisation de </a:t>
            </a:r>
            <a:r>
              <a:rPr lang="fr-FR" sz="1400" b="1" i="1" dirty="0" smtClean="0">
                <a:latin typeface="Gill Sans MT" panose="020B0502020104020203" pitchFamily="34" charset="0"/>
              </a:rPr>
              <a:t>BD</a:t>
            </a:r>
          </a:p>
          <a:p>
            <a:r>
              <a:rPr lang="fr-FR" sz="1400" b="1" dirty="0" err="1" smtClean="0">
                <a:latin typeface="Gill Sans MT" panose="020B0502020104020203" pitchFamily="34" charset="0"/>
              </a:rPr>
              <a:t>Prezi</a:t>
            </a:r>
            <a:r>
              <a:rPr lang="fr-FR" sz="1400" b="1" dirty="0" smtClean="0">
                <a:latin typeface="Gill Sans MT" panose="020B0502020104020203" pitchFamily="34" charset="0"/>
              </a:rPr>
              <a:t> / Power Point : </a:t>
            </a:r>
            <a:r>
              <a:rPr lang="fr-FR" sz="1400" b="1" i="1" dirty="0" smtClean="0">
                <a:latin typeface="Gill Sans MT" panose="020B0502020104020203" pitchFamily="34" charset="0"/>
              </a:rPr>
              <a:t>présentation, diaporama</a:t>
            </a:r>
          </a:p>
          <a:p>
            <a:r>
              <a:rPr lang="fr-FR" sz="1400" b="1" dirty="0" smtClean="0">
                <a:latin typeface="Gill Sans MT" panose="020B0502020104020203" pitchFamily="34" charset="0"/>
              </a:rPr>
              <a:t>…</a:t>
            </a:r>
            <a:endParaRPr lang="fr-FR" sz="1400" b="1" dirty="0">
              <a:latin typeface="Gill Sans MT" panose="020B0502020104020203" pitchFamily="34" charset="0"/>
            </a:endParaRPr>
          </a:p>
        </p:txBody>
      </p:sp>
      <p:sp>
        <p:nvSpPr>
          <p:cNvPr id="16" name="Ellipse 2"/>
          <p:cNvSpPr/>
          <p:nvPr/>
        </p:nvSpPr>
        <p:spPr>
          <a:xfrm>
            <a:off x="4459005" y="2718925"/>
            <a:ext cx="1949024" cy="563332"/>
          </a:xfrm>
          <a:prstGeom prst="ellipse">
            <a:avLst/>
          </a:prstGeom>
          <a:ln>
            <a:solidFill>
              <a:schemeClr val="tx1"/>
            </a:solidFill>
          </a:ln>
        </p:spPr>
        <p:style>
          <a:lnRef idx="2">
            <a:schemeClr val="accent5"/>
          </a:lnRef>
          <a:fillRef idx="1">
            <a:schemeClr val="lt1"/>
          </a:fillRef>
          <a:effectRef idx="0">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sz="2400" kern="0" dirty="0" smtClean="0">
                <a:solidFill>
                  <a:schemeClr val="tx1"/>
                </a:solidFill>
                <a:latin typeface="Heavy Heap" panose="02000503000000020004" pitchFamily="2" charset="0"/>
                <a:ea typeface="ＭＳ 明朝"/>
                <a:cs typeface="Helvetica"/>
              </a:rPr>
              <a:t>LOGICIELS</a:t>
            </a:r>
            <a:endParaRPr lang="en-GB" sz="2400" kern="0" dirty="0">
              <a:solidFill>
                <a:schemeClr val="tx1"/>
              </a:solidFill>
              <a:latin typeface="Heavy Heap" panose="02000503000000020004" pitchFamily="2" charset="0"/>
              <a:ea typeface="ＭＳ 明朝"/>
              <a:cs typeface="Helvetica"/>
            </a:endParaRPr>
          </a:p>
        </p:txBody>
      </p:sp>
      <p:pic>
        <p:nvPicPr>
          <p:cNvPr id="10"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5034" t="11188" r="32869" b="8490"/>
          <a:stretch/>
        </p:blipFill>
        <p:spPr bwMode="auto">
          <a:xfrm>
            <a:off x="6408029" y="259675"/>
            <a:ext cx="1947363" cy="27398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717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accent1"/>
                </a:solidFill>
                <a:latin typeface="Haettenschweiler" pitchFamily="34" charset="0"/>
              </a:rPr>
              <a:t>Le numérique</a:t>
            </a:r>
            <a:r>
              <a:rPr lang="fr-FR" sz="3200" dirty="0" smtClean="0">
                <a:solidFill>
                  <a:schemeClr val="tx2">
                    <a:satMod val="130000"/>
                  </a:schemeClr>
                </a:solidFill>
                <a:latin typeface="Haettenschweiler" pitchFamily="34" charset="0"/>
              </a:rPr>
              <a:t>, en marche</a:t>
            </a:r>
            <a:endParaRPr lang="fr-FR" sz="3200" dirty="0">
              <a:solidFill>
                <a:schemeClr val="accent1"/>
              </a:solidFill>
            </a:endParaRPr>
          </a:p>
        </p:txBody>
      </p:sp>
      <p:pic>
        <p:nvPicPr>
          <p:cNvPr id="1026"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005537" y="899053"/>
            <a:ext cx="2725411" cy="45453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389610" y="5630180"/>
            <a:ext cx="1957264" cy="938719"/>
          </a:xfrm>
          <a:prstGeom prst="rect">
            <a:avLst/>
          </a:prstGeom>
        </p:spPr>
        <p:txBody>
          <a:bodyPr wrap="square">
            <a:spAutoFit/>
          </a:bodyPr>
          <a:lstStyle/>
          <a:p>
            <a:pPr algn="ctr"/>
            <a:r>
              <a:rPr lang="fr-FR" sz="1100" dirty="0" smtClean="0">
                <a:latin typeface="Arial Narrow" panose="020B0606020202030204" pitchFamily="34" charset="0"/>
                <a:cs typeface="Arial" panose="020B0604020202020204" pitchFamily="34" charset="0"/>
              </a:rPr>
              <a:t>Marcel DUCHAMP (1887- 1968), </a:t>
            </a:r>
            <a:r>
              <a:rPr lang="fr-FR" sz="1100" i="1" dirty="0" smtClean="0">
                <a:latin typeface="Arial Narrow" panose="020B0606020202030204" pitchFamily="34" charset="0"/>
                <a:cs typeface="Arial" panose="020B0604020202020204" pitchFamily="34" charset="0"/>
              </a:rPr>
              <a:t>Nu descendant un escalier n°2</a:t>
            </a:r>
            <a:r>
              <a:rPr lang="fr-FR" sz="1100" dirty="0" smtClean="0">
                <a:latin typeface="Arial Narrow" panose="020B0606020202030204" pitchFamily="34" charset="0"/>
                <a:cs typeface="Arial" panose="020B0604020202020204" pitchFamily="34" charset="0"/>
              </a:rPr>
              <a:t>, 1912. Huile sur toile. 146x89cm. Philadelphia Museum of Art. </a:t>
            </a:r>
          </a:p>
          <a:p>
            <a:pPr algn="ctr"/>
            <a:r>
              <a:rPr lang="fr-FR" sz="1100" dirty="0" err="1" smtClean="0">
                <a:latin typeface="Arial Narrow" panose="020B0606020202030204" pitchFamily="34" charset="0"/>
                <a:cs typeface="Arial" panose="020B0604020202020204" pitchFamily="34" charset="0"/>
              </a:rPr>
              <a:t>Cubo</a:t>
            </a:r>
            <a:r>
              <a:rPr lang="fr-FR" sz="1100" dirty="0" smtClean="0">
                <a:latin typeface="Arial Narrow" panose="020B0606020202030204" pitchFamily="34" charset="0"/>
                <a:cs typeface="Arial" panose="020B0604020202020204" pitchFamily="34" charset="0"/>
              </a:rPr>
              <a:t>-Futurisme.</a:t>
            </a:r>
            <a:endParaRPr lang="fr-FR" sz="1100" dirty="0">
              <a:latin typeface="Arial Narrow" panose="020B0606020202030204" pitchFamily="34" charset="0"/>
              <a:cs typeface="Arial" panose="020B0604020202020204" pitchFamily="34" charset="0"/>
            </a:endParaRPr>
          </a:p>
        </p:txBody>
      </p:sp>
      <p:sp>
        <p:nvSpPr>
          <p:cNvPr id="6" name="Rectangle 5"/>
          <p:cNvSpPr/>
          <p:nvPr/>
        </p:nvSpPr>
        <p:spPr>
          <a:xfrm>
            <a:off x="295040" y="5444364"/>
            <a:ext cx="2357780" cy="923330"/>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b="1" i="1" dirty="0">
                <a:solidFill>
                  <a:srgbClr val="1F497D"/>
                </a:solidFill>
                <a:latin typeface="Gill Sans MT" panose="020B0502020104020203" pitchFamily="34" charset="0"/>
              </a:rPr>
              <a:t> « La </a:t>
            </a:r>
            <a:r>
              <a:rPr lang="fr-FR" b="1" i="1" dirty="0" smtClean="0">
                <a:solidFill>
                  <a:srgbClr val="1F497D"/>
                </a:solidFill>
                <a:latin typeface="Gill Sans MT" panose="020B0502020104020203" pitchFamily="34" charset="0"/>
              </a:rPr>
              <a:t>figure humaine </a:t>
            </a:r>
            <a:endParaRPr lang="fr-FR" b="1" i="1" dirty="0">
              <a:solidFill>
                <a:srgbClr val="1F497D"/>
              </a:solidFill>
              <a:latin typeface="Gill Sans MT" panose="020B0502020104020203" pitchFamily="34" charset="0"/>
            </a:endParaRPr>
          </a:p>
          <a:p>
            <a:pPr algn="ctr"/>
            <a:r>
              <a:rPr lang="fr-FR" b="1" i="1" dirty="0">
                <a:solidFill>
                  <a:srgbClr val="1F497D"/>
                </a:solidFill>
                <a:latin typeface="Gill Sans MT" panose="020B0502020104020203" pitchFamily="34" charset="0"/>
              </a:rPr>
              <a:t>à l’ère de l’image numérique »</a:t>
            </a:r>
          </a:p>
        </p:txBody>
      </p:sp>
      <p:sp>
        <p:nvSpPr>
          <p:cNvPr id="17" name="Rectangle 16"/>
          <p:cNvSpPr/>
          <p:nvPr/>
        </p:nvSpPr>
        <p:spPr>
          <a:xfrm>
            <a:off x="394726" y="925586"/>
            <a:ext cx="2158409" cy="369332"/>
          </a:xfrm>
          <a:prstGeom prst="rect">
            <a:avLst/>
          </a:prstGeom>
          <a:solidFill>
            <a:sysClr val="window" lastClr="FFFFFF"/>
          </a:solidFill>
          <a:ln w="25400" cap="flat" cmpd="sng" algn="ctr">
            <a:solidFill>
              <a:srgbClr val="5C92B5"/>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Questionnements</a:t>
            </a:r>
          </a:p>
        </p:txBody>
      </p:sp>
      <p:sp>
        <p:nvSpPr>
          <p:cNvPr id="20" name="Rectangle 19"/>
          <p:cNvSpPr/>
          <p:nvPr/>
        </p:nvSpPr>
        <p:spPr>
          <a:xfrm>
            <a:off x="384095" y="1534999"/>
            <a:ext cx="2158409" cy="923330"/>
          </a:xfrm>
          <a:prstGeom prst="rect">
            <a:avLst/>
          </a:prstGeom>
          <a:solidFill>
            <a:srgbClr val="5C92B5"/>
          </a:solidFill>
          <a:ln w="25400" cap="flat" cmpd="sng" algn="ctr">
            <a:solidFill>
              <a:srgbClr val="5C92B5">
                <a:shade val="50000"/>
              </a:srgbClr>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La représentation ; images, réalité et fiction</a:t>
            </a:r>
          </a:p>
        </p:txBody>
      </p:sp>
      <p:sp>
        <p:nvSpPr>
          <p:cNvPr id="22" name="Rectangle 21"/>
          <p:cNvSpPr/>
          <p:nvPr/>
        </p:nvSpPr>
        <p:spPr>
          <a:xfrm>
            <a:off x="203340" y="2591007"/>
            <a:ext cx="2538534" cy="1938992"/>
          </a:xfrm>
          <a:prstGeom prst="rect">
            <a:avLst/>
          </a:prstGeom>
          <a:gradFill rotWithShape="1">
            <a:gsLst>
              <a:gs pos="0">
                <a:srgbClr val="5C92B5">
                  <a:tint val="92000"/>
                  <a:satMod val="170000"/>
                </a:srgbClr>
              </a:gs>
              <a:gs pos="15000">
                <a:srgbClr val="5C92B5">
                  <a:tint val="92000"/>
                  <a:shade val="99000"/>
                  <a:satMod val="170000"/>
                </a:srgbClr>
              </a:gs>
              <a:gs pos="62000">
                <a:srgbClr val="5C92B5">
                  <a:tint val="96000"/>
                  <a:shade val="80000"/>
                  <a:satMod val="170000"/>
                </a:srgbClr>
              </a:gs>
              <a:gs pos="97000">
                <a:srgbClr val="5C92B5">
                  <a:tint val="98000"/>
                  <a:shade val="63000"/>
                  <a:satMod val="170000"/>
                </a:srgbClr>
              </a:gs>
              <a:gs pos="100000">
                <a:srgbClr val="5C92B5">
                  <a:shade val="62000"/>
                  <a:satMod val="170000"/>
                </a:srgb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rgbClr val="5C92B5"/>
            </a:contourClr>
          </a:sp3d>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smtClean="0">
                <a:ln>
                  <a:noFill/>
                </a:ln>
                <a:solidFill>
                  <a:prstClr val="white"/>
                </a:solidFill>
                <a:effectLst/>
                <a:uLnTx/>
                <a:uFillTx/>
                <a:latin typeface="Gill Sans MT"/>
                <a:ea typeface="+mn-ea"/>
                <a:cs typeface="+mn-cs"/>
              </a:rPr>
              <a:t>La conception, la production et la diffusion de l’</a:t>
            </a:r>
            <a:r>
              <a:rPr kumimoji="0" lang="fr-FR" sz="1200" b="0" i="0" u="none" strike="noStrike" kern="0" cap="none" spc="0" normalizeH="0" baseline="0" noProof="0" dirty="0" err="1" smtClean="0">
                <a:ln>
                  <a:noFill/>
                </a:ln>
                <a:solidFill>
                  <a:prstClr val="white"/>
                </a:solidFill>
                <a:effectLst/>
                <a:uLnTx/>
                <a:uFillTx/>
                <a:latin typeface="Gill Sans MT"/>
                <a:ea typeface="+mn-ea"/>
                <a:cs typeface="+mn-cs"/>
              </a:rPr>
              <a:t>oeuvre</a:t>
            </a:r>
            <a:r>
              <a:rPr kumimoji="0" lang="fr-FR" sz="1200" b="0" i="0" u="none" strike="noStrike" kern="0" cap="none" spc="0" normalizeH="0" baseline="0" noProof="0" dirty="0" smtClean="0">
                <a:ln>
                  <a:noFill/>
                </a:ln>
                <a:solidFill>
                  <a:prstClr val="white"/>
                </a:solidFill>
                <a:effectLst/>
                <a:uLnTx/>
                <a:uFillTx/>
                <a:latin typeface="Gill Sans MT"/>
                <a:ea typeface="+mn-ea"/>
                <a:cs typeface="+mn-cs"/>
              </a:rPr>
              <a:t> plastique à l’ère du numérique : les incidences du numérique sur la création des images fixes et animées, sur les pratiques plastiques en deux et en trois dimensions ; les relations entre intentions artistiques, médiums de la pratique plastique, codes et outils numériques.</a:t>
            </a:r>
          </a:p>
        </p:txBody>
      </p:sp>
      <p:sp>
        <p:nvSpPr>
          <p:cNvPr id="23" name="Rectangle 22"/>
          <p:cNvSpPr/>
          <p:nvPr/>
        </p:nvSpPr>
        <p:spPr>
          <a:xfrm>
            <a:off x="394726" y="4994128"/>
            <a:ext cx="2158409" cy="369332"/>
          </a:xfrm>
          <a:prstGeom prst="rect">
            <a:avLst/>
          </a:prstGeom>
          <a:solidFill>
            <a:sysClr val="window" lastClr="FFFFFF"/>
          </a:solidFill>
          <a:ln w="25400" cap="flat" cmpd="sng" algn="ctr">
            <a:no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sng" strike="noStrike" kern="0" cap="none" spc="0" normalizeH="0" baseline="0" noProof="0" dirty="0" smtClean="0">
                <a:ln>
                  <a:noFill/>
                </a:ln>
                <a:solidFill>
                  <a:prstClr val="black"/>
                </a:solidFill>
                <a:effectLst/>
                <a:uLnTx/>
                <a:uFillTx/>
                <a:latin typeface="Gill Sans MT"/>
                <a:ea typeface="+mn-ea"/>
                <a:cs typeface="+mn-cs"/>
              </a:rPr>
              <a:t>Problématique :</a:t>
            </a:r>
          </a:p>
        </p:txBody>
      </p:sp>
      <p:sp>
        <p:nvSpPr>
          <p:cNvPr id="24" name="Rectangle 23"/>
          <p:cNvSpPr/>
          <p:nvPr/>
        </p:nvSpPr>
        <p:spPr>
          <a:xfrm>
            <a:off x="6096004" y="186922"/>
            <a:ext cx="2259123"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Décomposition</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Fragmentation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noProof="0" dirty="0" smtClean="0">
                <a:ln>
                  <a:noFill/>
                </a:ln>
                <a:solidFill>
                  <a:prstClr val="black"/>
                </a:solidFill>
                <a:effectLst/>
                <a:uLnTx/>
                <a:uFillTx/>
                <a:latin typeface="Gill Sans MT"/>
                <a:ea typeface="+mn-ea"/>
                <a:cs typeface="+mn-cs"/>
              </a:rPr>
              <a:t> (figure, mouvement)</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5" name="Rectangle 24"/>
          <p:cNvSpPr/>
          <p:nvPr/>
        </p:nvSpPr>
        <p:spPr>
          <a:xfrm>
            <a:off x="6095978" y="1350333"/>
            <a:ext cx="2259124"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De la figuration à l’abstraction</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6" name="Rectangle 25"/>
          <p:cNvSpPr/>
          <p:nvPr/>
        </p:nvSpPr>
        <p:spPr>
          <a:xfrm>
            <a:off x="6096008" y="3776790"/>
            <a:ext cx="2259122"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Animation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Anima</a:t>
            </a:r>
            <a:r>
              <a:rPr kumimoji="0" lang="fr-FR" sz="1800" b="0" i="0" u="none" strike="noStrike" kern="0" cap="none" spc="0" normalizeH="0" noProof="0" dirty="0" smtClean="0">
                <a:ln>
                  <a:noFill/>
                </a:ln>
                <a:solidFill>
                  <a:prstClr val="black"/>
                </a:solidFill>
                <a:effectLst/>
                <a:uLnTx/>
                <a:uFillTx/>
                <a:latin typeface="Gill Sans MT"/>
                <a:ea typeface="+mn-ea"/>
                <a:cs typeface="+mn-cs"/>
              </a:rPr>
              <a:t> </a:t>
            </a:r>
            <a:r>
              <a:rPr kumimoji="0" lang="fr-FR" sz="1800" b="0" i="1" u="none" strike="noStrike" kern="0" cap="none" spc="0" normalizeH="0" noProof="0" dirty="0" smtClean="0">
                <a:ln>
                  <a:noFill/>
                </a:ln>
                <a:solidFill>
                  <a:prstClr val="black"/>
                </a:solidFill>
                <a:effectLst/>
                <a:uLnTx/>
                <a:uFillTx/>
                <a:latin typeface="Gill Sans MT"/>
                <a:ea typeface="+mn-ea"/>
                <a:cs typeface="+mn-cs"/>
              </a:rPr>
              <a:t>= donner la vie</a:t>
            </a:r>
            <a:endParaRPr kumimoji="0" lang="fr-FR" sz="1800" b="0" i="1"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7" name="Rectangle 26"/>
          <p:cNvSpPr/>
          <p:nvPr/>
        </p:nvSpPr>
        <p:spPr>
          <a:xfrm>
            <a:off x="6095978" y="2267841"/>
            <a:ext cx="2259125"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Œuvre entre tradition et rupture ; citation</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8" name="Rectangle 27"/>
          <p:cNvSpPr/>
          <p:nvPr/>
        </p:nvSpPr>
        <p:spPr>
          <a:xfrm>
            <a:off x="6096008" y="4659028"/>
            <a:ext cx="2259125" cy="923330"/>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Technique</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Processus</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Support</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8" name="Rectangle 17"/>
          <p:cNvSpPr/>
          <p:nvPr/>
        </p:nvSpPr>
        <p:spPr>
          <a:xfrm>
            <a:off x="6095977" y="3171708"/>
            <a:ext cx="2259125"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Corps et robotique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1+#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1+#ppt_w/2"/>
                                          </p:val>
                                        </p:tav>
                                        <p:tav tm="100000">
                                          <p:val>
                                            <p:strVal val="#ppt_x"/>
                                          </p:val>
                                        </p:tav>
                                      </p:tavLst>
                                    </p:anim>
                                    <p:anim calcmode="lin" valueType="num">
                                      <p:cBhvr additive="base">
                                        <p:cTn id="49"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1+#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1+#ppt_w/2"/>
                                          </p:val>
                                        </p:tav>
                                        <p:tav tm="100000">
                                          <p:val>
                                            <p:strVal val="#ppt_x"/>
                                          </p:val>
                                        </p:tav>
                                      </p:tavLst>
                                    </p:anim>
                                    <p:anim calcmode="lin" valueType="num">
                                      <p:cBhvr additive="base">
                                        <p:cTn id="61"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fill="hold"/>
                                        <p:tgtEl>
                                          <p:spTgt spid="28"/>
                                        </p:tgtEl>
                                        <p:attrNameLst>
                                          <p:attrName>ppt_x</p:attrName>
                                        </p:attrNameLst>
                                      </p:cBhvr>
                                      <p:tavLst>
                                        <p:tav tm="0">
                                          <p:val>
                                            <p:strVal val="1+#ppt_w/2"/>
                                          </p:val>
                                        </p:tav>
                                        <p:tav tm="100000">
                                          <p:val>
                                            <p:strVal val="#ppt_x"/>
                                          </p:val>
                                        </p:tav>
                                      </p:tavLst>
                                    </p:anim>
                                    <p:anim calcmode="lin" valueType="num">
                                      <p:cBhvr additive="base">
                                        <p:cTn id="6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7" grpId="0" animBg="1"/>
      <p:bldP spid="20" grpId="0" animBg="1"/>
      <p:bldP spid="22" grpId="0" animBg="1"/>
      <p:bldP spid="23" grpId="0" animBg="1"/>
      <p:bldP spid="24" grpId="0" animBg="1"/>
      <p:bldP spid="25" grpId="0" animBg="1"/>
      <p:bldP spid="26" grpId="0" animBg="1"/>
      <p:bldP spid="27" grpId="0" animBg="1"/>
      <p:bldP spid="28"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 champ référentiel </a:t>
            </a:r>
            <a:r>
              <a:rPr lang="fr-FR" sz="3200" dirty="0" smtClean="0">
                <a:solidFill>
                  <a:schemeClr val="accent1"/>
                </a:solidFill>
                <a:latin typeface="Haettenschweiler" pitchFamily="34" charset="0"/>
              </a:rPr>
              <a:t>à élargir</a:t>
            </a:r>
            <a:endParaRPr lang="fr-FR" sz="3200" dirty="0">
              <a:solidFill>
                <a:schemeClr val="accent1"/>
              </a:solidFill>
            </a:endParaRPr>
          </a:p>
        </p:txBody>
      </p:sp>
      <p:pic>
        <p:nvPicPr>
          <p:cNvPr id="1028" name="Picture 4"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64924" y="1262465"/>
            <a:ext cx="1983919" cy="2477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58206" y="3913789"/>
            <a:ext cx="2197355" cy="938719"/>
          </a:xfrm>
          <a:prstGeom prst="rect">
            <a:avLst/>
          </a:prstGeom>
        </p:spPr>
        <p:txBody>
          <a:bodyPr wrap="square">
            <a:spAutoFit/>
          </a:bodyPr>
          <a:lstStyle/>
          <a:p>
            <a:pPr algn="ctr"/>
            <a:r>
              <a:rPr lang="fr-FR" sz="1100" dirty="0">
                <a:latin typeface="Arial Narrow" panose="020B0606020202030204" pitchFamily="34" charset="0"/>
                <a:cs typeface="Arial" panose="020B0604020202020204" pitchFamily="34" charset="0"/>
              </a:rPr>
              <a:t>Eliot </a:t>
            </a:r>
            <a:r>
              <a:rPr lang="fr-FR" sz="1100" dirty="0" smtClean="0">
                <a:latin typeface="Arial Narrow" panose="020B0606020202030204" pitchFamily="34" charset="0"/>
                <a:cs typeface="Arial" panose="020B0604020202020204" pitchFamily="34" charset="0"/>
              </a:rPr>
              <a:t>ELISOFON (1911-1973), </a:t>
            </a:r>
          </a:p>
          <a:p>
            <a:pPr algn="ctr"/>
            <a:r>
              <a:rPr lang="fr-FR" sz="1100" i="1" dirty="0" smtClean="0">
                <a:latin typeface="Arial Narrow" panose="020B0606020202030204" pitchFamily="34" charset="0"/>
                <a:cs typeface="Arial" panose="020B0604020202020204" pitchFamily="34" charset="0"/>
              </a:rPr>
              <a:t>Marcel </a:t>
            </a:r>
            <a:r>
              <a:rPr lang="fr-FR" sz="1100" i="1" dirty="0">
                <a:latin typeface="Arial Narrow" panose="020B0606020202030204" pitchFamily="34" charset="0"/>
                <a:cs typeface="Arial" panose="020B0604020202020204" pitchFamily="34" charset="0"/>
              </a:rPr>
              <a:t>Duchamp descendant l'escalier</a:t>
            </a:r>
            <a:r>
              <a:rPr lang="fr-FR" sz="1100" dirty="0" smtClean="0">
                <a:latin typeface="Arial Narrow" panose="020B0606020202030204" pitchFamily="34" charset="0"/>
                <a:cs typeface="Arial" panose="020B0604020202020204" pitchFamily="34" charset="0"/>
              </a:rPr>
              <a:t>,</a:t>
            </a:r>
          </a:p>
          <a:p>
            <a:pPr algn="ctr"/>
            <a:r>
              <a:rPr lang="fr-FR" sz="1100" dirty="0" smtClean="0">
                <a:latin typeface="Arial Narrow" panose="020B0606020202030204" pitchFamily="34" charset="0"/>
                <a:cs typeface="Arial" panose="020B0604020202020204" pitchFamily="34" charset="0"/>
              </a:rPr>
              <a:t>1954. </a:t>
            </a:r>
            <a:r>
              <a:rPr lang="fr-FR" sz="1100" dirty="0">
                <a:latin typeface="Arial Narrow" panose="020B0606020202030204" pitchFamily="34" charset="0"/>
                <a:cs typeface="Arial" panose="020B0604020202020204" pitchFamily="34" charset="0"/>
              </a:rPr>
              <a:t>Gélatine argentique </a:t>
            </a:r>
            <a:r>
              <a:rPr lang="fr-FR" sz="1100" dirty="0" smtClean="0">
                <a:latin typeface="Arial Narrow" panose="020B0606020202030204" pitchFamily="34" charset="0"/>
                <a:cs typeface="Arial" panose="020B0604020202020204" pitchFamily="34" charset="0"/>
              </a:rPr>
              <a:t>millésime.</a:t>
            </a:r>
          </a:p>
          <a:p>
            <a:pPr algn="ctr"/>
            <a:r>
              <a:rPr lang="fr-FR" sz="1100" dirty="0" smtClean="0">
                <a:latin typeface="Arial Narrow" panose="020B0606020202030204" pitchFamily="34" charset="0"/>
                <a:cs typeface="Arial" panose="020B0604020202020204" pitchFamily="34" charset="0"/>
              </a:rPr>
              <a:t>35,2x27,9cm. Photographie</a:t>
            </a:r>
          </a:p>
          <a:p>
            <a:pPr algn="ctr"/>
            <a:r>
              <a:rPr lang="fr-FR" sz="1100" dirty="0" smtClean="0">
                <a:latin typeface="Arial Narrow" panose="020B0606020202030204" pitchFamily="34" charset="0"/>
                <a:cs typeface="Arial" panose="020B0604020202020204" pitchFamily="34" charset="0"/>
              </a:rPr>
              <a:t>pour LIFE Magazine. </a:t>
            </a:r>
            <a:r>
              <a:rPr lang="fr-FR" sz="1100" dirty="0" err="1" smtClean="0">
                <a:latin typeface="Arial Narrow" panose="020B0606020202030204" pitchFamily="34" charset="0"/>
                <a:cs typeface="Arial" panose="020B0604020202020204" pitchFamily="34" charset="0"/>
              </a:rPr>
              <a:t>Coll</a:t>
            </a:r>
            <a:r>
              <a:rPr lang="fr-FR" sz="1100" dirty="0" smtClean="0">
                <a:latin typeface="Arial Narrow" panose="020B0606020202030204" pitchFamily="34" charset="0"/>
                <a:cs typeface="Arial" panose="020B0604020202020204" pitchFamily="34" charset="0"/>
              </a:rPr>
              <a:t> privée.</a:t>
            </a:r>
          </a:p>
        </p:txBody>
      </p:sp>
      <p:pic>
        <p:nvPicPr>
          <p:cNvPr id="1032" name="Picture 8" descr="Lego Duchamp (Nude Descending...), via Flick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0868" y="1262770"/>
            <a:ext cx="1491837" cy="24863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290868" y="3913787"/>
            <a:ext cx="1473480" cy="769441"/>
          </a:xfrm>
          <a:prstGeom prst="rect">
            <a:avLst/>
          </a:prstGeom>
        </p:spPr>
        <p:txBody>
          <a:bodyPr wrap="none">
            <a:spAutoFit/>
          </a:bodyPr>
          <a:lstStyle/>
          <a:p>
            <a:pPr algn="ctr"/>
            <a:r>
              <a:rPr lang="fr-FR" sz="1100" dirty="0">
                <a:latin typeface="Arial Narrow" panose="020B0606020202030204" pitchFamily="34" charset="0"/>
                <a:cs typeface="Arial" panose="020B0604020202020204" pitchFamily="34" charset="0"/>
              </a:rPr>
              <a:t>William </a:t>
            </a:r>
            <a:r>
              <a:rPr lang="fr-FR" sz="1100" dirty="0" smtClean="0">
                <a:latin typeface="Arial Narrow" panose="020B0606020202030204" pitchFamily="34" charset="0"/>
                <a:cs typeface="Arial" panose="020B0604020202020204" pitchFamily="34" charset="0"/>
              </a:rPr>
              <a:t>KECKLER</a:t>
            </a:r>
          </a:p>
          <a:p>
            <a:pPr algn="ctr"/>
            <a:r>
              <a:rPr lang="fr-FR" sz="1100" i="1" dirty="0" smtClean="0">
                <a:latin typeface="Arial Narrow" panose="020B0606020202030204" pitchFamily="34" charset="0"/>
                <a:cs typeface="Arial" panose="020B0604020202020204" pitchFamily="34" charset="0"/>
              </a:rPr>
              <a:t>Nu descendant l’escalier</a:t>
            </a:r>
            <a:r>
              <a:rPr lang="fr-FR" sz="1100" dirty="0" smtClean="0">
                <a:latin typeface="Arial Narrow" panose="020B0606020202030204" pitchFamily="34" charset="0"/>
                <a:cs typeface="Arial" panose="020B0604020202020204" pitchFamily="34" charset="0"/>
              </a:rPr>
              <a:t> </a:t>
            </a:r>
          </a:p>
          <a:p>
            <a:pPr algn="ctr"/>
            <a:r>
              <a:rPr lang="fr-FR" sz="1100" dirty="0" smtClean="0">
                <a:latin typeface="Arial Narrow" panose="020B0606020202030204" pitchFamily="34" charset="0"/>
                <a:cs typeface="Arial" panose="020B0604020202020204" pitchFamily="34" charset="0"/>
              </a:rPr>
              <a:t>LEGO. Photographie.</a:t>
            </a:r>
          </a:p>
          <a:p>
            <a:pPr algn="ctr"/>
            <a:r>
              <a:rPr lang="fr-FR" sz="1100" dirty="0" smtClean="0">
                <a:latin typeface="Arial Narrow" panose="020B0606020202030204" pitchFamily="34" charset="0"/>
                <a:cs typeface="Arial" panose="020B0604020202020204" pitchFamily="34" charset="0"/>
              </a:rPr>
              <a:t>Source : Flickr.</a:t>
            </a:r>
            <a:endParaRPr lang="fr-FR" dirty="0"/>
          </a:p>
        </p:txBody>
      </p:sp>
      <p:pic>
        <p:nvPicPr>
          <p:cNvPr id="1035" name="Picture 11" descr="https://upload.wikimedia.org/wikipedia/commons/thumb/9/9e/Female_nude_motion_study_by_Eadweard_Muybridge_%282%29.jpg/565px-Female_nude_motion_study_by_Eadweard_Muybridge_%282%29.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50256" r="26233"/>
          <a:stretch/>
        </p:blipFill>
        <p:spPr bwMode="auto">
          <a:xfrm>
            <a:off x="116337" y="1271686"/>
            <a:ext cx="1092923" cy="24682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3913787"/>
            <a:ext cx="1467068" cy="938719"/>
          </a:xfrm>
          <a:prstGeom prst="rect">
            <a:avLst/>
          </a:prstGeom>
        </p:spPr>
        <p:txBody>
          <a:bodyPr wrap="none">
            <a:spAutoFit/>
          </a:bodyPr>
          <a:lstStyle/>
          <a:p>
            <a:pPr algn="ctr"/>
            <a:r>
              <a:rPr lang="fr-FR" sz="1100" dirty="0" err="1">
                <a:latin typeface="Arial Narrow" panose="020B0606020202030204" pitchFamily="34" charset="0"/>
                <a:cs typeface="Arial" panose="020B0604020202020204" pitchFamily="34" charset="0"/>
              </a:rPr>
              <a:t>Eadweard</a:t>
            </a:r>
            <a:r>
              <a:rPr lang="fr-FR" sz="1100" dirty="0">
                <a:latin typeface="Arial Narrow" panose="020B0606020202030204" pitchFamily="34" charset="0"/>
                <a:cs typeface="Arial" panose="020B0604020202020204" pitchFamily="34" charset="0"/>
              </a:rPr>
              <a:t> MUYBRIDGE </a:t>
            </a:r>
            <a:endParaRPr lang="fr-FR" sz="1100" dirty="0" smtClean="0">
              <a:latin typeface="Arial Narrow" panose="020B0606020202030204" pitchFamily="34" charset="0"/>
              <a:cs typeface="Arial" panose="020B0604020202020204" pitchFamily="34" charset="0"/>
            </a:endParaRPr>
          </a:p>
          <a:p>
            <a:pPr algn="ctr"/>
            <a:r>
              <a:rPr lang="fr-FR" sz="1100" dirty="0" smtClean="0">
                <a:latin typeface="Arial Narrow" panose="020B0606020202030204" pitchFamily="34" charset="0"/>
                <a:cs typeface="Arial" panose="020B0604020202020204" pitchFamily="34" charset="0"/>
              </a:rPr>
              <a:t>(</a:t>
            </a:r>
            <a:r>
              <a:rPr lang="fr-FR" sz="1100" dirty="0">
                <a:latin typeface="Arial Narrow" panose="020B0606020202030204" pitchFamily="34" charset="0"/>
                <a:cs typeface="Arial" panose="020B0604020202020204" pitchFamily="34" charset="0"/>
              </a:rPr>
              <a:t>1830-1904)</a:t>
            </a:r>
          </a:p>
          <a:p>
            <a:pPr algn="ctr"/>
            <a:r>
              <a:rPr lang="fr-FR" sz="1100" i="1" dirty="0">
                <a:latin typeface="Arial Narrow" panose="020B0606020202030204" pitchFamily="34" charset="0"/>
                <a:cs typeface="Arial" panose="020B0604020202020204" pitchFamily="34" charset="0"/>
              </a:rPr>
              <a:t>Femme descendant </a:t>
            </a:r>
            <a:endParaRPr lang="fr-FR" sz="1100" i="1" dirty="0" smtClean="0">
              <a:latin typeface="Arial Narrow" panose="020B0606020202030204" pitchFamily="34" charset="0"/>
              <a:cs typeface="Arial" panose="020B0604020202020204" pitchFamily="34" charset="0"/>
            </a:endParaRPr>
          </a:p>
          <a:p>
            <a:pPr algn="ctr"/>
            <a:r>
              <a:rPr lang="fr-FR" sz="1100" i="1" dirty="0" smtClean="0">
                <a:latin typeface="Arial Narrow" panose="020B0606020202030204" pitchFamily="34" charset="0"/>
                <a:cs typeface="Arial" panose="020B0604020202020204" pitchFamily="34" charset="0"/>
              </a:rPr>
              <a:t>des escaliers</a:t>
            </a:r>
            <a:r>
              <a:rPr lang="fr-FR" sz="1100" dirty="0" smtClean="0">
                <a:latin typeface="Arial Narrow" panose="020B0606020202030204" pitchFamily="34" charset="0"/>
                <a:cs typeface="Arial" panose="020B0604020202020204" pitchFamily="34" charset="0"/>
              </a:rPr>
              <a:t>,1887.</a:t>
            </a:r>
          </a:p>
          <a:p>
            <a:pPr algn="ctr"/>
            <a:r>
              <a:rPr lang="fr-FR" sz="1100" dirty="0" smtClean="0">
                <a:latin typeface="Arial Narrow" panose="020B0606020202030204" pitchFamily="34" charset="0"/>
                <a:cs typeface="Arial" panose="020B0604020202020204" pitchFamily="34" charset="0"/>
              </a:rPr>
              <a:t>Chronophotographie</a:t>
            </a:r>
            <a:r>
              <a:rPr lang="fr-FR" sz="1100" dirty="0">
                <a:latin typeface="Arial Narrow" panose="020B0606020202030204" pitchFamily="34" charset="0"/>
                <a:cs typeface="Arial" panose="020B0604020202020204" pitchFamily="34" charset="0"/>
              </a:rPr>
              <a:t>.</a:t>
            </a:r>
          </a:p>
        </p:txBody>
      </p:sp>
      <p:pic>
        <p:nvPicPr>
          <p:cNvPr id="1037" name="Picture 13" descr="Afficher l'image d'origin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660922" y="1262464"/>
            <a:ext cx="1725712" cy="24889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355021" y="3913786"/>
            <a:ext cx="2360428" cy="769441"/>
          </a:xfrm>
          <a:prstGeom prst="rect">
            <a:avLst/>
          </a:prstGeom>
        </p:spPr>
        <p:txBody>
          <a:bodyPr wrap="square">
            <a:spAutoFit/>
          </a:bodyPr>
          <a:lstStyle/>
          <a:p>
            <a:pPr algn="ctr"/>
            <a:r>
              <a:rPr lang="fr-FR" sz="1100" dirty="0" smtClean="0">
                <a:latin typeface="Arial Narrow" panose="020B0606020202030204" pitchFamily="34" charset="0"/>
                <a:cs typeface="Arial" panose="020B0604020202020204" pitchFamily="34" charset="0"/>
              </a:rPr>
              <a:t>Elaine STURTEVANT (1930-2014), </a:t>
            </a:r>
            <a:endParaRPr lang="fr-FR" sz="1100" dirty="0">
              <a:latin typeface="Arial Narrow" panose="020B0606020202030204" pitchFamily="34" charset="0"/>
              <a:cs typeface="Arial" panose="020B0604020202020204" pitchFamily="34" charset="0"/>
            </a:endParaRPr>
          </a:p>
          <a:p>
            <a:pPr algn="ctr"/>
            <a:r>
              <a:rPr lang="fr-FR" sz="1100" i="1" dirty="0">
                <a:latin typeface="Arial Narrow" panose="020B0606020202030204" pitchFamily="34" charset="0"/>
                <a:cs typeface="Arial" panose="020B0604020202020204" pitchFamily="34" charset="0"/>
              </a:rPr>
              <a:t>Duchamp Nu descendant l’escalier</a:t>
            </a:r>
            <a:r>
              <a:rPr lang="fr-FR" sz="1100" dirty="0">
                <a:latin typeface="Arial Narrow" panose="020B0606020202030204" pitchFamily="34" charset="0"/>
                <a:cs typeface="Arial" panose="020B0604020202020204" pitchFamily="34" charset="0"/>
              </a:rPr>
              <a:t>, </a:t>
            </a:r>
            <a:r>
              <a:rPr lang="fr-FR" sz="1100" dirty="0" smtClean="0">
                <a:latin typeface="Arial Narrow" panose="020B0606020202030204" pitchFamily="34" charset="0"/>
                <a:cs typeface="Arial" panose="020B0604020202020204" pitchFamily="34" charset="0"/>
              </a:rPr>
              <a:t>1967.</a:t>
            </a:r>
          </a:p>
          <a:p>
            <a:pPr algn="ctr"/>
            <a:r>
              <a:rPr lang="fr-FR" sz="1100" dirty="0" smtClean="0">
                <a:latin typeface="Arial Narrow" panose="020B0606020202030204" pitchFamily="34" charset="0"/>
                <a:cs typeface="Arial" panose="020B0604020202020204" pitchFamily="34" charset="0"/>
              </a:rPr>
              <a:t>Projection murale.</a:t>
            </a:r>
          </a:p>
          <a:p>
            <a:pPr algn="ctr"/>
            <a:r>
              <a:rPr lang="fr-FR" sz="1100" dirty="0" smtClean="0">
                <a:latin typeface="Arial Narrow" panose="020B0606020202030204" pitchFamily="34" charset="0"/>
                <a:cs typeface="Arial" panose="020B0604020202020204" pitchFamily="34" charset="0"/>
              </a:rPr>
              <a:t>Art </a:t>
            </a:r>
            <a:r>
              <a:rPr lang="fr-FR" sz="1100" dirty="0">
                <a:latin typeface="Arial Narrow" panose="020B0606020202030204" pitchFamily="34" charset="0"/>
                <a:cs typeface="Arial" panose="020B0604020202020204" pitchFamily="34" charset="0"/>
              </a:rPr>
              <a:t>conceptuel (</a:t>
            </a:r>
            <a:r>
              <a:rPr lang="fr-FR" sz="1100" dirty="0" smtClean="0">
                <a:latin typeface="Arial Narrow" panose="020B0606020202030204" pitchFamily="34" charset="0"/>
                <a:cs typeface="Arial" panose="020B0604020202020204" pitchFamily="34" charset="0"/>
              </a:rPr>
              <a:t>appropriationniste).</a:t>
            </a:r>
            <a:endParaRPr lang="fr-FR" sz="1100" dirty="0">
              <a:latin typeface="Arial Narrow" panose="020B0606020202030204" pitchFamily="34" charset="0"/>
              <a:cs typeface="Arial" panose="020B0604020202020204" pitchFamily="34" charset="0"/>
            </a:endParaRPr>
          </a:p>
        </p:txBody>
      </p:sp>
      <p:sp>
        <p:nvSpPr>
          <p:cNvPr id="7" name="Carré corné 6"/>
          <p:cNvSpPr/>
          <p:nvPr/>
        </p:nvSpPr>
        <p:spPr>
          <a:xfrm>
            <a:off x="0" y="5452729"/>
            <a:ext cx="1751726" cy="520995"/>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solidFill>
                  <a:schemeClr val="tx1"/>
                </a:solidFill>
                <a:latin typeface="Gill Sans MT" panose="020B0502020104020203" pitchFamily="34" charset="0"/>
              </a:rPr>
              <a:t>Chronophotographie</a:t>
            </a:r>
          </a:p>
          <a:p>
            <a:pPr algn="ctr"/>
            <a:r>
              <a:rPr lang="fr-FR" sz="1400" dirty="0" smtClean="0">
                <a:solidFill>
                  <a:schemeClr val="tx1"/>
                </a:solidFill>
                <a:latin typeface="Gill Sans MT" panose="020B0502020104020203" pitchFamily="34" charset="0"/>
              </a:rPr>
              <a:t>(animation vidéo</a:t>
            </a:r>
            <a:r>
              <a:rPr lang="fr-FR" sz="1600" dirty="0" smtClean="0">
                <a:solidFill>
                  <a:schemeClr val="tx1"/>
                </a:solidFill>
                <a:latin typeface="Gill Sans MT" panose="020B0502020104020203" pitchFamily="34" charset="0"/>
              </a:rPr>
              <a:t>)</a:t>
            </a:r>
            <a:endParaRPr lang="fr-FR" sz="1600" dirty="0">
              <a:solidFill>
                <a:schemeClr val="tx1"/>
              </a:solidFill>
              <a:latin typeface="Gill Sans MT" panose="020B0502020104020203" pitchFamily="34" charset="0"/>
            </a:endParaRPr>
          </a:p>
        </p:txBody>
      </p:sp>
      <p:sp>
        <p:nvSpPr>
          <p:cNvPr id="15" name="Carré corné 14"/>
          <p:cNvSpPr/>
          <p:nvPr/>
        </p:nvSpPr>
        <p:spPr>
          <a:xfrm>
            <a:off x="1878398" y="5452729"/>
            <a:ext cx="1577163" cy="520996"/>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Gill Sans MT" panose="020B0502020104020203" pitchFamily="34" charset="0"/>
              </a:rPr>
              <a:t>Photographie</a:t>
            </a:r>
          </a:p>
        </p:txBody>
      </p:sp>
      <p:sp>
        <p:nvSpPr>
          <p:cNvPr id="16" name="Carré corné 15"/>
          <p:cNvSpPr/>
          <p:nvPr/>
        </p:nvSpPr>
        <p:spPr>
          <a:xfrm>
            <a:off x="3610467" y="5440324"/>
            <a:ext cx="1849536" cy="5334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Gill Sans MT" panose="020B0502020104020203" pitchFamily="34" charset="0"/>
              </a:rPr>
              <a:t>(vidéo)Projection</a:t>
            </a:r>
          </a:p>
        </p:txBody>
      </p:sp>
      <p:sp>
        <p:nvSpPr>
          <p:cNvPr id="17" name="Carré corné 16"/>
          <p:cNvSpPr/>
          <p:nvPr/>
        </p:nvSpPr>
        <p:spPr>
          <a:xfrm>
            <a:off x="7300046" y="5440324"/>
            <a:ext cx="1473480" cy="538718"/>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Gill Sans MT" panose="020B0502020104020203" pitchFamily="34" charset="0"/>
              </a:rPr>
              <a:t>Pixel Art</a:t>
            </a:r>
          </a:p>
        </p:txBody>
      </p:sp>
      <p:pic>
        <p:nvPicPr>
          <p:cNvPr id="1026" name="Picture 2" descr="http://search.it.online.fr/covers/wp-content/ShigekoKubota,Nudescendantlescalier,1976.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7657" r="10868"/>
          <a:stretch/>
        </p:blipFill>
        <p:spPr bwMode="auto">
          <a:xfrm>
            <a:off x="5624622" y="1262771"/>
            <a:ext cx="1529473" cy="24886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71746" y="3913786"/>
            <a:ext cx="1919122" cy="938719"/>
          </a:xfrm>
          <a:prstGeom prst="rect">
            <a:avLst/>
          </a:prstGeom>
        </p:spPr>
        <p:txBody>
          <a:bodyPr wrap="square">
            <a:spAutoFit/>
          </a:bodyPr>
          <a:lstStyle/>
          <a:p>
            <a:pPr algn="ctr"/>
            <a:r>
              <a:rPr lang="fr-FR" sz="1100" dirty="0" err="1" smtClean="0">
                <a:latin typeface="Arial Narrow" panose="020B0606020202030204" pitchFamily="34" charset="0"/>
                <a:cs typeface="Arial" panose="020B0604020202020204" pitchFamily="34" charset="0"/>
              </a:rPr>
              <a:t>Shigeko</a:t>
            </a:r>
            <a:r>
              <a:rPr lang="fr-FR" sz="1100" dirty="0" smtClean="0">
                <a:latin typeface="Arial Narrow" panose="020B0606020202030204" pitchFamily="34" charset="0"/>
                <a:cs typeface="Arial" panose="020B0604020202020204" pitchFamily="34" charset="0"/>
              </a:rPr>
              <a:t> KUBOTA</a:t>
            </a:r>
          </a:p>
          <a:p>
            <a:pPr algn="ctr"/>
            <a:r>
              <a:rPr lang="fr-FR" sz="1100" dirty="0" smtClean="0">
                <a:latin typeface="Arial Narrow" panose="020B0606020202030204" pitchFamily="34" charset="0"/>
                <a:cs typeface="Arial" panose="020B0604020202020204" pitchFamily="34" charset="0"/>
              </a:rPr>
              <a:t>(1937-2015), </a:t>
            </a:r>
            <a:endParaRPr lang="fr-FR" sz="1100" dirty="0">
              <a:latin typeface="Arial Narrow" panose="020B0606020202030204" pitchFamily="34" charset="0"/>
              <a:cs typeface="Arial" panose="020B0604020202020204" pitchFamily="34" charset="0"/>
            </a:endParaRPr>
          </a:p>
          <a:p>
            <a:pPr algn="ctr"/>
            <a:r>
              <a:rPr lang="fr-FR" sz="1100" i="1" dirty="0" smtClean="0">
                <a:latin typeface="Arial Narrow" panose="020B0606020202030204" pitchFamily="34" charset="0"/>
                <a:cs typeface="Arial" panose="020B0604020202020204" pitchFamily="34" charset="0"/>
              </a:rPr>
              <a:t>Nu </a:t>
            </a:r>
            <a:r>
              <a:rPr lang="fr-FR" sz="1100" i="1" dirty="0">
                <a:latin typeface="Arial Narrow" panose="020B0606020202030204" pitchFamily="34" charset="0"/>
                <a:cs typeface="Arial" panose="020B0604020202020204" pitchFamily="34" charset="0"/>
              </a:rPr>
              <a:t>descendant </a:t>
            </a:r>
            <a:r>
              <a:rPr lang="fr-FR" sz="1100" i="1" dirty="0" smtClean="0">
                <a:latin typeface="Arial Narrow" panose="020B0606020202030204" pitchFamily="34" charset="0"/>
                <a:cs typeface="Arial" panose="020B0604020202020204" pitchFamily="34" charset="0"/>
              </a:rPr>
              <a:t>l’escalier</a:t>
            </a:r>
            <a:r>
              <a:rPr lang="fr-FR" sz="1100" dirty="0" smtClean="0">
                <a:latin typeface="Arial Narrow" panose="020B0606020202030204" pitchFamily="34" charset="0"/>
                <a:cs typeface="Arial" panose="020B0604020202020204" pitchFamily="34" charset="0"/>
              </a:rPr>
              <a:t>, 1975.</a:t>
            </a:r>
          </a:p>
          <a:p>
            <a:pPr algn="ctr"/>
            <a:r>
              <a:rPr lang="fr-FR" sz="1100" dirty="0" smtClean="0">
                <a:latin typeface="Arial Narrow" panose="020B0606020202030204" pitchFamily="34" charset="0"/>
                <a:cs typeface="Arial" panose="020B0604020202020204" pitchFamily="34" charset="0"/>
              </a:rPr>
              <a:t>4 moniteurs, 1 magnétoscope,</a:t>
            </a:r>
          </a:p>
          <a:p>
            <a:pPr algn="ctr"/>
            <a:r>
              <a:rPr lang="fr-FR" sz="1100" dirty="0" smtClean="0">
                <a:latin typeface="Arial Narrow" panose="020B0606020202030204" pitchFamily="34" charset="0"/>
                <a:cs typeface="Arial" panose="020B0604020202020204" pitchFamily="34" charset="0"/>
              </a:rPr>
              <a:t>1 bande-vidéo, contreplaqué.</a:t>
            </a:r>
            <a:endParaRPr lang="fr-FR" sz="1100" dirty="0">
              <a:latin typeface="Arial Narrow" panose="020B0606020202030204" pitchFamily="34" charset="0"/>
              <a:cs typeface="Arial" panose="020B0604020202020204" pitchFamily="34" charset="0"/>
            </a:endParaRPr>
          </a:p>
        </p:txBody>
      </p:sp>
      <p:sp>
        <p:nvSpPr>
          <p:cNvPr id="18" name="Carré corné 17"/>
          <p:cNvSpPr/>
          <p:nvPr/>
        </p:nvSpPr>
        <p:spPr>
          <a:xfrm>
            <a:off x="5544605" y="5438551"/>
            <a:ext cx="1689505" cy="533400"/>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Gill Sans MT" panose="020B0502020104020203" pitchFamily="34" charset="0"/>
              </a:rPr>
              <a:t>V</a:t>
            </a:r>
            <a:r>
              <a:rPr lang="fr-FR" sz="1600" dirty="0" smtClean="0">
                <a:solidFill>
                  <a:schemeClr val="tx1"/>
                </a:solidFill>
                <a:latin typeface="Gill Sans MT" panose="020B0502020104020203" pitchFamily="34" charset="0"/>
              </a:rPr>
              <a:t>idéo-Sculpture</a:t>
            </a:r>
          </a:p>
        </p:txBody>
      </p:sp>
    </p:spTree>
    <p:extLst>
      <p:ext uri="{BB962C8B-B14F-4D97-AF65-F5344CB8AC3E}">
        <p14:creationId xmlns:p14="http://schemas.microsoft.com/office/powerpoint/2010/main" val="1785666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1000"/>
                                        <p:tgtEl>
                                          <p:spTgt spid="7"/>
                                        </p:tgtEl>
                                      </p:cBhvr>
                                    </p:animEffect>
                                    <p:anim calcmode="lin" valueType="num">
                                      <p:cBhvr>
                                        <p:cTn id="38" dur="1000" fill="hold"/>
                                        <p:tgtEl>
                                          <p:spTgt spid="7"/>
                                        </p:tgtEl>
                                        <p:attrNameLst>
                                          <p:attrName>ppt_x</p:attrName>
                                        </p:attrNameLst>
                                      </p:cBhvr>
                                      <p:tavLst>
                                        <p:tav tm="0">
                                          <p:val>
                                            <p:strVal val="#ppt_x"/>
                                          </p:val>
                                        </p:tav>
                                        <p:tav tm="100000">
                                          <p:val>
                                            <p:strVal val="#ppt_x"/>
                                          </p:val>
                                        </p:tav>
                                      </p:tavLst>
                                    </p:anim>
                                    <p:anim calcmode="lin" valueType="num">
                                      <p:cBhvr>
                                        <p:cTn id="3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anim calcmode="lin" valueType="num">
                                      <p:cBhvr>
                                        <p:cTn id="45" dur="1000" fill="hold"/>
                                        <p:tgtEl>
                                          <p:spTgt spid="15"/>
                                        </p:tgtEl>
                                        <p:attrNameLst>
                                          <p:attrName>ppt_x</p:attrName>
                                        </p:attrNameLst>
                                      </p:cBhvr>
                                      <p:tavLst>
                                        <p:tav tm="0">
                                          <p:val>
                                            <p:strVal val="#ppt_x"/>
                                          </p:val>
                                        </p:tav>
                                        <p:tav tm="100000">
                                          <p:val>
                                            <p:strVal val="#ppt_x"/>
                                          </p:val>
                                        </p:tav>
                                      </p:tavLst>
                                    </p:anim>
                                    <p:anim calcmode="lin" valueType="num">
                                      <p:cBhvr>
                                        <p:cTn id="4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P spid="15" grpId="0" animBg="1"/>
      <p:bldP spid="16" grpId="0" animBg="1"/>
      <p:bldP spid="17" grpId="0" animBg="1"/>
      <p:bldP spid="2"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 champ référentiel </a:t>
            </a:r>
            <a:r>
              <a:rPr lang="fr-FR" sz="3200" dirty="0" smtClean="0">
                <a:solidFill>
                  <a:schemeClr val="accent1"/>
                </a:solidFill>
                <a:latin typeface="Haettenschweiler" pitchFamily="34" charset="0"/>
              </a:rPr>
              <a:t>à préciser</a:t>
            </a:r>
            <a:endParaRPr lang="fr-FR" sz="3200" dirty="0">
              <a:solidFill>
                <a:schemeClr val="accent1"/>
              </a:solidFill>
            </a:endParaRPr>
          </a:p>
        </p:txBody>
      </p:sp>
      <p:pic>
        <p:nvPicPr>
          <p:cNvPr id="1035" name="Picture 11" descr="https://upload.wikimedia.org/wikipedia/commons/thumb/9/9e/Female_nude_motion_study_by_Eadweard_Muybridge_%282%29.jpg/565px-Female_nude_motion_study_by_Eadweard_Muybridge_%282%29.jpg"/>
          <p:cNvPicPr>
            <a:picLocks noChangeAspect="1" noChangeArrowheads="1"/>
          </p:cNvPicPr>
          <p:nvPr/>
        </p:nvPicPr>
        <p:blipFill rotWithShape="1">
          <a:blip r:embed="rId2">
            <a:extLst>
              <a:ext uri="{28A0092B-C50C-407E-A947-70E740481C1C}">
                <a14:useLocalDpi xmlns:a14="http://schemas.microsoft.com/office/drawing/2010/main" val="0"/>
              </a:ext>
            </a:extLst>
          </a:blip>
          <a:srcRect l="50256" r="26233"/>
          <a:stretch/>
        </p:blipFill>
        <p:spPr bwMode="auto">
          <a:xfrm>
            <a:off x="294928" y="891666"/>
            <a:ext cx="12652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4033" y="3913789"/>
            <a:ext cx="1467068" cy="938719"/>
          </a:xfrm>
          <a:prstGeom prst="rect">
            <a:avLst/>
          </a:prstGeom>
        </p:spPr>
        <p:txBody>
          <a:bodyPr wrap="none">
            <a:spAutoFit/>
          </a:bodyPr>
          <a:lstStyle/>
          <a:p>
            <a:pPr algn="ctr"/>
            <a:r>
              <a:rPr lang="fr-FR" sz="1100" dirty="0" err="1">
                <a:latin typeface="Arial Narrow" panose="020B0606020202030204" pitchFamily="34" charset="0"/>
                <a:cs typeface="Arial" panose="020B0604020202020204" pitchFamily="34" charset="0"/>
              </a:rPr>
              <a:t>Eadweard</a:t>
            </a:r>
            <a:r>
              <a:rPr lang="fr-FR" sz="1100" dirty="0">
                <a:latin typeface="Arial Narrow" panose="020B0606020202030204" pitchFamily="34" charset="0"/>
                <a:cs typeface="Arial" panose="020B0604020202020204" pitchFamily="34" charset="0"/>
              </a:rPr>
              <a:t> MUYBRIDGE </a:t>
            </a:r>
            <a:endParaRPr lang="fr-FR" sz="1100" dirty="0" smtClean="0">
              <a:latin typeface="Arial Narrow" panose="020B0606020202030204" pitchFamily="34" charset="0"/>
              <a:cs typeface="Arial" panose="020B0604020202020204" pitchFamily="34" charset="0"/>
            </a:endParaRPr>
          </a:p>
          <a:p>
            <a:pPr algn="ctr"/>
            <a:r>
              <a:rPr lang="fr-FR" sz="1100" dirty="0" smtClean="0">
                <a:latin typeface="Arial Narrow" panose="020B0606020202030204" pitchFamily="34" charset="0"/>
                <a:cs typeface="Arial" panose="020B0604020202020204" pitchFamily="34" charset="0"/>
              </a:rPr>
              <a:t>(</a:t>
            </a:r>
            <a:r>
              <a:rPr lang="fr-FR" sz="1100" dirty="0">
                <a:latin typeface="Arial Narrow" panose="020B0606020202030204" pitchFamily="34" charset="0"/>
                <a:cs typeface="Arial" panose="020B0604020202020204" pitchFamily="34" charset="0"/>
              </a:rPr>
              <a:t>1830-1904)</a:t>
            </a:r>
          </a:p>
          <a:p>
            <a:pPr algn="ctr"/>
            <a:r>
              <a:rPr lang="fr-FR" sz="1100" i="1" dirty="0">
                <a:latin typeface="Arial Narrow" panose="020B0606020202030204" pitchFamily="34" charset="0"/>
                <a:cs typeface="Arial" panose="020B0604020202020204" pitchFamily="34" charset="0"/>
              </a:rPr>
              <a:t>Femme descendant </a:t>
            </a:r>
            <a:endParaRPr lang="fr-FR" sz="1100" i="1" dirty="0" smtClean="0">
              <a:latin typeface="Arial Narrow" panose="020B0606020202030204" pitchFamily="34" charset="0"/>
              <a:cs typeface="Arial" panose="020B0604020202020204" pitchFamily="34" charset="0"/>
            </a:endParaRPr>
          </a:p>
          <a:p>
            <a:pPr algn="ctr"/>
            <a:r>
              <a:rPr lang="fr-FR" sz="1100" i="1" dirty="0" smtClean="0">
                <a:latin typeface="Arial Narrow" panose="020B0606020202030204" pitchFamily="34" charset="0"/>
                <a:cs typeface="Arial" panose="020B0604020202020204" pitchFamily="34" charset="0"/>
              </a:rPr>
              <a:t>des escaliers</a:t>
            </a:r>
            <a:r>
              <a:rPr lang="fr-FR" sz="1100" dirty="0" smtClean="0">
                <a:latin typeface="Arial Narrow" panose="020B0606020202030204" pitchFamily="34" charset="0"/>
                <a:cs typeface="Arial" panose="020B0604020202020204" pitchFamily="34" charset="0"/>
              </a:rPr>
              <a:t>,1887.</a:t>
            </a:r>
          </a:p>
          <a:p>
            <a:pPr algn="ctr"/>
            <a:r>
              <a:rPr lang="fr-FR" sz="1100" dirty="0" smtClean="0">
                <a:latin typeface="Arial Narrow" panose="020B0606020202030204" pitchFamily="34" charset="0"/>
                <a:cs typeface="Arial" panose="020B0604020202020204" pitchFamily="34" charset="0"/>
              </a:rPr>
              <a:t>Chronophotographie</a:t>
            </a:r>
            <a:r>
              <a:rPr lang="fr-FR" sz="1100" dirty="0">
                <a:latin typeface="Arial Narrow" panose="020B0606020202030204" pitchFamily="34" charset="0"/>
                <a:cs typeface="Arial" panose="020B0604020202020204" pitchFamily="34" charset="0"/>
              </a:rPr>
              <a:t>.</a:t>
            </a:r>
          </a:p>
        </p:txBody>
      </p:sp>
      <p:sp>
        <p:nvSpPr>
          <p:cNvPr id="7" name="Carré corné 6"/>
          <p:cNvSpPr/>
          <p:nvPr/>
        </p:nvSpPr>
        <p:spPr>
          <a:xfrm>
            <a:off x="194033" y="5337544"/>
            <a:ext cx="1996274" cy="765544"/>
          </a:xfrm>
          <a:prstGeom prst="foldedCorner">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Gill Sans MT" panose="020B0502020104020203" pitchFamily="34" charset="0"/>
              </a:rPr>
              <a:t>Chronophotographie</a:t>
            </a:r>
          </a:p>
          <a:p>
            <a:pPr algn="ctr"/>
            <a:r>
              <a:rPr lang="fr-FR" sz="1600" dirty="0" smtClean="0">
                <a:solidFill>
                  <a:schemeClr val="tx1"/>
                </a:solidFill>
                <a:latin typeface="Gill Sans MT" panose="020B0502020104020203" pitchFamily="34" charset="0"/>
              </a:rPr>
              <a:t>(animation vidéo)</a:t>
            </a:r>
            <a:endParaRPr lang="fr-FR" sz="1600" dirty="0">
              <a:solidFill>
                <a:schemeClr val="tx1"/>
              </a:solidFill>
              <a:latin typeface="Gill Sans MT" panose="020B0502020104020203" pitchFamily="34" charset="0"/>
            </a:endParaRPr>
          </a:p>
        </p:txBody>
      </p:sp>
      <p:sp>
        <p:nvSpPr>
          <p:cNvPr id="18" name="Rectangle 17"/>
          <p:cNvSpPr/>
          <p:nvPr/>
        </p:nvSpPr>
        <p:spPr>
          <a:xfrm>
            <a:off x="1760269" y="2058805"/>
            <a:ext cx="2259125"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Comment je rends compte de l’œuvre ?</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 name="Rectangle 1"/>
          <p:cNvSpPr/>
          <p:nvPr/>
        </p:nvSpPr>
        <p:spPr>
          <a:xfrm>
            <a:off x="4763386" y="2443526"/>
            <a:ext cx="3857547" cy="523220"/>
          </a:xfrm>
          <a:prstGeom prst="rect">
            <a:avLst/>
          </a:prstGeom>
        </p:spPr>
        <p:txBody>
          <a:bodyPr wrap="square">
            <a:spAutoFit/>
          </a:bodyPr>
          <a:lstStyle/>
          <a:p>
            <a:r>
              <a:rPr lang="fr-FR" sz="1400" dirty="0">
                <a:hlinkClick r:id="rId3"/>
              </a:rPr>
              <a:t>https://</a:t>
            </a:r>
            <a:r>
              <a:rPr lang="fr-FR" sz="1400" dirty="0" smtClean="0">
                <a:hlinkClick r:id="rId3"/>
              </a:rPr>
              <a:t>upload.wikimedia.org/wikipedia/commons/9/96/Eadweard_Muybridge_1.gif</a:t>
            </a:r>
            <a:endParaRPr lang="fr-FR" sz="1400" dirty="0"/>
          </a:p>
        </p:txBody>
      </p:sp>
      <p:pic>
        <p:nvPicPr>
          <p:cNvPr id="2050" name="Picture 2" descr="https://upload.wikimedia.org/wikipedia/commons/thumb/9/9e/Female_nude_motion_study_by_Eadweard_Muybridge_%282%29.jpg/565px-Female_nude_motion_study_by_Eadweard_Muybridge_%282%29.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901126" y="207328"/>
            <a:ext cx="3719807" cy="1975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18678" y="3370522"/>
            <a:ext cx="2144708" cy="32154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static.mediapart.fr/etmagine/default/files/media_82941/AVG_tumblr_ls8xi0VnuG1qciafbo1_500.jpg?width=330&amp;height=245&amp;width_format=pixel&amp;height_format=pixel"/>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49600" y="3265011"/>
            <a:ext cx="3022857" cy="223627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249599" y="5514944"/>
            <a:ext cx="2905573" cy="600164"/>
          </a:xfrm>
          <a:prstGeom prst="rect">
            <a:avLst/>
          </a:prstGeom>
        </p:spPr>
        <p:txBody>
          <a:bodyPr wrap="square">
            <a:spAutoFit/>
          </a:bodyPr>
          <a:lstStyle/>
          <a:p>
            <a:r>
              <a:rPr lang="fr-FR" sz="1100" dirty="0">
                <a:latin typeface="Arial Narrow" panose="020B0606020202030204" pitchFamily="34" charset="0"/>
                <a:cs typeface="Arial" panose="020B0604020202020204" pitchFamily="34" charset="0"/>
              </a:rPr>
              <a:t>En passant par le logiciel Image-J, et sa fonction </a:t>
            </a:r>
            <a:endParaRPr lang="fr-FR" sz="1100" dirty="0" smtClean="0">
              <a:latin typeface="Arial Narrow" panose="020B0606020202030204" pitchFamily="34" charset="0"/>
              <a:cs typeface="Arial" panose="020B0604020202020204" pitchFamily="34" charset="0"/>
            </a:endParaRPr>
          </a:p>
          <a:p>
            <a:r>
              <a:rPr lang="fr-FR" sz="1100" dirty="0" smtClean="0">
                <a:latin typeface="Arial Narrow" panose="020B0606020202030204" pitchFamily="34" charset="0"/>
                <a:cs typeface="Arial" panose="020B0604020202020204" pitchFamily="34" charset="0"/>
              </a:rPr>
              <a:t>Z-</a:t>
            </a:r>
            <a:r>
              <a:rPr lang="fr-FR" sz="1100" dirty="0" err="1" smtClean="0">
                <a:latin typeface="Arial Narrow" panose="020B0606020202030204" pitchFamily="34" charset="0"/>
                <a:cs typeface="Arial" panose="020B0604020202020204" pitchFamily="34" charset="0"/>
              </a:rPr>
              <a:t>project</a:t>
            </a:r>
            <a:r>
              <a:rPr lang="fr-FR" sz="1100" dirty="0">
                <a:latin typeface="Arial Narrow" panose="020B0606020202030204" pitchFamily="34" charset="0"/>
                <a:cs typeface="Arial" panose="020B0604020202020204" pitchFamily="34" charset="0"/>
              </a:rPr>
              <a:t>, largement </a:t>
            </a:r>
            <a:r>
              <a:rPr lang="fr-FR" sz="1100" dirty="0" smtClean="0">
                <a:latin typeface="Arial Narrow" panose="020B0606020202030204" pitchFamily="34" charset="0"/>
                <a:cs typeface="Arial" panose="020B0604020202020204" pitchFamily="34" charset="0"/>
              </a:rPr>
              <a:t>utilisé en </a:t>
            </a:r>
            <a:r>
              <a:rPr lang="fr-FR" sz="1100" dirty="0">
                <a:latin typeface="Arial Narrow" panose="020B0606020202030204" pitchFamily="34" charset="0"/>
                <a:cs typeface="Arial" panose="020B0604020202020204" pitchFamily="34" charset="0"/>
              </a:rPr>
              <a:t>imagerie scientifique, lancé par l’américain, Wayne </a:t>
            </a:r>
            <a:r>
              <a:rPr lang="fr-FR" sz="1100" dirty="0" err="1" smtClean="0">
                <a:latin typeface="Arial Narrow" panose="020B0606020202030204" pitchFamily="34" charset="0"/>
                <a:cs typeface="Arial" panose="020B0604020202020204" pitchFamily="34" charset="0"/>
              </a:rPr>
              <a:t>Rasband</a:t>
            </a:r>
            <a:r>
              <a:rPr lang="fr-FR" sz="1100" dirty="0" smtClean="0">
                <a:latin typeface="Arial Narrow" panose="020B0606020202030204" pitchFamily="34" charset="0"/>
                <a:cs typeface="Arial" panose="020B0604020202020204" pitchFamily="34" charset="0"/>
              </a:rPr>
              <a:t>.</a:t>
            </a:r>
            <a:endParaRPr lang="fr-FR" sz="1100" dirty="0">
              <a:latin typeface="Arial Narrow" panose="020B0606020202030204" pitchFamily="34" charset="0"/>
              <a:cs typeface="Arial" panose="020B0604020202020204" pitchFamily="34" charset="0"/>
            </a:endParaRPr>
          </a:p>
        </p:txBody>
      </p:sp>
      <p:cxnSp>
        <p:nvCxnSpPr>
          <p:cNvPr id="12" name="Connecteur droit avec flèche 11"/>
          <p:cNvCxnSpPr/>
          <p:nvPr/>
        </p:nvCxnSpPr>
        <p:spPr>
          <a:xfrm flipV="1">
            <a:off x="3444949" y="1194887"/>
            <a:ext cx="1318437" cy="718973"/>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p:nvPr/>
        </p:nvCxnSpPr>
        <p:spPr>
          <a:xfrm>
            <a:off x="4040658" y="2251165"/>
            <a:ext cx="659219" cy="26161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droit avec flèche 26"/>
          <p:cNvCxnSpPr/>
          <p:nvPr/>
        </p:nvCxnSpPr>
        <p:spPr>
          <a:xfrm>
            <a:off x="4104167" y="2705136"/>
            <a:ext cx="1145432" cy="539626"/>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3561908" y="2810540"/>
            <a:ext cx="0" cy="55998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68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500"/>
                                        <p:tgtEl>
                                          <p:spTgt spid="30"/>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500"/>
                                        <p:tgtEl>
                                          <p:spTgt spid="205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54"/>
                                        </p:tgtEl>
                                        <p:attrNameLst>
                                          <p:attrName>style.visibility</p:attrName>
                                        </p:attrNameLst>
                                      </p:cBhvr>
                                      <p:to>
                                        <p:strVal val="visible"/>
                                      </p:to>
                                    </p:set>
                                    <p:animEffect transition="in" filter="fade">
                                      <p:cBhvr>
                                        <p:cTn id="36" dur="500"/>
                                        <p:tgtEl>
                                          <p:spTgt spid="2054"/>
                                        </p:tgtEl>
                                      </p:cBhvr>
                                    </p:animEffect>
                                  </p:childTnLst>
                                </p:cTn>
                              </p:par>
                              <p:par>
                                <p:cTn id="37" presetID="10"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Un champ référentiel </a:t>
            </a:r>
            <a:r>
              <a:rPr lang="fr-FR" sz="3200" dirty="0" smtClean="0">
                <a:solidFill>
                  <a:schemeClr val="accent1"/>
                </a:solidFill>
                <a:latin typeface="Haettenschweiler" pitchFamily="34" charset="0"/>
              </a:rPr>
              <a:t>à préciser</a:t>
            </a:r>
            <a:endParaRPr lang="fr-FR" sz="3200" dirty="0">
              <a:solidFill>
                <a:schemeClr val="accent1"/>
              </a:solidFill>
            </a:endParaRPr>
          </a:p>
        </p:txBody>
      </p:sp>
      <p:sp>
        <p:nvSpPr>
          <p:cNvPr id="18" name="Rectangle 17"/>
          <p:cNvSpPr/>
          <p:nvPr/>
        </p:nvSpPr>
        <p:spPr>
          <a:xfrm>
            <a:off x="1760268" y="2058805"/>
            <a:ext cx="2514307"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Incidences de perception de l’œuvre ?</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cxnSp>
        <p:nvCxnSpPr>
          <p:cNvPr id="24" name="Connecteur droit avec flèche 23"/>
          <p:cNvCxnSpPr/>
          <p:nvPr/>
        </p:nvCxnSpPr>
        <p:spPr>
          <a:xfrm>
            <a:off x="4423144" y="2058806"/>
            <a:ext cx="1631171" cy="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0" name="Connecteur droit avec flèche 29"/>
          <p:cNvCxnSpPr/>
          <p:nvPr/>
        </p:nvCxnSpPr>
        <p:spPr>
          <a:xfrm>
            <a:off x="3126258" y="2810540"/>
            <a:ext cx="0" cy="559981"/>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2"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4033" y="1360966"/>
            <a:ext cx="1438746" cy="2399471"/>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94033" y="3913789"/>
            <a:ext cx="1957264" cy="938719"/>
          </a:xfrm>
          <a:prstGeom prst="rect">
            <a:avLst/>
          </a:prstGeom>
        </p:spPr>
        <p:txBody>
          <a:bodyPr wrap="square">
            <a:spAutoFit/>
          </a:bodyPr>
          <a:lstStyle/>
          <a:p>
            <a:pPr algn="ctr"/>
            <a:r>
              <a:rPr lang="fr-FR" sz="1100" dirty="0" smtClean="0">
                <a:latin typeface="Arial Narrow" panose="020B0606020202030204" pitchFamily="34" charset="0"/>
                <a:cs typeface="Arial" panose="020B0604020202020204" pitchFamily="34" charset="0"/>
              </a:rPr>
              <a:t>Marcel DUCHAMP (1887- 1968), </a:t>
            </a:r>
            <a:r>
              <a:rPr lang="fr-FR" sz="1100" i="1" dirty="0" smtClean="0">
                <a:latin typeface="Arial Narrow" panose="020B0606020202030204" pitchFamily="34" charset="0"/>
                <a:cs typeface="Arial" panose="020B0604020202020204" pitchFamily="34" charset="0"/>
              </a:rPr>
              <a:t>Nu descendant un escalier n°2</a:t>
            </a:r>
            <a:r>
              <a:rPr lang="fr-FR" sz="1100" dirty="0" smtClean="0">
                <a:latin typeface="Arial Narrow" panose="020B0606020202030204" pitchFamily="34" charset="0"/>
                <a:cs typeface="Arial" panose="020B0604020202020204" pitchFamily="34" charset="0"/>
              </a:rPr>
              <a:t>, 1912. Huile sur toile. 146x89cm. Philadelphia Museum of Art. </a:t>
            </a:r>
          </a:p>
          <a:p>
            <a:pPr algn="ctr"/>
            <a:r>
              <a:rPr lang="fr-FR" sz="1100" dirty="0" err="1" smtClean="0">
                <a:latin typeface="Arial Narrow" panose="020B0606020202030204" pitchFamily="34" charset="0"/>
                <a:cs typeface="Arial" panose="020B0604020202020204" pitchFamily="34" charset="0"/>
              </a:rPr>
              <a:t>Cubo</a:t>
            </a:r>
            <a:r>
              <a:rPr lang="fr-FR" sz="1100" dirty="0" smtClean="0">
                <a:latin typeface="Arial Narrow" panose="020B0606020202030204" pitchFamily="34" charset="0"/>
                <a:cs typeface="Arial" panose="020B0604020202020204" pitchFamily="34" charset="0"/>
              </a:rPr>
              <a:t>-Futurisme.</a:t>
            </a:r>
            <a:endParaRPr lang="fr-FR" sz="1100" dirty="0">
              <a:latin typeface="Arial Narrow" panose="020B0606020202030204" pitchFamily="34" charset="0"/>
              <a:cs typeface="Arial" panose="020B0604020202020204" pitchFamily="34" charset="0"/>
            </a:endParaRPr>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0607" y="3392603"/>
            <a:ext cx="5649506" cy="3176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41312" y="1708784"/>
            <a:ext cx="2416606" cy="140339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3895906" y="753699"/>
            <a:ext cx="2158409" cy="923330"/>
          </a:xfrm>
          <a:prstGeom prst="rect">
            <a:avLst/>
          </a:prstGeom>
          <a:solidFill>
            <a:sysClr val="window" lastClr="FFFFFF"/>
          </a:solidFill>
          <a:ln w="25400" cap="flat" cmpd="sng" algn="ctr">
            <a:solidFill>
              <a:srgbClr val="5C92B5"/>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SUPPORTS</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FORMATS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EXPOSITION</a:t>
            </a:r>
          </a:p>
        </p:txBody>
      </p:sp>
      <p:sp>
        <p:nvSpPr>
          <p:cNvPr id="23" name="Rectangle 22"/>
          <p:cNvSpPr/>
          <p:nvPr/>
        </p:nvSpPr>
        <p:spPr>
          <a:xfrm>
            <a:off x="194033" y="5180864"/>
            <a:ext cx="2158409" cy="923330"/>
          </a:xfrm>
          <a:prstGeom prst="rect">
            <a:avLst/>
          </a:prstGeom>
          <a:solidFill>
            <a:sysClr val="window" lastClr="FFFFFF"/>
          </a:solidFill>
          <a:ln w="25400" cap="flat" cmpd="sng" algn="ctr">
            <a:solidFill>
              <a:srgbClr val="5C92B5"/>
            </a:solidFill>
            <a:prstDash val="solid"/>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COULEURS</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LUMINOSITE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smtClean="0">
                <a:ln>
                  <a:noFill/>
                </a:ln>
                <a:solidFill>
                  <a:prstClr val="black"/>
                </a:solidFill>
                <a:effectLst/>
                <a:uLnTx/>
                <a:uFillTx/>
                <a:latin typeface="Gill Sans MT"/>
                <a:ea typeface="+mn-ea"/>
                <a:cs typeface="+mn-cs"/>
              </a:rPr>
              <a:t>CONTRASTE</a:t>
            </a:r>
          </a:p>
        </p:txBody>
      </p:sp>
      <p:sp>
        <p:nvSpPr>
          <p:cNvPr id="4" name="Rectangle 3"/>
          <p:cNvSpPr/>
          <p:nvPr/>
        </p:nvSpPr>
        <p:spPr>
          <a:xfrm>
            <a:off x="5532735" y="2810540"/>
            <a:ext cx="1268296" cy="261610"/>
          </a:xfrm>
          <a:prstGeom prst="rect">
            <a:avLst/>
          </a:prstGeom>
        </p:spPr>
        <p:txBody>
          <a:bodyPr wrap="none">
            <a:spAutoFit/>
          </a:bodyPr>
          <a:lstStyle/>
          <a:p>
            <a:r>
              <a:rPr lang="fr-FR" sz="1100" i="1" dirty="0">
                <a:latin typeface="Arial Narrow" panose="020B0606020202030204" pitchFamily="34" charset="0"/>
                <a:cs typeface="Arial" panose="020B0604020202020204" pitchFamily="34" charset="0"/>
              </a:rPr>
              <a:t>Boite-en-valise</a:t>
            </a:r>
            <a:r>
              <a:rPr lang="fr-FR" sz="1100" dirty="0">
                <a:latin typeface="Arial Narrow" panose="020B0606020202030204" pitchFamily="34" charset="0"/>
                <a:cs typeface="Arial" panose="020B0604020202020204" pitchFamily="34" charset="0"/>
              </a:rPr>
              <a:t>, 1943</a:t>
            </a:r>
          </a:p>
        </p:txBody>
      </p:sp>
      <p:pic>
        <p:nvPicPr>
          <p:cNvPr id="4102" name="Picture 6" descr="Afficher l'image d'origin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41313" y="89395"/>
            <a:ext cx="2416606" cy="160402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4235554" y="133645"/>
            <a:ext cx="2147491" cy="430887"/>
          </a:xfrm>
          <a:prstGeom prst="rect">
            <a:avLst/>
          </a:prstGeom>
        </p:spPr>
        <p:txBody>
          <a:bodyPr wrap="square">
            <a:spAutoFit/>
          </a:bodyPr>
          <a:lstStyle/>
          <a:p>
            <a:pPr algn="r"/>
            <a:r>
              <a:rPr lang="fr-FR" sz="1100" i="1" dirty="0" smtClean="0">
                <a:latin typeface="Arial Narrow" panose="020B0606020202030204" pitchFamily="34" charset="0"/>
                <a:cs typeface="Arial" panose="020B0604020202020204" pitchFamily="34" charset="0"/>
              </a:rPr>
              <a:t>Centre Pompidou, 2014-15,</a:t>
            </a:r>
          </a:p>
          <a:p>
            <a:pPr algn="r"/>
            <a:r>
              <a:rPr lang="fr-FR" sz="1100" i="1" dirty="0" smtClean="0">
                <a:latin typeface="Arial Narrow" panose="020B0606020202030204" pitchFamily="34" charset="0"/>
                <a:cs typeface="Arial" panose="020B0604020202020204" pitchFamily="34" charset="0"/>
              </a:rPr>
              <a:t>Marcel </a:t>
            </a:r>
            <a:r>
              <a:rPr lang="fr-FR" sz="1100" i="1" dirty="0">
                <a:latin typeface="Arial Narrow" panose="020B0606020202030204" pitchFamily="34" charset="0"/>
                <a:cs typeface="Arial" panose="020B0604020202020204" pitchFamily="34" charset="0"/>
              </a:rPr>
              <a:t>Duchamp. La peinture, </a:t>
            </a:r>
            <a:r>
              <a:rPr lang="fr-FR" sz="1100" i="1" dirty="0" smtClean="0">
                <a:latin typeface="Arial Narrow" panose="020B0606020202030204" pitchFamily="34" charset="0"/>
                <a:cs typeface="Arial" panose="020B0604020202020204" pitchFamily="34" charset="0"/>
              </a:rPr>
              <a:t>même. </a:t>
            </a:r>
          </a:p>
        </p:txBody>
      </p:sp>
    </p:spTree>
    <p:extLst>
      <p:ext uri="{BB962C8B-B14F-4D97-AF65-F5344CB8AC3E}">
        <p14:creationId xmlns:p14="http://schemas.microsoft.com/office/powerpoint/2010/main" val="198343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10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409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2" grpId="0" animBg="1"/>
      <p:bldP spid="23" grpId="0" animBg="1"/>
      <p:bldP spid="4" grpId="0"/>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4" name="Rectangle 3"/>
          <p:cNvSpPr/>
          <p:nvPr/>
        </p:nvSpPr>
        <p:spPr>
          <a:xfrm>
            <a:off x="360288" y="259675"/>
            <a:ext cx="8161086" cy="584775"/>
          </a:xfrm>
          <a:prstGeom prst="rect">
            <a:avLst/>
          </a:prstGeom>
        </p:spPr>
        <p:txBody>
          <a:bodyPr wrap="square">
            <a:spAutoFit/>
          </a:bodyPr>
          <a:lstStyle/>
          <a:p>
            <a:r>
              <a:rPr lang="fr-FR" sz="3200" dirty="0" smtClean="0">
                <a:solidFill>
                  <a:srgbClr val="1F497D">
                    <a:satMod val="130000"/>
                  </a:srgbClr>
                </a:solidFill>
                <a:latin typeface="Haettenschweiler" pitchFamily="34" charset="0"/>
              </a:rPr>
              <a:t>Comment</a:t>
            </a:r>
            <a:r>
              <a:rPr lang="fr-FR" sz="3200" dirty="0" smtClean="0">
                <a:solidFill>
                  <a:srgbClr val="FF0000"/>
                </a:solidFill>
                <a:latin typeface="Haettenschweiler" pitchFamily="34" charset="0"/>
              </a:rPr>
              <a:t> œuvrer pour/avec </a:t>
            </a:r>
            <a:r>
              <a:rPr lang="fr-FR" sz="3200" dirty="0" smtClean="0">
                <a:solidFill>
                  <a:srgbClr val="1F497D">
                    <a:satMod val="130000"/>
                  </a:srgbClr>
                </a:solidFill>
                <a:latin typeface="Haettenschweiler" pitchFamily="34" charset="0"/>
              </a:rPr>
              <a:t>le numérique </a:t>
            </a:r>
            <a:r>
              <a:rPr lang="fr-FR" sz="3200" dirty="0" smtClean="0">
                <a:solidFill>
                  <a:srgbClr val="1F497D">
                    <a:lumMod val="60000"/>
                    <a:lumOff val="40000"/>
                  </a:srgbClr>
                </a:solidFill>
                <a:latin typeface="Haettenschweiler" pitchFamily="34" charset="0"/>
              </a:rPr>
              <a:t>en Arts plastiques ?</a:t>
            </a:r>
            <a:endParaRPr lang="fr-FR" sz="3200" dirty="0">
              <a:solidFill>
                <a:srgbClr val="1F497D">
                  <a:lumMod val="60000"/>
                  <a:lumOff val="40000"/>
                </a:srgbClr>
              </a:solidFill>
            </a:endParaRPr>
          </a:p>
        </p:txBody>
      </p:sp>
      <p:sp>
        <p:nvSpPr>
          <p:cNvPr id="12" name="Rectangle 11"/>
          <p:cNvSpPr/>
          <p:nvPr/>
        </p:nvSpPr>
        <p:spPr>
          <a:xfrm>
            <a:off x="531628" y="1038815"/>
            <a:ext cx="7989746" cy="1184940"/>
          </a:xfrm>
          <a:prstGeom prst="rect">
            <a:avLst/>
          </a:prstGeom>
          <a:solidFill>
            <a:schemeClr val="accent1">
              <a:lumMod val="20000"/>
              <a:lumOff val="80000"/>
            </a:schemeClr>
          </a:solidFill>
          <a:ln>
            <a:solidFill>
              <a:schemeClr val="tx2">
                <a:lumMod val="60000"/>
                <a:lumOff val="40000"/>
              </a:schemeClr>
            </a:solidFill>
          </a:ln>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wrap="square">
            <a:spAutoFit/>
          </a:bodyPr>
          <a:lstStyle/>
          <a:p>
            <a:pPr>
              <a:spcBef>
                <a:spcPts val="600"/>
              </a:spcBef>
              <a:spcAft>
                <a:spcPts val="600"/>
              </a:spcAft>
            </a:pPr>
            <a:r>
              <a:rPr lang="fr-FR" sz="1600" b="1" u="sng" dirty="0" smtClean="0">
                <a:solidFill>
                  <a:prstClr val="black"/>
                </a:solidFill>
              </a:rPr>
              <a:t>Domaine</a:t>
            </a:r>
            <a:r>
              <a:rPr lang="fr-FR" sz="1600" b="1" u="sng" dirty="0">
                <a:solidFill>
                  <a:prstClr val="black"/>
                </a:solidFill>
              </a:rPr>
              <a:t> 2 : les méthodes et outils pour apprendre</a:t>
            </a:r>
          </a:p>
          <a:p>
            <a:r>
              <a:rPr lang="fr-FR" sz="1200" dirty="0" smtClean="0">
                <a:solidFill>
                  <a:prstClr val="black"/>
                </a:solidFill>
              </a:rPr>
              <a:t>L'élève </a:t>
            </a:r>
            <a:r>
              <a:rPr lang="fr-FR" sz="1200" dirty="0">
                <a:solidFill>
                  <a:prstClr val="black"/>
                </a:solidFill>
              </a:rPr>
              <a:t>(...) comprend les modes de production et le rôle de l'image.</a:t>
            </a:r>
          </a:p>
          <a:p>
            <a:r>
              <a:rPr lang="fr-FR" sz="1200" dirty="0">
                <a:solidFill>
                  <a:prstClr val="black"/>
                </a:solidFill>
              </a:rPr>
              <a:t>Il sait utiliser de façon réfléchie des outils de recherche, notamment sur Internet. Il apprend à confronter différentes sources et à évaluer la validité des contenus. Il sait traiter les informations collectées, </a:t>
            </a:r>
            <a:endParaRPr lang="fr-FR" sz="1200" dirty="0" smtClean="0">
              <a:solidFill>
                <a:prstClr val="black"/>
              </a:solidFill>
            </a:endParaRPr>
          </a:p>
          <a:p>
            <a:r>
              <a:rPr lang="fr-FR" sz="1200" dirty="0" smtClean="0">
                <a:solidFill>
                  <a:prstClr val="black"/>
                </a:solidFill>
              </a:rPr>
              <a:t>les </a:t>
            </a:r>
            <a:r>
              <a:rPr lang="fr-FR" sz="1200" dirty="0">
                <a:solidFill>
                  <a:prstClr val="black"/>
                </a:solidFill>
              </a:rPr>
              <a:t>organiser, les mémoriser sous des formats appropriés et les mettre en forme.</a:t>
            </a:r>
            <a:r>
              <a:rPr lang="fr-FR" sz="1400" dirty="0">
                <a:solidFill>
                  <a:prstClr val="black"/>
                </a:solidFill>
              </a:rPr>
              <a:t> </a:t>
            </a:r>
            <a:r>
              <a:rPr lang="fr-FR" sz="1200" dirty="0">
                <a:solidFill>
                  <a:prstClr val="black"/>
                </a:solidFill>
              </a:rPr>
              <a:t> </a:t>
            </a:r>
            <a:endParaRPr lang="fr-FR" sz="1050" dirty="0">
              <a:solidFill>
                <a:prstClr val="black"/>
              </a:solidFill>
              <a:latin typeface="Calibri"/>
              <a:ea typeface="Times New Roman"/>
              <a:cs typeface="Times New Roman"/>
            </a:endParaRPr>
          </a:p>
        </p:txBody>
      </p:sp>
      <p:sp>
        <p:nvSpPr>
          <p:cNvPr id="13" name="Rectangle 12"/>
          <p:cNvSpPr/>
          <p:nvPr/>
        </p:nvSpPr>
        <p:spPr>
          <a:xfrm>
            <a:off x="2196466" y="2678291"/>
            <a:ext cx="4488729" cy="5847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pPr algn="ctr"/>
            <a:r>
              <a:rPr lang="fr-FR" sz="1600" b="1" dirty="0">
                <a:solidFill>
                  <a:prstClr val="black"/>
                </a:solidFill>
              </a:rPr>
              <a:t>Différencier l’œuvre et sa reproduction, </a:t>
            </a:r>
            <a:endParaRPr lang="fr-FR" sz="1600" b="1" dirty="0" smtClean="0">
              <a:solidFill>
                <a:prstClr val="black"/>
              </a:solidFill>
            </a:endParaRPr>
          </a:p>
          <a:p>
            <a:pPr algn="ctr"/>
            <a:r>
              <a:rPr lang="fr-FR" sz="1600" b="1" dirty="0" smtClean="0">
                <a:solidFill>
                  <a:prstClr val="black"/>
                </a:solidFill>
              </a:rPr>
              <a:t>constater </a:t>
            </a:r>
            <a:r>
              <a:rPr lang="fr-FR" sz="1600" b="1" dirty="0">
                <a:solidFill>
                  <a:prstClr val="black"/>
                </a:solidFill>
              </a:rPr>
              <a:t>les écarts</a:t>
            </a:r>
            <a:endParaRPr lang="fr-FR" sz="1200" b="1" dirty="0">
              <a:solidFill>
                <a:prstClr val="black"/>
              </a:solidFill>
            </a:endParaRPr>
          </a:p>
        </p:txBody>
      </p:sp>
      <p:sp>
        <p:nvSpPr>
          <p:cNvPr id="14" name="Rectangle 13"/>
          <p:cNvSpPr/>
          <p:nvPr/>
        </p:nvSpPr>
        <p:spPr>
          <a:xfrm>
            <a:off x="360288" y="4450267"/>
            <a:ext cx="2796363" cy="144655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342900" indent="-342900">
              <a:buFont typeface="Times New Roman"/>
              <a:buChar char="•"/>
              <a:tabLst>
                <a:tab pos="71755" algn="l"/>
              </a:tabLst>
            </a:pPr>
            <a:r>
              <a:rPr lang="fr-FR" sz="1100" dirty="0">
                <a:solidFill>
                  <a:prstClr val="black"/>
                </a:solidFill>
              </a:rPr>
              <a:t>Rechercher une image sur Internet</a:t>
            </a:r>
            <a:endParaRPr lang="fr-FR" sz="1000" dirty="0">
              <a:solidFill>
                <a:prstClr val="black"/>
              </a:solidFill>
            </a:endParaRPr>
          </a:p>
          <a:p>
            <a:pPr marL="342900" indent="-342900">
              <a:buFont typeface="Times New Roman"/>
              <a:buChar char="•"/>
              <a:tabLst>
                <a:tab pos="71755" algn="l"/>
              </a:tabLst>
            </a:pPr>
            <a:r>
              <a:rPr lang="fr-FR" sz="1100" dirty="0">
                <a:solidFill>
                  <a:prstClr val="black"/>
                </a:solidFill>
              </a:rPr>
              <a:t>Etre capable de discrimination par la taille, le format</a:t>
            </a:r>
            <a:endParaRPr lang="fr-FR" sz="1000" dirty="0">
              <a:solidFill>
                <a:prstClr val="black"/>
              </a:solidFill>
            </a:endParaRPr>
          </a:p>
          <a:p>
            <a:pPr marL="342900" indent="-342900">
              <a:buFont typeface="Times New Roman"/>
              <a:buChar char="•"/>
              <a:tabLst>
                <a:tab pos="71755" algn="l"/>
              </a:tabLst>
            </a:pPr>
            <a:r>
              <a:rPr lang="fr-FR" sz="1100" dirty="0">
                <a:solidFill>
                  <a:prstClr val="black"/>
                </a:solidFill>
              </a:rPr>
              <a:t>Etre capable d’enregistrer l’image sur le réseau, de l’ouvrir dans un logiciel de traitement de l’image, d’en modifier la résolution, de renommer les fichiers obtenus </a:t>
            </a:r>
            <a:endParaRPr lang="fr-FR" sz="1000" dirty="0">
              <a:solidFill>
                <a:prstClr val="black"/>
              </a:solidFill>
            </a:endParaRPr>
          </a:p>
        </p:txBody>
      </p:sp>
      <p:sp>
        <p:nvSpPr>
          <p:cNvPr id="16" name="Rectangle 15"/>
          <p:cNvSpPr/>
          <p:nvPr/>
        </p:nvSpPr>
        <p:spPr>
          <a:xfrm>
            <a:off x="4130127" y="4229873"/>
            <a:ext cx="4572000" cy="209288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342900" indent="-342900">
              <a:buFont typeface="Times New Roman"/>
              <a:buChar char="•"/>
              <a:tabLst>
                <a:tab pos="71755" algn="l"/>
              </a:tabLst>
            </a:pPr>
            <a:r>
              <a:rPr lang="fr-FR" sz="1100" dirty="0">
                <a:solidFill>
                  <a:prstClr val="black"/>
                </a:solidFill>
              </a:rPr>
              <a:t>Rechercher la reproduction d’une œuvre tridimensionnelle (sculpture) sur Internet</a:t>
            </a:r>
          </a:p>
          <a:p>
            <a:pPr marL="342900" indent="-342900">
              <a:buFont typeface="Times New Roman"/>
              <a:buChar char="•"/>
              <a:tabLst>
                <a:tab pos="71755" algn="l"/>
              </a:tabLst>
              <a:defRPr/>
            </a:pPr>
            <a:r>
              <a:rPr lang="fr-FR" sz="1100" dirty="0">
                <a:solidFill>
                  <a:prstClr val="black"/>
                </a:solidFill>
              </a:rPr>
              <a:t>Comprendre le rôle de la photographie / de l’image animée (cadrages, angles de vue, mouvement de caméra...) pour rendre compte du œuvre tridimensionnelle.</a:t>
            </a:r>
          </a:p>
          <a:p>
            <a:pPr marL="342900" indent="-342900">
              <a:buFont typeface="Times New Roman"/>
              <a:buChar char="•"/>
              <a:tabLst>
                <a:tab pos="71755" algn="l"/>
              </a:tabLst>
            </a:pPr>
            <a:r>
              <a:rPr lang="fr-FR" sz="1100" dirty="0">
                <a:solidFill>
                  <a:prstClr val="black"/>
                </a:solidFill>
              </a:rPr>
              <a:t>Evaluer l’écart entre la reproduction et l’œuvre réelle (format, matérialité...) en s’appuyant sur le cartel et un questionnaire d’analyse (acquisition du vocabulaire spécifique)</a:t>
            </a:r>
          </a:p>
          <a:p>
            <a:pPr marL="342900" indent="-342900">
              <a:buFont typeface="Times New Roman"/>
              <a:buChar char="•"/>
              <a:tabLst>
                <a:tab pos="71755" algn="l"/>
              </a:tabLst>
            </a:pPr>
            <a:r>
              <a:rPr lang="fr-FR" sz="1050" dirty="0">
                <a:solidFill>
                  <a:prstClr val="black"/>
                </a:solidFill>
              </a:rPr>
              <a:t>Au sein d’un EPI ou de l’HIDA, être capable de concevoir des supports numériques d’analyse d’une œuvre (en sélectionnant, en modifiant les couleurs, en ajoutant des éléments mettant en évidence la composition, etc...)</a:t>
            </a:r>
          </a:p>
        </p:txBody>
      </p:sp>
      <p:sp>
        <p:nvSpPr>
          <p:cNvPr id="17" name="Ellipse 2"/>
          <p:cNvSpPr/>
          <p:nvPr/>
        </p:nvSpPr>
        <p:spPr>
          <a:xfrm>
            <a:off x="6973714" y="3263067"/>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kern="0" dirty="0" smtClean="0">
                <a:solidFill>
                  <a:srgbClr val="1F497D">
                    <a:lumMod val="75000"/>
                  </a:srgbClr>
                </a:solidFill>
                <a:latin typeface="Haettenschweiler" pitchFamily="34" charset="0"/>
                <a:ea typeface="ＭＳ 明朝"/>
                <a:cs typeface="Helvetica"/>
              </a:rPr>
              <a:t>Cycle 4</a:t>
            </a:r>
            <a:endParaRPr lang="en-GB" kern="0" dirty="0">
              <a:solidFill>
                <a:prstClr val="black"/>
              </a:solidFill>
              <a:latin typeface="Helvetica"/>
              <a:ea typeface="ＭＳ 明朝"/>
              <a:cs typeface="Helvetica"/>
            </a:endParaRPr>
          </a:p>
        </p:txBody>
      </p:sp>
      <p:sp>
        <p:nvSpPr>
          <p:cNvPr id="18" name="Ellipse 2"/>
          <p:cNvSpPr/>
          <p:nvPr/>
        </p:nvSpPr>
        <p:spPr>
          <a:xfrm>
            <a:off x="972273" y="3263067"/>
            <a:ext cx="889221" cy="787002"/>
          </a:xfrm>
          <a:prstGeom prst="ellipse">
            <a:avLst/>
          </a:prstGeom>
          <a:ln/>
        </p:spPr>
        <p:style>
          <a:lnRef idx="3">
            <a:schemeClr val="lt1"/>
          </a:lnRef>
          <a:fillRef idx="1">
            <a:schemeClr val="accent5"/>
          </a:fillRef>
          <a:effectRef idx="1">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fr-FR" kern="0" dirty="0" smtClean="0">
                <a:solidFill>
                  <a:srgbClr val="1F497D">
                    <a:lumMod val="75000"/>
                  </a:srgbClr>
                </a:solidFill>
                <a:latin typeface="Haettenschweiler" pitchFamily="34" charset="0"/>
                <a:ea typeface="ＭＳ 明朝"/>
                <a:cs typeface="Helvetica"/>
              </a:rPr>
              <a:t>Cycle 3</a:t>
            </a:r>
            <a:endParaRPr lang="en-GB" kern="0" dirty="0">
              <a:solidFill>
                <a:prstClr val="black"/>
              </a:solidFill>
              <a:latin typeface="Helvetica"/>
              <a:ea typeface="ＭＳ 明朝"/>
              <a:cs typeface="Helvetica"/>
            </a:endParaRPr>
          </a:p>
        </p:txBody>
      </p:sp>
      <p:sp>
        <p:nvSpPr>
          <p:cNvPr id="10" name="Espace réservé du pied de page 3"/>
          <p:cNvSpPr>
            <a:spLocks noGrp="1"/>
          </p:cNvSpPr>
          <p:nvPr>
            <p:ph type="ftr" sz="quarter" idx="4294967295"/>
          </p:nvPr>
        </p:nvSpPr>
        <p:spPr bwMode="auto">
          <a:xfrm>
            <a:off x="5448884" y="6298715"/>
            <a:ext cx="3253243"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r"/>
            <a:r>
              <a:rPr lang="fr-FR" dirty="0" smtClean="0">
                <a:solidFill>
                  <a:srgbClr val="4F81BD"/>
                </a:solidFill>
                <a:latin typeface="Arial Narrow" pitchFamily="34" charset="0"/>
              </a:rPr>
              <a:t>D’après document de travail de </a:t>
            </a:r>
            <a:r>
              <a:rPr lang="fr-FR" smtClean="0">
                <a:solidFill>
                  <a:srgbClr val="4F81BD"/>
                </a:solidFill>
                <a:latin typeface="Arial Narrow" pitchFamily="34" charset="0"/>
              </a:rPr>
              <a:t>Véronique FOURNIER</a:t>
            </a:r>
            <a:r>
              <a:rPr lang="fr-FR" dirty="0" smtClean="0">
                <a:solidFill>
                  <a:srgbClr val="4F81BD"/>
                </a:solidFill>
                <a:latin typeface="Arial Narrow" pitchFamily="34" charset="0"/>
              </a:rPr>
              <a:t>.</a:t>
            </a:r>
          </a:p>
        </p:txBody>
      </p:sp>
    </p:spTree>
    <p:extLst>
      <p:ext uri="{BB962C8B-B14F-4D97-AF65-F5344CB8AC3E}">
        <p14:creationId xmlns:p14="http://schemas.microsoft.com/office/powerpoint/2010/main" val="5762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0-#ppt_w/2"/>
                                          </p:val>
                                        </p:tav>
                                        <p:tav tm="100000">
                                          <p:val>
                                            <p:strVal val="#ppt_x"/>
                                          </p:val>
                                        </p:tav>
                                      </p:tavLst>
                                    </p:anim>
                                    <p:anim calcmode="lin" valueType="num">
                                      <p:cBhvr additive="base">
                                        <p:cTn id="15"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1077218"/>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Faire du numérique </a:t>
            </a:r>
            <a:r>
              <a:rPr lang="fr-FR" sz="3200" dirty="0">
                <a:solidFill>
                  <a:schemeClr val="tx2">
                    <a:satMod val="130000"/>
                  </a:schemeClr>
                </a:solidFill>
                <a:latin typeface="Haettenschweiler" pitchFamily="34" charset="0"/>
              </a:rPr>
              <a:t>un enjeu </a:t>
            </a:r>
            <a:r>
              <a:rPr lang="fr-FR" sz="3200" dirty="0" smtClean="0">
                <a:solidFill>
                  <a:schemeClr val="tx2">
                    <a:satMod val="130000"/>
                  </a:schemeClr>
                </a:solidFill>
                <a:latin typeface="Haettenschweiler" pitchFamily="34" charset="0"/>
              </a:rPr>
              <a:t>d’apprentissage</a:t>
            </a:r>
          </a:p>
          <a:p>
            <a:r>
              <a:rPr lang="fr-FR" sz="3200" dirty="0">
                <a:solidFill>
                  <a:schemeClr val="accent1"/>
                </a:solidFill>
                <a:latin typeface="Haettenschweiler" pitchFamily="34" charset="0"/>
              </a:rPr>
              <a:t>a</a:t>
            </a:r>
            <a:r>
              <a:rPr lang="fr-FR" sz="3200" dirty="0" smtClean="0">
                <a:solidFill>
                  <a:schemeClr val="accent1"/>
                </a:solidFill>
                <a:latin typeface="Haettenschweiler" pitchFamily="34" charset="0"/>
              </a:rPr>
              <a:t>vec trois fois rien</a:t>
            </a:r>
            <a:endParaRPr lang="fr-FR" sz="3200" dirty="0">
              <a:solidFill>
                <a:schemeClr val="accent1"/>
              </a:solidFill>
            </a:endParaRPr>
          </a:p>
        </p:txBody>
      </p:sp>
      <p:sp>
        <p:nvSpPr>
          <p:cNvPr id="18" name="Rectangle 17"/>
          <p:cNvSpPr/>
          <p:nvPr/>
        </p:nvSpPr>
        <p:spPr>
          <a:xfrm>
            <a:off x="1935126" y="1958829"/>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Incitation visuelle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189515" y="761693"/>
            <a:ext cx="4503319" cy="2531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1935126" y="3611844"/>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Incitation textuelle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 name="Rectangle 1"/>
          <p:cNvSpPr/>
          <p:nvPr/>
        </p:nvSpPr>
        <p:spPr>
          <a:xfrm>
            <a:off x="4189515" y="3630671"/>
            <a:ext cx="2286000" cy="369332"/>
          </a:xfrm>
          <a:prstGeom prst="rect">
            <a:avLst/>
          </a:prstGeom>
        </p:spPr>
        <p:txBody>
          <a:bodyPr wrap="square">
            <a:spAutoFit/>
          </a:bodyPr>
          <a:lstStyle/>
          <a:p>
            <a:r>
              <a:rPr lang="fr-FR" b="1" i="1" dirty="0">
                <a:solidFill>
                  <a:srgbClr val="1F497D"/>
                </a:solidFill>
                <a:latin typeface="Gill Sans MT" panose="020B0502020104020203" pitchFamily="34" charset="0"/>
              </a:rPr>
              <a:t>« </a:t>
            </a:r>
            <a:r>
              <a:rPr lang="fr-FR" b="1" i="1" dirty="0" smtClean="0">
                <a:solidFill>
                  <a:srgbClr val="1F497D"/>
                </a:solidFill>
                <a:latin typeface="Gill Sans MT" panose="020B0502020104020203" pitchFamily="34" charset="0"/>
              </a:rPr>
              <a:t>Ombres colorées »</a:t>
            </a:r>
            <a:endParaRPr lang="fr-FR" dirty="0"/>
          </a:p>
        </p:txBody>
      </p:sp>
      <p:sp>
        <p:nvSpPr>
          <p:cNvPr id="20" name="Rectangle 19"/>
          <p:cNvSpPr/>
          <p:nvPr/>
        </p:nvSpPr>
        <p:spPr>
          <a:xfrm>
            <a:off x="1935126" y="5069888"/>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Dispositif incitatif</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pic>
        <p:nvPicPr>
          <p:cNvPr id="5122" name="Picture 2"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33198" y="4486551"/>
            <a:ext cx="4359636" cy="208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7762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Effect transition="in" filter="fade">
                                      <p:cBhvr>
                                        <p:cTn id="36" dur="1000"/>
                                        <p:tgtEl>
                                          <p:spTgt spid="5122"/>
                                        </p:tgtEl>
                                      </p:cBhvr>
                                    </p:animEffect>
                                    <p:anim calcmode="lin" valueType="num">
                                      <p:cBhvr>
                                        <p:cTn id="37" dur="1000" fill="hold"/>
                                        <p:tgtEl>
                                          <p:spTgt spid="5122"/>
                                        </p:tgtEl>
                                        <p:attrNameLst>
                                          <p:attrName>ppt_x</p:attrName>
                                        </p:attrNameLst>
                                      </p:cBhvr>
                                      <p:tavLst>
                                        <p:tav tm="0">
                                          <p:val>
                                            <p:strVal val="#ppt_x"/>
                                          </p:val>
                                        </p:tav>
                                        <p:tav tm="100000">
                                          <p:val>
                                            <p:strVal val="#ppt_x"/>
                                          </p:val>
                                        </p:tav>
                                      </p:tavLst>
                                    </p:anim>
                                    <p:anim calcmode="lin" valueType="num">
                                      <p:cBhvr>
                                        <p:cTn id="38"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 grpId="0"/>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Faire du numérique </a:t>
            </a:r>
            <a:r>
              <a:rPr lang="fr-FR" sz="3200" dirty="0" smtClean="0">
                <a:solidFill>
                  <a:schemeClr val="accent1"/>
                </a:solidFill>
                <a:latin typeface="Haettenschweiler" pitchFamily="34" charset="0"/>
              </a:rPr>
              <a:t>un enjeu </a:t>
            </a:r>
            <a:r>
              <a:rPr lang="fr-FR" sz="3200" dirty="0" smtClean="0">
                <a:solidFill>
                  <a:schemeClr val="tx2">
                    <a:satMod val="130000"/>
                  </a:schemeClr>
                </a:solidFill>
                <a:latin typeface="Haettenschweiler" pitchFamily="34" charset="0"/>
              </a:rPr>
              <a:t>d’apprentissage</a:t>
            </a:r>
          </a:p>
        </p:txBody>
      </p:sp>
      <p:sp>
        <p:nvSpPr>
          <p:cNvPr id="18" name="Rectangle 17"/>
          <p:cNvSpPr/>
          <p:nvPr/>
        </p:nvSpPr>
        <p:spPr>
          <a:xfrm>
            <a:off x="212650" y="5285598"/>
            <a:ext cx="1711363"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Incitation(s)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6" name="Rectangle 15"/>
          <p:cNvSpPr/>
          <p:nvPr/>
        </p:nvSpPr>
        <p:spPr>
          <a:xfrm>
            <a:off x="212650" y="750352"/>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Champ référentiel</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0" name="Rectangle 19"/>
          <p:cNvSpPr/>
          <p:nvPr/>
        </p:nvSpPr>
        <p:spPr>
          <a:xfrm>
            <a:off x="212650" y="6171737"/>
            <a:ext cx="1711363"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Dispositif(s) matériel</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0" name="Rectangle avec flèche vers le bas 9"/>
          <p:cNvSpPr/>
          <p:nvPr/>
        </p:nvSpPr>
        <p:spPr>
          <a:xfrm>
            <a:off x="2465660" y="5344906"/>
            <a:ext cx="2721935" cy="978196"/>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CONFORTABLES</a:t>
            </a:r>
            <a:endParaRPr lang="fr-FR" dirty="0">
              <a:solidFill>
                <a:schemeClr val="tx2">
                  <a:lumMod val="50000"/>
                </a:schemeClr>
              </a:solidFill>
              <a:latin typeface="Gill Sans MT" panose="020B0502020104020203" pitchFamily="34" charset="0"/>
            </a:endParaRPr>
          </a:p>
        </p:txBody>
      </p:sp>
      <p:sp>
        <p:nvSpPr>
          <p:cNvPr id="12" name="Rectangle avec flèche vers le bas 11"/>
          <p:cNvSpPr/>
          <p:nvPr/>
        </p:nvSpPr>
        <p:spPr>
          <a:xfrm>
            <a:off x="5633184" y="5334274"/>
            <a:ext cx="2721935" cy="98882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CONTRAINTES</a:t>
            </a:r>
            <a:endParaRPr lang="fr-FR" dirty="0">
              <a:solidFill>
                <a:schemeClr val="tx2">
                  <a:lumMod val="50000"/>
                </a:schemeClr>
              </a:solidFill>
              <a:latin typeface="Gill Sans MT" panose="020B0502020104020203" pitchFamily="34" charset="0"/>
            </a:endParaRPr>
          </a:p>
        </p:txBody>
      </p:sp>
      <p:sp>
        <p:nvSpPr>
          <p:cNvPr id="13" name="Rectangle 12"/>
          <p:cNvSpPr/>
          <p:nvPr/>
        </p:nvSpPr>
        <p:spPr>
          <a:xfrm>
            <a:off x="194033" y="4366172"/>
            <a:ext cx="1711335"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Problématique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4" name="Rectangle 13"/>
          <p:cNvSpPr/>
          <p:nvPr/>
        </p:nvSpPr>
        <p:spPr>
          <a:xfrm>
            <a:off x="194005" y="4847813"/>
            <a:ext cx="1711363" cy="338554"/>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dirty="0" smtClean="0">
                <a:solidFill>
                  <a:prstClr val="black"/>
                </a:solidFill>
                <a:latin typeface="Gill Sans MT"/>
              </a:rPr>
              <a:t>Programme-cycle</a:t>
            </a:r>
            <a:endParaRPr kumimoji="0" lang="fr-FR" sz="16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7" name="Rectangle 6"/>
          <p:cNvSpPr/>
          <p:nvPr/>
        </p:nvSpPr>
        <p:spPr>
          <a:xfrm>
            <a:off x="6579819" y="3887548"/>
            <a:ext cx="1935145" cy="430887"/>
          </a:xfrm>
          <a:prstGeom prst="rect">
            <a:avLst/>
          </a:prstGeom>
        </p:spPr>
        <p:txBody>
          <a:bodyPr wrap="none">
            <a:spAutoFit/>
          </a:bodyPr>
          <a:lstStyle/>
          <a:p>
            <a:pPr algn="ctr"/>
            <a:r>
              <a:rPr lang="fr-FR" sz="1100" dirty="0">
                <a:latin typeface="Arial Narrow" panose="020B0606020202030204" pitchFamily="34" charset="0"/>
                <a:cs typeface="Arial" panose="020B0604020202020204" pitchFamily="34" charset="0"/>
              </a:rPr>
              <a:t>Davis </a:t>
            </a:r>
            <a:r>
              <a:rPr lang="fr-FR" sz="1100" dirty="0" smtClean="0">
                <a:latin typeface="Arial Narrow" panose="020B0606020202030204" pitchFamily="34" charset="0"/>
                <a:cs typeface="Arial" panose="020B0604020202020204" pitchFamily="34" charset="0"/>
              </a:rPr>
              <a:t>AYER, </a:t>
            </a:r>
            <a:r>
              <a:rPr lang="fr-FR" sz="1100" i="1" dirty="0" smtClean="0">
                <a:latin typeface="Arial Narrow" panose="020B0606020202030204" pitchFamily="34" charset="0"/>
                <a:cs typeface="Arial" panose="020B0604020202020204" pitchFamily="34" charset="0"/>
              </a:rPr>
              <a:t>A travers l’esprit,</a:t>
            </a:r>
          </a:p>
          <a:p>
            <a:pPr algn="ctr"/>
            <a:r>
              <a:rPr lang="fr-FR" sz="1100" dirty="0">
                <a:latin typeface="Arial Narrow" panose="020B0606020202030204" pitchFamily="34" charset="0"/>
                <a:cs typeface="Arial" panose="020B0604020202020204" pitchFamily="34" charset="0"/>
              </a:rPr>
              <a:t>P</a:t>
            </a:r>
            <a:r>
              <a:rPr lang="fr-FR" sz="1100" dirty="0" smtClean="0">
                <a:latin typeface="Arial Narrow" panose="020B0606020202030204" pitchFamily="34" charset="0"/>
                <a:cs typeface="Arial" panose="020B0604020202020204" pitchFamily="34" charset="0"/>
              </a:rPr>
              <a:t>hotographie. Le </a:t>
            </a:r>
            <a:r>
              <a:rPr lang="fr-FR" sz="1100" dirty="0">
                <a:latin typeface="Arial Narrow" panose="020B0606020202030204" pitchFamily="34" charset="0"/>
                <a:cs typeface="Arial" panose="020B0604020202020204" pitchFamily="34" charset="0"/>
              </a:rPr>
              <a:t>Body Projection.</a:t>
            </a:r>
          </a:p>
        </p:txBody>
      </p:sp>
      <p:pic>
        <p:nvPicPr>
          <p:cNvPr id="1030" name="Picture 6" descr="Afficher l'image d'origin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966358" y="1555638"/>
            <a:ext cx="2233606" cy="16752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78284" y="3503184"/>
            <a:ext cx="2051278" cy="938719"/>
          </a:xfrm>
          <a:prstGeom prst="rect">
            <a:avLst/>
          </a:prstGeom>
        </p:spPr>
        <p:txBody>
          <a:bodyPr wrap="square">
            <a:spAutoFit/>
          </a:bodyPr>
          <a:lstStyle/>
          <a:p>
            <a:pPr algn="ctr"/>
            <a:r>
              <a:rPr lang="fr-FR" sz="1100" dirty="0">
                <a:latin typeface="Arial Narrow" panose="020B0606020202030204" pitchFamily="34" charset="0"/>
                <a:cs typeface="Arial" panose="020B0604020202020204" pitchFamily="34" charset="0"/>
              </a:rPr>
              <a:t>Philippe </a:t>
            </a:r>
            <a:r>
              <a:rPr lang="fr-FR" sz="1100" dirty="0" smtClean="0">
                <a:latin typeface="Arial Narrow" panose="020B0606020202030204" pitchFamily="34" charset="0"/>
                <a:cs typeface="Arial" panose="020B0604020202020204" pitchFamily="34" charset="0"/>
              </a:rPr>
              <a:t>RAMETTE (1961- ), </a:t>
            </a:r>
          </a:p>
          <a:p>
            <a:pPr algn="ctr"/>
            <a:r>
              <a:rPr lang="fr-FR" sz="1100" i="1" dirty="0" smtClean="0">
                <a:latin typeface="Arial Narrow" panose="020B0606020202030204" pitchFamily="34" charset="0"/>
                <a:cs typeface="Arial" panose="020B0604020202020204" pitchFamily="34" charset="0"/>
              </a:rPr>
              <a:t>L'ombre </a:t>
            </a:r>
            <a:r>
              <a:rPr lang="fr-FR" sz="1100" i="1" dirty="0">
                <a:latin typeface="Arial Narrow" panose="020B0606020202030204" pitchFamily="34" charset="0"/>
                <a:cs typeface="Arial" panose="020B0604020202020204" pitchFamily="34" charset="0"/>
              </a:rPr>
              <a:t>de moi-même, </a:t>
            </a:r>
            <a:r>
              <a:rPr lang="fr-FR" sz="1100" dirty="0">
                <a:latin typeface="Arial Narrow" panose="020B0606020202030204" pitchFamily="34" charset="0"/>
                <a:cs typeface="Arial" panose="020B0604020202020204" pitchFamily="34" charset="0"/>
              </a:rPr>
              <a:t>2007</a:t>
            </a:r>
            <a:r>
              <a:rPr lang="fr-FR" sz="1100" dirty="0" smtClean="0">
                <a:latin typeface="Arial Narrow" panose="020B0606020202030204" pitchFamily="34" charset="0"/>
                <a:cs typeface="Arial" panose="020B0604020202020204" pitchFamily="34" charset="0"/>
              </a:rPr>
              <a:t>,</a:t>
            </a:r>
          </a:p>
          <a:p>
            <a:pPr algn="ctr"/>
            <a:r>
              <a:rPr lang="fr-FR" sz="1100" dirty="0" smtClean="0">
                <a:latin typeface="Arial Narrow" panose="020B0606020202030204" pitchFamily="34" charset="0"/>
                <a:cs typeface="Arial" panose="020B0604020202020204" pitchFamily="34" charset="0"/>
              </a:rPr>
              <a:t> </a:t>
            </a:r>
            <a:r>
              <a:rPr lang="fr-FR" sz="1100" dirty="0">
                <a:latin typeface="Arial Narrow" panose="020B0606020202030204" pitchFamily="34" charset="0"/>
                <a:cs typeface="Arial" panose="020B0604020202020204" pitchFamily="34" charset="0"/>
              </a:rPr>
              <a:t>installation </a:t>
            </a:r>
            <a:r>
              <a:rPr lang="fr-FR" sz="1100" dirty="0" smtClean="0">
                <a:latin typeface="Arial Narrow" panose="020B0606020202030204" pitchFamily="34" charset="0"/>
                <a:cs typeface="Arial" panose="020B0604020202020204" pitchFamily="34" charset="0"/>
              </a:rPr>
              <a:t>lumineuse et projection, </a:t>
            </a:r>
          </a:p>
          <a:p>
            <a:pPr algn="ctr"/>
            <a:r>
              <a:rPr lang="fr-FR" sz="1100" dirty="0" smtClean="0">
                <a:latin typeface="Arial Narrow" panose="020B0606020202030204" pitchFamily="34" charset="0"/>
                <a:cs typeface="Arial" panose="020B0604020202020204" pitchFamily="34" charset="0"/>
              </a:rPr>
              <a:t>technique </a:t>
            </a:r>
            <a:r>
              <a:rPr lang="fr-FR" sz="1100" dirty="0">
                <a:latin typeface="Arial Narrow" panose="020B0606020202030204" pitchFamily="34" charset="0"/>
                <a:cs typeface="Arial" panose="020B0604020202020204" pitchFamily="34" charset="0"/>
              </a:rPr>
              <a:t>mixte, </a:t>
            </a:r>
            <a:endParaRPr lang="fr-FR" sz="1100" dirty="0" smtClean="0">
              <a:latin typeface="Arial Narrow" panose="020B0606020202030204" pitchFamily="34" charset="0"/>
              <a:cs typeface="Arial" panose="020B0604020202020204" pitchFamily="34" charset="0"/>
            </a:endParaRPr>
          </a:p>
          <a:p>
            <a:pPr algn="ctr"/>
            <a:r>
              <a:rPr lang="fr-FR" sz="1100" dirty="0" smtClean="0">
                <a:latin typeface="Arial Narrow" panose="020B0606020202030204" pitchFamily="34" charset="0"/>
                <a:cs typeface="Arial" panose="020B0604020202020204" pitchFamily="34" charset="0"/>
              </a:rPr>
              <a:t>dimensions variables.</a:t>
            </a:r>
            <a:endParaRPr lang="fr-FR" sz="1100" dirty="0">
              <a:latin typeface="Arial Narrow" panose="020B0606020202030204" pitchFamily="34" charset="0"/>
              <a:cs typeface="Arial" panose="020B0604020202020204" pitchFamily="34" charset="0"/>
            </a:endParaRPr>
          </a:p>
        </p:txBody>
      </p:sp>
      <p:pic>
        <p:nvPicPr>
          <p:cNvPr id="1032" name="Picture 8" descr="Afficher l'image d'origin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55672" y="2321943"/>
            <a:ext cx="2347233" cy="15656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fficher l'image d'origin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254072" y="1288667"/>
            <a:ext cx="1572557" cy="218128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23985" y="3519787"/>
            <a:ext cx="2335485" cy="1031051"/>
          </a:xfrm>
          <a:prstGeom prst="rect">
            <a:avLst/>
          </a:prstGeom>
        </p:spPr>
        <p:txBody>
          <a:bodyPr wrap="square">
            <a:spAutoFit/>
          </a:bodyPr>
          <a:lstStyle/>
          <a:p>
            <a:pPr algn="ctr"/>
            <a:r>
              <a:rPr lang="fr-FR" sz="1000" dirty="0">
                <a:latin typeface="Arial Narrow" panose="020B0606020202030204" pitchFamily="34" charset="0"/>
                <a:cs typeface="Arial" panose="020B0604020202020204" pitchFamily="34" charset="0"/>
              </a:rPr>
              <a:t>Henri CARTIER BRESSON (1908-2004</a:t>
            </a:r>
            <a:r>
              <a:rPr lang="fr-FR" sz="1000" dirty="0" smtClean="0">
                <a:latin typeface="Arial Narrow" panose="020B0606020202030204" pitchFamily="34" charset="0"/>
                <a:cs typeface="Arial" panose="020B0604020202020204" pitchFamily="34" charset="0"/>
              </a:rPr>
              <a:t>),</a:t>
            </a:r>
          </a:p>
          <a:p>
            <a:pPr algn="ctr"/>
            <a:r>
              <a:rPr lang="fr-FR" sz="1000" i="1" dirty="0" smtClean="0">
                <a:latin typeface="Arial Narrow" panose="020B0606020202030204" pitchFamily="34" charset="0"/>
                <a:cs typeface="Arial" panose="020B0604020202020204" pitchFamily="34" charset="0"/>
              </a:rPr>
              <a:t>Derrière </a:t>
            </a:r>
            <a:r>
              <a:rPr lang="fr-FR" sz="1000" i="1" dirty="0">
                <a:latin typeface="Arial Narrow" panose="020B0606020202030204" pitchFamily="34" charset="0"/>
                <a:cs typeface="Arial" panose="020B0604020202020204" pitchFamily="34" charset="0"/>
              </a:rPr>
              <a:t>la gare Saint Lazare, </a:t>
            </a:r>
            <a:endParaRPr lang="fr-FR" sz="1000" i="1" dirty="0" smtClean="0">
              <a:latin typeface="Arial Narrow" panose="020B0606020202030204" pitchFamily="34" charset="0"/>
              <a:cs typeface="Arial" panose="020B0604020202020204" pitchFamily="34" charset="0"/>
            </a:endParaRPr>
          </a:p>
          <a:p>
            <a:pPr algn="ctr"/>
            <a:r>
              <a:rPr lang="fr-FR" sz="1000" dirty="0" smtClean="0">
                <a:latin typeface="Arial Narrow" panose="020B0606020202030204" pitchFamily="34" charset="0"/>
                <a:cs typeface="Arial" panose="020B0604020202020204" pitchFamily="34" charset="0"/>
              </a:rPr>
              <a:t>près </a:t>
            </a:r>
            <a:r>
              <a:rPr lang="fr-FR" sz="1000" dirty="0">
                <a:latin typeface="Arial Narrow" panose="020B0606020202030204" pitchFamily="34" charset="0"/>
                <a:cs typeface="Arial" panose="020B0604020202020204" pitchFamily="34" charset="0"/>
              </a:rPr>
              <a:t>du pont de l'Europe, Paris, </a:t>
            </a:r>
            <a:r>
              <a:rPr lang="fr-FR" sz="1000" dirty="0" smtClean="0">
                <a:latin typeface="Arial Narrow" panose="020B0606020202030204" pitchFamily="34" charset="0"/>
                <a:cs typeface="Arial" panose="020B0604020202020204" pitchFamily="34" charset="0"/>
              </a:rPr>
              <a:t>1932.</a:t>
            </a:r>
            <a:r>
              <a:rPr lang="fr-FR" sz="1000" dirty="0">
                <a:latin typeface="Arial Narrow" panose="020B0606020202030204" pitchFamily="34" charset="0"/>
                <a:cs typeface="Arial" panose="020B0604020202020204" pitchFamily="34" charset="0"/>
              </a:rPr>
              <a:t> </a:t>
            </a:r>
            <a:endParaRPr lang="fr-FR" sz="1000" dirty="0" smtClean="0">
              <a:latin typeface="Arial Narrow" panose="020B0606020202030204" pitchFamily="34" charset="0"/>
              <a:cs typeface="Arial" panose="020B0604020202020204" pitchFamily="34" charset="0"/>
            </a:endParaRPr>
          </a:p>
          <a:p>
            <a:pPr algn="ctr"/>
            <a:r>
              <a:rPr lang="fr-FR" sz="1000" dirty="0" smtClean="0">
                <a:latin typeface="Arial Narrow" panose="020B0606020202030204" pitchFamily="34" charset="0"/>
                <a:cs typeface="Arial" panose="020B0604020202020204" pitchFamily="34" charset="0"/>
              </a:rPr>
              <a:t>Épreuve </a:t>
            </a:r>
            <a:r>
              <a:rPr lang="fr-FR" sz="1000" dirty="0" err="1" smtClean="0">
                <a:latin typeface="Arial Narrow" panose="020B0606020202030204" pitchFamily="34" charset="0"/>
                <a:cs typeface="Arial" panose="020B0604020202020204" pitchFamily="34" charset="0"/>
              </a:rPr>
              <a:t>gélatino</a:t>
            </a:r>
            <a:r>
              <a:rPr lang="fr-FR" sz="1000" dirty="0" smtClean="0">
                <a:latin typeface="Arial Narrow" panose="020B0606020202030204" pitchFamily="34" charset="0"/>
                <a:cs typeface="Arial" panose="020B0604020202020204" pitchFamily="34" charset="0"/>
              </a:rPr>
              <a:t>-argentique, 49,8 x </a:t>
            </a:r>
            <a:r>
              <a:rPr lang="fr-FR" sz="1000" dirty="0">
                <a:latin typeface="Arial Narrow" panose="020B0606020202030204" pitchFamily="34" charset="0"/>
                <a:cs typeface="Arial" panose="020B0604020202020204" pitchFamily="34" charset="0"/>
              </a:rPr>
              <a:t>35,1 </a:t>
            </a:r>
            <a:r>
              <a:rPr lang="fr-FR" sz="1000" dirty="0" smtClean="0">
                <a:latin typeface="Arial Narrow" panose="020B0606020202030204" pitchFamily="34" charset="0"/>
                <a:cs typeface="Arial" panose="020B0604020202020204" pitchFamily="34" charset="0"/>
              </a:rPr>
              <a:t>cm, </a:t>
            </a:r>
          </a:p>
          <a:p>
            <a:pPr algn="ctr"/>
            <a:r>
              <a:rPr lang="fr-FR" sz="1000" dirty="0" smtClean="0">
                <a:latin typeface="Arial Narrow" panose="020B0606020202030204" pitchFamily="34" charset="0"/>
                <a:cs typeface="Arial" panose="020B0604020202020204" pitchFamily="34" charset="0"/>
              </a:rPr>
              <a:t>tirage </a:t>
            </a:r>
            <a:r>
              <a:rPr lang="fr-FR" sz="1000" dirty="0">
                <a:latin typeface="Arial Narrow" panose="020B0606020202030204" pitchFamily="34" charset="0"/>
                <a:cs typeface="Arial" panose="020B0604020202020204" pitchFamily="34" charset="0"/>
              </a:rPr>
              <a:t>réalisé en 1953</a:t>
            </a:r>
            <a:r>
              <a:rPr lang="fr-FR" sz="1000" dirty="0" smtClean="0">
                <a:latin typeface="Arial Narrow" panose="020B0606020202030204" pitchFamily="34" charset="0"/>
                <a:cs typeface="Arial" panose="020B0604020202020204" pitchFamily="34" charset="0"/>
              </a:rPr>
              <a:t>. </a:t>
            </a:r>
          </a:p>
          <a:p>
            <a:pPr algn="ctr"/>
            <a:r>
              <a:rPr lang="fr-FR" sz="1000" dirty="0" smtClean="0">
                <a:latin typeface="Arial Narrow" panose="020B0606020202030204" pitchFamily="34" charset="0"/>
                <a:cs typeface="Arial" panose="020B0604020202020204" pitchFamily="34" charset="0"/>
              </a:rPr>
              <a:t>Bibliothèque </a:t>
            </a:r>
            <a:r>
              <a:rPr lang="fr-FR" sz="1000" dirty="0">
                <a:latin typeface="Arial Narrow" panose="020B0606020202030204" pitchFamily="34" charset="0"/>
                <a:cs typeface="Arial" panose="020B0604020202020204" pitchFamily="34" charset="0"/>
              </a:rPr>
              <a:t>nationale de France, </a:t>
            </a:r>
            <a:r>
              <a:rPr lang="fr-FR" sz="1000" dirty="0" smtClean="0">
                <a:latin typeface="Arial Narrow" panose="020B0606020202030204" pitchFamily="34" charset="0"/>
                <a:cs typeface="Arial" panose="020B0604020202020204" pitchFamily="34" charset="0"/>
              </a:rPr>
              <a:t>Paris</a:t>
            </a:r>
            <a:r>
              <a:rPr lang="fr-FR" sz="1100" dirty="0" smtClean="0">
                <a:latin typeface="Arial Narrow" panose="020B0606020202030204" pitchFamily="34" charset="0"/>
                <a:cs typeface="Arial" panose="020B0604020202020204" pitchFamily="34" charset="0"/>
              </a:rPr>
              <a:t>.</a:t>
            </a:r>
            <a:endParaRPr lang="fr-FR" sz="1100" dirty="0">
              <a:latin typeface="Arial Narrow" panose="020B0606020202030204" pitchFamily="34" charset="0"/>
              <a:cs typeface="Arial" panose="020B0604020202020204" pitchFamily="34" charset="0"/>
            </a:endParaRPr>
          </a:p>
        </p:txBody>
      </p:sp>
      <p:pic>
        <p:nvPicPr>
          <p:cNvPr id="1043" name="Picture 19" descr="http://68.media.tumblr.com/tumblr_m0ugeoT7Sb1qe31lco1_500.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96917" y="168925"/>
            <a:ext cx="2436622" cy="15740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6579819" y="1742983"/>
            <a:ext cx="1917043" cy="600164"/>
          </a:xfrm>
          <a:prstGeom prst="rect">
            <a:avLst/>
          </a:prstGeom>
        </p:spPr>
        <p:txBody>
          <a:bodyPr wrap="square">
            <a:spAutoFit/>
          </a:bodyPr>
          <a:lstStyle/>
          <a:p>
            <a:pPr algn="ctr"/>
            <a:r>
              <a:rPr lang="en-US" sz="1100" dirty="0" err="1">
                <a:latin typeface="Arial Narrow" panose="020B0606020202030204" pitchFamily="34" charset="0"/>
                <a:cs typeface="Arial" panose="020B0604020202020204" pitchFamily="34" charset="0"/>
              </a:rPr>
              <a:t>Olafur</a:t>
            </a:r>
            <a:r>
              <a:rPr lang="en-US" sz="1100" dirty="0">
                <a:latin typeface="Arial Narrow" panose="020B0606020202030204" pitchFamily="34" charset="0"/>
                <a:cs typeface="Arial" panose="020B0604020202020204" pitchFamily="34" charset="0"/>
              </a:rPr>
              <a:t> </a:t>
            </a:r>
            <a:r>
              <a:rPr lang="en-US" sz="1100" dirty="0" smtClean="0">
                <a:latin typeface="Arial Narrow" panose="020B0606020202030204" pitchFamily="34" charset="0"/>
                <a:cs typeface="Arial" panose="020B0604020202020204" pitchFamily="34" charset="0"/>
              </a:rPr>
              <a:t>ELIASSON (1967- ), </a:t>
            </a:r>
          </a:p>
          <a:p>
            <a:pPr algn="ctr"/>
            <a:r>
              <a:rPr lang="en-US" sz="1100" i="1" dirty="0" err="1" smtClean="0">
                <a:latin typeface="Arial Narrow" panose="020B0606020202030204" pitchFamily="34" charset="0"/>
                <a:cs typeface="Arial" panose="020B0604020202020204" pitchFamily="34" charset="0"/>
              </a:rPr>
              <a:t>L’ombre</a:t>
            </a:r>
            <a:r>
              <a:rPr lang="en-US" sz="1100" i="1" dirty="0" smtClean="0">
                <a:latin typeface="Arial Narrow" panose="020B0606020202030204" pitchFamily="34" charset="0"/>
                <a:cs typeface="Arial" panose="020B0604020202020204" pitchFamily="34" charset="0"/>
              </a:rPr>
              <a:t> au </a:t>
            </a:r>
            <a:r>
              <a:rPr lang="en-US" sz="1100" i="1" dirty="0" err="1" smtClean="0">
                <a:latin typeface="Arial Narrow" panose="020B0606020202030204" pitchFamily="34" charset="0"/>
                <a:cs typeface="Arial" panose="020B0604020202020204" pitchFamily="34" charset="0"/>
              </a:rPr>
              <a:t>ralenti</a:t>
            </a:r>
            <a:r>
              <a:rPr lang="en-US" sz="1100" i="1" dirty="0" smtClean="0">
                <a:latin typeface="Arial Narrow" panose="020B0606020202030204" pitchFamily="34" charset="0"/>
                <a:cs typeface="Arial" panose="020B0604020202020204" pitchFamily="34" charset="0"/>
              </a:rPr>
              <a:t> </a:t>
            </a:r>
            <a:r>
              <a:rPr lang="en-US" sz="1100" i="1" dirty="0" err="1" smtClean="0">
                <a:latin typeface="Arial Narrow" panose="020B0606020202030204" pitchFamily="34" charset="0"/>
                <a:cs typeface="Arial" panose="020B0604020202020204" pitchFamily="34" charset="0"/>
              </a:rPr>
              <a:t>en</a:t>
            </a:r>
            <a:r>
              <a:rPr lang="en-US" sz="1100" i="1" dirty="0" smtClean="0">
                <a:latin typeface="Arial Narrow" panose="020B0606020202030204" pitchFamily="34" charset="0"/>
                <a:cs typeface="Arial" panose="020B0604020202020204" pitchFamily="34" charset="0"/>
              </a:rPr>
              <a:t> </a:t>
            </a:r>
            <a:r>
              <a:rPr lang="en-US" sz="1100" i="1" dirty="0" err="1" smtClean="0">
                <a:latin typeface="Arial Narrow" panose="020B0606020202030204" pitchFamily="34" charset="0"/>
                <a:cs typeface="Arial" panose="020B0604020202020204" pitchFamily="34" charset="0"/>
              </a:rPr>
              <a:t>couleurs</a:t>
            </a:r>
            <a:r>
              <a:rPr lang="en-US" sz="1100" dirty="0" smtClean="0">
                <a:latin typeface="Arial Narrow" panose="020B0606020202030204" pitchFamily="34" charset="0"/>
                <a:cs typeface="Arial" panose="020B0604020202020204" pitchFamily="34" charset="0"/>
              </a:rPr>
              <a:t>, 2009.</a:t>
            </a:r>
            <a:endParaRPr lang="fr-FR" sz="1100" dirty="0">
              <a:latin typeface="Arial Narrow" panose="020B0606020202030204" pitchFamily="34" charset="0"/>
              <a:cs typeface="Arial" panose="020B0604020202020204" pitchFamily="34" charset="0"/>
            </a:endParaRPr>
          </a:p>
        </p:txBody>
      </p:sp>
      <p:pic>
        <p:nvPicPr>
          <p:cNvPr id="1026" name="Picture 2" descr="Man-Ray-Rayographies-1925"/>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8720" t="8771" r="50153" b="320"/>
          <a:stretch/>
        </p:blipFill>
        <p:spPr bwMode="auto">
          <a:xfrm>
            <a:off x="359965" y="1316527"/>
            <a:ext cx="1746763" cy="215342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5955" y="3524637"/>
            <a:ext cx="1314782" cy="415498"/>
          </a:xfrm>
          <a:prstGeom prst="rect">
            <a:avLst/>
          </a:prstGeom>
        </p:spPr>
        <p:txBody>
          <a:bodyPr wrap="none">
            <a:spAutoFit/>
          </a:bodyPr>
          <a:lstStyle/>
          <a:p>
            <a:pPr algn="ctr"/>
            <a:r>
              <a:rPr lang="fr-FR" sz="1050" dirty="0">
                <a:latin typeface="Arial Narrow" panose="020B0606020202030204" pitchFamily="34" charset="0"/>
                <a:cs typeface="Arial" panose="020B0604020202020204" pitchFamily="34" charset="0"/>
              </a:rPr>
              <a:t>Man </a:t>
            </a:r>
            <a:r>
              <a:rPr lang="fr-FR" sz="1050" dirty="0" smtClean="0">
                <a:latin typeface="Arial Narrow" panose="020B0606020202030204" pitchFamily="34" charset="0"/>
                <a:cs typeface="Arial" panose="020B0604020202020204" pitchFamily="34" charset="0"/>
              </a:rPr>
              <a:t>RAY (1890-1976),</a:t>
            </a:r>
            <a:endParaRPr lang="fr-FR" sz="1050" dirty="0">
              <a:latin typeface="Arial Narrow" panose="020B0606020202030204" pitchFamily="34" charset="0"/>
              <a:cs typeface="Arial" panose="020B0604020202020204" pitchFamily="34" charset="0"/>
            </a:endParaRPr>
          </a:p>
          <a:p>
            <a:pPr algn="ctr"/>
            <a:r>
              <a:rPr lang="fr-FR" sz="1050" dirty="0">
                <a:latin typeface="Arial Narrow" panose="020B0606020202030204" pitchFamily="34" charset="0"/>
                <a:cs typeface="Arial" panose="020B0604020202020204" pitchFamily="34" charset="0"/>
              </a:rPr>
              <a:t>Photogramme, 1925.</a:t>
            </a:r>
          </a:p>
        </p:txBody>
      </p:sp>
      <p:sp>
        <p:nvSpPr>
          <p:cNvPr id="21" name="Rectangle 20"/>
          <p:cNvSpPr/>
          <p:nvPr/>
        </p:nvSpPr>
        <p:spPr>
          <a:xfrm>
            <a:off x="194033" y="3918325"/>
            <a:ext cx="1711335"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Notion(s)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2" name="Rectangle 21"/>
          <p:cNvSpPr/>
          <p:nvPr/>
        </p:nvSpPr>
        <p:spPr>
          <a:xfrm>
            <a:off x="212650" y="5762626"/>
            <a:ext cx="1711363"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Compétences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4183174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4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0-#ppt_w/2"/>
                                          </p:val>
                                        </p:tav>
                                        <p:tav tm="100000">
                                          <p:val>
                                            <p:strVal val="#ppt_x"/>
                                          </p:val>
                                        </p:tav>
                                      </p:tavLst>
                                    </p:anim>
                                    <p:anim calcmode="lin" valueType="num">
                                      <p:cBhvr additive="base">
                                        <p:cTn id="4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0-#ppt_w/2"/>
                                          </p:val>
                                        </p:tav>
                                        <p:tav tm="100000">
                                          <p:val>
                                            <p:strVal val="#ppt_x"/>
                                          </p:val>
                                        </p:tav>
                                      </p:tavLst>
                                    </p:anim>
                                    <p:anim calcmode="lin" valueType="num">
                                      <p:cBhvr additive="base">
                                        <p:cTn id="5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0-#ppt_w/2"/>
                                          </p:val>
                                        </p:tav>
                                        <p:tav tm="100000">
                                          <p:val>
                                            <p:strVal val="#ppt_x"/>
                                          </p:val>
                                        </p:tav>
                                      </p:tavLst>
                                    </p:anim>
                                    <p:anim calcmode="lin" valueType="num">
                                      <p:cBhvr additive="base">
                                        <p:cTn id="6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0-#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fade">
                                      <p:cBhvr>
                                        <p:cTn id="79" dur="1000"/>
                                        <p:tgtEl>
                                          <p:spTgt spid="10"/>
                                        </p:tgtEl>
                                      </p:cBhvr>
                                    </p:animEffect>
                                    <p:anim calcmode="lin" valueType="num">
                                      <p:cBhvr>
                                        <p:cTn id="80" dur="1000" fill="hold"/>
                                        <p:tgtEl>
                                          <p:spTgt spid="10"/>
                                        </p:tgtEl>
                                        <p:attrNameLst>
                                          <p:attrName>ppt_x</p:attrName>
                                        </p:attrNameLst>
                                      </p:cBhvr>
                                      <p:tavLst>
                                        <p:tav tm="0">
                                          <p:val>
                                            <p:strVal val="#ppt_x"/>
                                          </p:val>
                                        </p:tav>
                                        <p:tav tm="100000">
                                          <p:val>
                                            <p:strVal val="#ppt_x"/>
                                          </p:val>
                                        </p:tav>
                                      </p:tavLst>
                                    </p:anim>
                                    <p:anim calcmode="lin" valueType="num">
                                      <p:cBhvr>
                                        <p:cTn id="8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12"/>
                                        </p:tgtEl>
                                        <p:attrNameLst>
                                          <p:attrName>style.visibility</p:attrName>
                                        </p:attrNameLst>
                                      </p:cBhvr>
                                      <p:to>
                                        <p:strVal val="visible"/>
                                      </p:to>
                                    </p:set>
                                    <p:animEffect transition="in" filter="fade">
                                      <p:cBhvr>
                                        <p:cTn id="86" dur="1000"/>
                                        <p:tgtEl>
                                          <p:spTgt spid="12"/>
                                        </p:tgtEl>
                                      </p:cBhvr>
                                    </p:animEffect>
                                    <p:anim calcmode="lin" valueType="num">
                                      <p:cBhvr>
                                        <p:cTn id="87" dur="1000" fill="hold"/>
                                        <p:tgtEl>
                                          <p:spTgt spid="12"/>
                                        </p:tgtEl>
                                        <p:attrNameLst>
                                          <p:attrName>ppt_x</p:attrName>
                                        </p:attrNameLst>
                                      </p:cBhvr>
                                      <p:tavLst>
                                        <p:tav tm="0">
                                          <p:val>
                                            <p:strVal val="#ppt_x"/>
                                          </p:val>
                                        </p:tav>
                                        <p:tav tm="100000">
                                          <p:val>
                                            <p:strVal val="#ppt_x"/>
                                          </p:val>
                                        </p:tav>
                                      </p:tavLst>
                                    </p:anim>
                                    <p:anim calcmode="lin" valueType="num">
                                      <p:cBhvr>
                                        <p:cTn id="8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20" grpId="0" animBg="1"/>
      <p:bldP spid="10" grpId="0" animBg="1"/>
      <p:bldP spid="12" grpId="0" animBg="1"/>
      <p:bldP spid="13" grpId="0" animBg="1"/>
      <p:bldP spid="14" grpId="0" animBg="1"/>
      <p:bldP spid="7" grpId="0"/>
      <p:bldP spid="4" grpId="0"/>
      <p:bldP spid="5" grpId="0"/>
      <p:bldP spid="17" grpId="0"/>
      <p:bldP spid="2" grpId="0"/>
      <p:bldP spid="21" grpId="0" animBg="1"/>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Restitution d’ateliers</a:t>
            </a:r>
          </a:p>
        </p:txBody>
      </p:sp>
      <p:sp>
        <p:nvSpPr>
          <p:cNvPr id="18" name="Rectangle 17"/>
          <p:cNvSpPr/>
          <p:nvPr/>
        </p:nvSpPr>
        <p:spPr>
          <a:xfrm>
            <a:off x="212622" y="4657495"/>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Incitation(s)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6" name="Rectangle 15"/>
          <p:cNvSpPr/>
          <p:nvPr/>
        </p:nvSpPr>
        <p:spPr>
          <a:xfrm>
            <a:off x="212622" y="2013150"/>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Champ référentiel</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0" name="Rectangle 19"/>
          <p:cNvSpPr/>
          <p:nvPr/>
        </p:nvSpPr>
        <p:spPr>
          <a:xfrm>
            <a:off x="231211" y="5922568"/>
            <a:ext cx="2041450" cy="6463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Dispositif(s) matériel</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0" name="Rectangle avec flèche vers le bas 9"/>
          <p:cNvSpPr/>
          <p:nvPr/>
        </p:nvSpPr>
        <p:spPr>
          <a:xfrm>
            <a:off x="2565092" y="1219620"/>
            <a:ext cx="2721935" cy="978196"/>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CONFORTABLES</a:t>
            </a:r>
            <a:endParaRPr lang="fr-FR" dirty="0">
              <a:solidFill>
                <a:schemeClr val="tx2">
                  <a:lumMod val="50000"/>
                </a:schemeClr>
              </a:solidFill>
              <a:latin typeface="Gill Sans MT" panose="020B0502020104020203" pitchFamily="34" charset="0"/>
            </a:endParaRPr>
          </a:p>
        </p:txBody>
      </p:sp>
      <p:sp>
        <p:nvSpPr>
          <p:cNvPr id="12" name="Rectangle avec flèche vers le bas 11"/>
          <p:cNvSpPr/>
          <p:nvPr/>
        </p:nvSpPr>
        <p:spPr>
          <a:xfrm>
            <a:off x="5748120" y="1208988"/>
            <a:ext cx="2721935" cy="988828"/>
          </a:xfrm>
          <a:prstGeom prst="downArrow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dirty="0" smtClean="0">
                <a:solidFill>
                  <a:schemeClr val="tx2">
                    <a:lumMod val="50000"/>
                  </a:schemeClr>
                </a:solidFill>
                <a:latin typeface="Gill Sans MT" panose="020B0502020104020203" pitchFamily="34" charset="0"/>
              </a:rPr>
              <a:t>Situations</a:t>
            </a:r>
          </a:p>
          <a:p>
            <a:pPr algn="ctr"/>
            <a:r>
              <a:rPr lang="fr-FR" dirty="0" smtClean="0">
                <a:solidFill>
                  <a:schemeClr val="tx2">
                    <a:lumMod val="50000"/>
                  </a:schemeClr>
                </a:solidFill>
                <a:latin typeface="Gill Sans MT" panose="020B0502020104020203" pitchFamily="34" charset="0"/>
              </a:rPr>
              <a:t>CONTRAINTES</a:t>
            </a:r>
            <a:endParaRPr lang="fr-FR" dirty="0">
              <a:solidFill>
                <a:schemeClr val="tx2">
                  <a:lumMod val="50000"/>
                </a:schemeClr>
              </a:solidFill>
              <a:latin typeface="Gill Sans MT" panose="020B0502020104020203" pitchFamily="34" charset="0"/>
            </a:endParaRPr>
          </a:p>
        </p:txBody>
      </p:sp>
      <p:sp>
        <p:nvSpPr>
          <p:cNvPr id="13" name="Rectangle 12"/>
          <p:cNvSpPr/>
          <p:nvPr/>
        </p:nvSpPr>
        <p:spPr>
          <a:xfrm>
            <a:off x="212622" y="3384672"/>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Problématique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4" name="Rectangle 13"/>
          <p:cNvSpPr/>
          <p:nvPr/>
        </p:nvSpPr>
        <p:spPr>
          <a:xfrm>
            <a:off x="231211" y="4045425"/>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Programme - cycle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5" name="Rectangle 14"/>
          <p:cNvSpPr/>
          <p:nvPr/>
        </p:nvSpPr>
        <p:spPr>
          <a:xfrm>
            <a:off x="3438965" y="5382619"/>
            <a:ext cx="5264583" cy="1077218"/>
          </a:xfrm>
          <a:prstGeom prst="rect">
            <a:avLst/>
          </a:prstGeom>
          <a:ln>
            <a:solidFill>
              <a:srgbClr val="FF0000"/>
            </a:solidFill>
          </a:ln>
        </p:spPr>
        <p:style>
          <a:lnRef idx="2">
            <a:schemeClr val="accent5"/>
          </a:lnRef>
          <a:fillRef idx="1">
            <a:schemeClr val="lt1"/>
          </a:fillRef>
          <a:effectRef idx="0">
            <a:schemeClr val="accent5"/>
          </a:effectRef>
          <a:fontRef idx="minor">
            <a:schemeClr val="dk1"/>
          </a:fontRef>
        </p:style>
        <p:txBody>
          <a:bodyPr wrap="none">
            <a:spAutoFit/>
          </a:bodyPr>
          <a:lstStyle/>
          <a:p>
            <a:pPr algn="ctr"/>
            <a:r>
              <a:rPr lang="fr-FR" sz="3200" dirty="0">
                <a:solidFill>
                  <a:srgbClr val="FF0000"/>
                </a:solidFill>
                <a:latin typeface="Haettenschweiler" pitchFamily="34" charset="0"/>
              </a:rPr>
              <a:t>Quelle est la </a:t>
            </a:r>
            <a:r>
              <a:rPr lang="fr-FR" sz="3200" dirty="0" smtClean="0">
                <a:solidFill>
                  <a:srgbClr val="FF0000"/>
                </a:solidFill>
                <a:latin typeface="Haettenschweiler" pitchFamily="34" charset="0"/>
              </a:rPr>
              <a:t>plus-value (apprentissage) </a:t>
            </a:r>
          </a:p>
          <a:p>
            <a:pPr algn="ctr"/>
            <a:r>
              <a:rPr lang="fr-FR" sz="3200" dirty="0" smtClean="0">
                <a:solidFill>
                  <a:srgbClr val="FF0000"/>
                </a:solidFill>
                <a:latin typeface="Haettenschweiler" pitchFamily="34" charset="0"/>
              </a:rPr>
              <a:t>du projet d’enseignement ?</a:t>
            </a:r>
            <a:endParaRPr lang="fr-FR" sz="1600" b="1" dirty="0">
              <a:solidFill>
                <a:srgbClr val="FF0000"/>
              </a:solidFill>
            </a:endParaRPr>
          </a:p>
        </p:txBody>
      </p:sp>
      <p:sp>
        <p:nvSpPr>
          <p:cNvPr id="17" name="Rectangle 16"/>
          <p:cNvSpPr/>
          <p:nvPr/>
        </p:nvSpPr>
        <p:spPr>
          <a:xfrm>
            <a:off x="212622" y="2693509"/>
            <a:ext cx="2041450"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Notion(s)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9" name="Rectangle 18"/>
          <p:cNvSpPr/>
          <p:nvPr/>
        </p:nvSpPr>
        <p:spPr>
          <a:xfrm>
            <a:off x="212622" y="5291911"/>
            <a:ext cx="2060039" cy="36933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Compétences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Tree>
    <p:extLst>
      <p:ext uri="{BB962C8B-B14F-4D97-AF65-F5344CB8AC3E}">
        <p14:creationId xmlns:p14="http://schemas.microsoft.com/office/powerpoint/2010/main" val="1391755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28558" y="4490641"/>
            <a:ext cx="8373182" cy="2062103"/>
          </a:xfrm>
          <a:prstGeom prst="rect">
            <a:avLst/>
          </a:prstGeom>
          <a:noFill/>
        </p:spPr>
        <p:txBody>
          <a:bodyPr wrap="square" rtlCol="0">
            <a:spAutoFit/>
          </a:bodyPr>
          <a:lstStyle/>
          <a:p>
            <a:r>
              <a:rPr lang="fr-FR" sz="1600" b="1" dirty="0" smtClean="0">
                <a:solidFill>
                  <a:schemeClr val="accent3">
                    <a:lumMod val="50000"/>
                  </a:schemeClr>
                </a:solidFill>
                <a:latin typeface="Gill Sans MT" panose="020B0502020104020203" pitchFamily="34" charset="0"/>
              </a:rPr>
              <a:t>J’ utilise (suffisamment) des outils et de supports photo-vidéo-numériques au sein de mes propositions de séquences.</a:t>
            </a:r>
          </a:p>
          <a:p>
            <a:r>
              <a:rPr lang="fr-FR" sz="1600" b="1" dirty="0" smtClean="0">
                <a:solidFill>
                  <a:schemeClr val="accent3">
                    <a:lumMod val="50000"/>
                  </a:schemeClr>
                </a:solidFill>
                <a:latin typeface="Gill Sans MT" panose="020B0502020104020203" pitchFamily="34" charset="0"/>
              </a:rPr>
              <a:t>Les (des) élèves maîtrisent des logiciels et appareils, à des fins de création.</a:t>
            </a:r>
          </a:p>
          <a:p>
            <a:r>
              <a:rPr lang="fr-FR" sz="1600" b="1" dirty="0" smtClean="0">
                <a:solidFill>
                  <a:schemeClr val="accent3">
                    <a:lumMod val="50000"/>
                  </a:schemeClr>
                </a:solidFill>
                <a:latin typeface="Gill Sans MT" panose="020B0502020104020203" pitchFamily="34" charset="0"/>
              </a:rPr>
              <a:t>J’ai ce type d’équipement (informatique) dans ma salle, les élèves aussi.</a:t>
            </a:r>
          </a:p>
          <a:p>
            <a:r>
              <a:rPr lang="fr-FR" sz="1600" b="1" dirty="0" smtClean="0">
                <a:solidFill>
                  <a:schemeClr val="accent3">
                    <a:lumMod val="50000"/>
                  </a:schemeClr>
                </a:solidFill>
                <a:latin typeface="Gill Sans MT" panose="020B0502020104020203" pitchFamily="34" charset="0"/>
              </a:rPr>
              <a:t>Je vais pas souvent dans une salle équipée informatiquement au sein de mon établissement.</a:t>
            </a:r>
          </a:p>
          <a:p>
            <a:r>
              <a:rPr lang="fr-FR" sz="1600" b="1" dirty="0" smtClean="0">
                <a:solidFill>
                  <a:schemeClr val="accent3">
                    <a:lumMod val="50000"/>
                  </a:schemeClr>
                </a:solidFill>
                <a:latin typeface="Gill Sans MT" panose="020B0502020104020203" pitchFamily="34" charset="0"/>
              </a:rPr>
              <a:t>Je fais des demandes d’acquisition.</a:t>
            </a:r>
          </a:p>
          <a:p>
            <a:r>
              <a:rPr lang="fr-FR" sz="1600" b="1" dirty="0" smtClean="0">
                <a:solidFill>
                  <a:schemeClr val="accent3">
                    <a:lumMod val="50000"/>
                  </a:schemeClr>
                </a:solidFill>
                <a:latin typeface="Gill Sans MT" panose="020B0502020104020203" pitchFamily="34" charset="0"/>
              </a:rPr>
              <a:t>J’utilise les crédits alloués à ma discipline pour m’équiper.</a:t>
            </a:r>
          </a:p>
        </p:txBody>
      </p:sp>
      <p:sp>
        <p:nvSpPr>
          <p:cNvPr id="7" name="Rectangle 6"/>
          <p:cNvSpPr/>
          <p:nvPr/>
        </p:nvSpPr>
        <p:spPr>
          <a:xfrm>
            <a:off x="228558" y="112065"/>
            <a:ext cx="7477837" cy="523220"/>
          </a:xfrm>
          <a:prstGeom prst="rect">
            <a:avLst/>
          </a:prstGeom>
        </p:spPr>
        <p:txBody>
          <a:bodyPr wrap="square">
            <a:spAutoFit/>
          </a:bodyPr>
          <a:lstStyle/>
          <a:p>
            <a:r>
              <a:rPr lang="fr-FR" sz="2800" dirty="0" smtClean="0">
                <a:solidFill>
                  <a:srgbClr val="4F81BD"/>
                </a:solidFill>
                <a:latin typeface="Haettenschweiler" pitchFamily="34" charset="0"/>
              </a:rPr>
              <a:t>Le numérique,</a:t>
            </a:r>
            <a:r>
              <a:rPr lang="fr-FR" sz="2800" dirty="0" smtClean="0">
                <a:solidFill>
                  <a:srgbClr val="1F497D">
                    <a:satMod val="130000"/>
                  </a:srgbClr>
                </a:solidFill>
                <a:latin typeface="Haettenschweiler" pitchFamily="34" charset="0"/>
              </a:rPr>
              <a:t> des postures et situations/contextes variables</a:t>
            </a:r>
            <a:endParaRPr lang="fr-FR" sz="2800" u="sng" dirty="0">
              <a:solidFill>
                <a:srgbClr val="1F497D">
                  <a:lumMod val="60000"/>
                  <a:lumOff val="40000"/>
                </a:srgbClr>
              </a:solidFill>
            </a:endParaRPr>
          </a:p>
        </p:txBody>
      </p:sp>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2" name="Rectangle 1"/>
          <p:cNvSpPr/>
          <p:nvPr/>
        </p:nvSpPr>
        <p:spPr>
          <a:xfrm>
            <a:off x="228558" y="643118"/>
            <a:ext cx="8468875" cy="2062103"/>
          </a:xfrm>
          <a:prstGeom prst="rect">
            <a:avLst/>
          </a:prstGeom>
        </p:spPr>
        <p:txBody>
          <a:bodyPr wrap="square">
            <a:spAutoFit/>
          </a:bodyPr>
          <a:lstStyle/>
          <a:p>
            <a:r>
              <a:rPr lang="fr-FR" sz="1600" b="1" dirty="0">
                <a:solidFill>
                  <a:srgbClr val="1F497D">
                    <a:lumMod val="60000"/>
                    <a:lumOff val="40000"/>
                  </a:srgbClr>
                </a:solidFill>
                <a:latin typeface="Gill Sans MT" panose="020B0502020104020203" pitchFamily="34" charset="0"/>
              </a:rPr>
              <a:t>Je n’utilise pas (suffisamment) d’outils et de supports photo-vidéo-numériques au sein de mes propositions de séquences.</a:t>
            </a:r>
          </a:p>
          <a:p>
            <a:r>
              <a:rPr lang="fr-FR" sz="1600" b="1" dirty="0">
                <a:solidFill>
                  <a:srgbClr val="1F497D">
                    <a:lumMod val="60000"/>
                    <a:lumOff val="40000"/>
                  </a:srgbClr>
                </a:solidFill>
                <a:latin typeface="Gill Sans MT" panose="020B0502020104020203" pitchFamily="34" charset="0"/>
              </a:rPr>
              <a:t>Les (des) élèves ne maîtrisent pas de logiciels, d’appareils, à des fins de création.</a:t>
            </a:r>
          </a:p>
          <a:p>
            <a:r>
              <a:rPr lang="fr-FR" sz="1600" b="1" dirty="0">
                <a:solidFill>
                  <a:srgbClr val="1F497D">
                    <a:lumMod val="60000"/>
                    <a:lumOff val="40000"/>
                  </a:srgbClr>
                </a:solidFill>
                <a:latin typeface="Gill Sans MT" panose="020B0502020104020203" pitchFamily="34" charset="0"/>
              </a:rPr>
              <a:t>Je n’ai pas ce type d’équipement (informatique) dans ma salle.</a:t>
            </a:r>
          </a:p>
          <a:p>
            <a:r>
              <a:rPr lang="fr-FR" sz="1600" b="1" dirty="0">
                <a:solidFill>
                  <a:srgbClr val="1F497D">
                    <a:lumMod val="60000"/>
                    <a:lumOff val="40000"/>
                  </a:srgbClr>
                </a:solidFill>
                <a:latin typeface="Gill Sans MT" panose="020B0502020104020203" pitchFamily="34" charset="0"/>
              </a:rPr>
              <a:t>Je ne vais pas souvent (jamais) dans une salle équipée informatiquement au sein de mon établissement.</a:t>
            </a:r>
          </a:p>
          <a:p>
            <a:r>
              <a:rPr lang="fr-FR" sz="1600" b="1" dirty="0">
                <a:solidFill>
                  <a:srgbClr val="1F497D">
                    <a:lumMod val="60000"/>
                    <a:lumOff val="40000"/>
                  </a:srgbClr>
                </a:solidFill>
                <a:latin typeface="Gill Sans MT" panose="020B0502020104020203" pitchFamily="34" charset="0"/>
              </a:rPr>
              <a:t>Je ne fais pas de demande d’acquisition.</a:t>
            </a:r>
          </a:p>
          <a:p>
            <a:r>
              <a:rPr lang="fr-FR" sz="1600" b="1" dirty="0">
                <a:solidFill>
                  <a:srgbClr val="1F497D">
                    <a:lumMod val="60000"/>
                    <a:lumOff val="40000"/>
                  </a:srgbClr>
                </a:solidFill>
                <a:latin typeface="Gill Sans MT" panose="020B0502020104020203" pitchFamily="34" charset="0"/>
              </a:rPr>
              <a:t>Je n’utilise pas les crédits alloués à ma discipline pour m’équiper.</a:t>
            </a:r>
          </a:p>
        </p:txBody>
      </p:sp>
      <p:pic>
        <p:nvPicPr>
          <p:cNvPr id="6" name="Picture 2" descr="Afficher l'image d'origin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b="7539"/>
          <a:stretch/>
        </p:blipFill>
        <p:spPr bwMode="auto">
          <a:xfrm>
            <a:off x="697563" y="2688149"/>
            <a:ext cx="2917507" cy="18024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fficher l'image d'origine"/>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945"/>
          <a:stretch/>
        </p:blipFill>
        <p:spPr bwMode="auto">
          <a:xfrm>
            <a:off x="4816549" y="2628368"/>
            <a:ext cx="3019646" cy="1884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8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
        <p:nvSpPr>
          <p:cNvPr id="8" name="Rectangle 7"/>
          <p:cNvSpPr/>
          <p:nvPr/>
        </p:nvSpPr>
        <p:spPr>
          <a:xfrm>
            <a:off x="194033" y="168924"/>
            <a:ext cx="8161086" cy="584775"/>
          </a:xfrm>
          <a:prstGeom prst="rect">
            <a:avLst/>
          </a:prstGeom>
        </p:spPr>
        <p:txBody>
          <a:bodyPr wrap="square">
            <a:spAutoFit/>
          </a:bodyPr>
          <a:lstStyle/>
          <a:p>
            <a:r>
              <a:rPr lang="fr-FR" sz="3200" dirty="0" smtClean="0">
                <a:solidFill>
                  <a:schemeClr val="tx2">
                    <a:satMod val="130000"/>
                  </a:schemeClr>
                </a:solidFill>
                <a:latin typeface="Haettenschweiler" pitchFamily="34" charset="0"/>
              </a:rPr>
              <a:t>Restitution d’ateliers</a:t>
            </a: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8264" t="10990" r="16320" b="6317"/>
          <a:stretch/>
        </p:blipFill>
        <p:spPr bwMode="auto">
          <a:xfrm>
            <a:off x="339162" y="753698"/>
            <a:ext cx="8182088" cy="581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59081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Carine M\Documents\IA-IPR\Signature\logo_academie_orleans-tours_quadri_marianne_-_rvb.jpg"/>
          <p:cNvPicPr>
            <a:picLocks noChangeAspect="1" noChangeArrowheads="1"/>
          </p:cNvPicPr>
          <p:nvPr/>
        </p:nvPicPr>
        <p:blipFill>
          <a:blip r:embed="rId2" cstate="print"/>
          <a:srcRect/>
          <a:stretch>
            <a:fillRect/>
          </a:stretch>
        </p:blipFill>
        <p:spPr bwMode="auto">
          <a:xfrm>
            <a:off x="7316788" y="5300663"/>
            <a:ext cx="1681162" cy="1298575"/>
          </a:xfrm>
          <a:prstGeom prst="rect">
            <a:avLst/>
          </a:prstGeom>
          <a:noFill/>
          <a:ln w="9525">
            <a:noFill/>
            <a:miter lim="800000"/>
            <a:headEnd/>
            <a:tailEnd/>
          </a:ln>
        </p:spPr>
      </p:pic>
      <p:sp>
        <p:nvSpPr>
          <p:cNvPr id="9"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sz="1200" dirty="0" smtClean="0">
                <a:solidFill>
                  <a:schemeClr val="accent1"/>
                </a:solidFill>
                <a:latin typeface="Arial Narrow" pitchFamily="34" charset="0"/>
              </a:rPr>
              <a:t>Alain MURSCHEL, IA-IPR d'arts plastiques de l’Académie d’Orléans-Tours.</a:t>
            </a:r>
          </a:p>
        </p:txBody>
      </p:sp>
    </p:spTree>
    <p:extLst>
      <p:ext uri="{BB962C8B-B14F-4D97-AF65-F5344CB8AC3E}">
        <p14:creationId xmlns:p14="http://schemas.microsoft.com/office/powerpoint/2010/main" val="3244077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558" y="112065"/>
            <a:ext cx="7477837" cy="523220"/>
          </a:xfrm>
          <a:prstGeom prst="rect">
            <a:avLst/>
          </a:prstGeom>
        </p:spPr>
        <p:txBody>
          <a:bodyPr wrap="square">
            <a:spAutoFit/>
          </a:bodyPr>
          <a:lstStyle/>
          <a:p>
            <a:r>
              <a:rPr lang="fr-FR" sz="2800" dirty="0" smtClean="0">
                <a:solidFill>
                  <a:srgbClr val="4F81BD"/>
                </a:solidFill>
                <a:latin typeface="Haettenschweiler" pitchFamily="34" charset="0"/>
              </a:rPr>
              <a:t>Le numérique,</a:t>
            </a:r>
            <a:r>
              <a:rPr lang="fr-FR" sz="2800" dirty="0" smtClean="0">
                <a:solidFill>
                  <a:srgbClr val="1F497D">
                    <a:satMod val="130000"/>
                  </a:srgbClr>
                </a:solidFill>
                <a:latin typeface="Haettenschweiler" pitchFamily="34" charset="0"/>
              </a:rPr>
              <a:t> des postures et situations/contextes variables</a:t>
            </a:r>
            <a:endParaRPr lang="fr-FR" sz="2800" u="sng" dirty="0">
              <a:solidFill>
                <a:srgbClr val="1F497D">
                  <a:lumMod val="60000"/>
                  <a:lumOff val="40000"/>
                </a:srgbClr>
              </a:solidFill>
            </a:endParaRPr>
          </a:p>
        </p:txBody>
      </p:sp>
      <p:sp>
        <p:nvSpPr>
          <p:cNvPr id="14"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4F81BD"/>
                </a:solidFill>
                <a:latin typeface="Arial Narrow" pitchFamily="34" charset="0"/>
              </a:rPr>
              <a:t>Alain MURSCHEL, IA-IPR d'arts plastiques de l’Académie d’Orléans-Tours.</a:t>
            </a:r>
          </a:p>
        </p:txBody>
      </p:sp>
      <p:sp>
        <p:nvSpPr>
          <p:cNvPr id="2" name="Rectangle 1"/>
          <p:cNvSpPr/>
          <p:nvPr/>
        </p:nvSpPr>
        <p:spPr>
          <a:xfrm>
            <a:off x="228558" y="1135497"/>
            <a:ext cx="8468875" cy="1323439"/>
          </a:xfrm>
          <a:prstGeom prst="rect">
            <a:avLst/>
          </a:prstGeom>
        </p:spPr>
        <p:txBody>
          <a:bodyPr wrap="square">
            <a:spAutoFit/>
          </a:bodyPr>
          <a:lstStyle/>
          <a:p>
            <a:pPr marL="285750" indent="-285750">
              <a:buBlip>
                <a:blip r:embed="rId2"/>
              </a:buBlip>
            </a:pPr>
            <a:r>
              <a:rPr lang="fr-FR" sz="2000" b="1" dirty="0" smtClean="0">
                <a:solidFill>
                  <a:srgbClr val="FF0000"/>
                </a:solidFill>
                <a:latin typeface="Gill Sans MT" panose="020B0502020104020203" pitchFamily="34" charset="0"/>
              </a:rPr>
              <a:t>Une formation </a:t>
            </a:r>
            <a:r>
              <a:rPr lang="fr-FR" sz="2000" b="1" u="sng" dirty="0" smtClean="0">
                <a:solidFill>
                  <a:srgbClr val="FF0000"/>
                </a:solidFill>
                <a:latin typeface="Gill Sans MT" panose="020B0502020104020203" pitchFamily="34" charset="0"/>
              </a:rPr>
              <a:t>commune</a:t>
            </a:r>
            <a:r>
              <a:rPr lang="fr-FR" sz="2000" b="1" dirty="0" smtClean="0">
                <a:solidFill>
                  <a:srgbClr val="FF0000"/>
                </a:solidFill>
                <a:latin typeface="Gill Sans MT" panose="020B0502020104020203" pitchFamily="34" charset="0"/>
              </a:rPr>
              <a:t> pour des profils (très) </a:t>
            </a:r>
            <a:r>
              <a:rPr lang="fr-FR" sz="2000" b="1" u="sng" dirty="0" smtClean="0">
                <a:solidFill>
                  <a:srgbClr val="FF0000"/>
                </a:solidFill>
                <a:latin typeface="Gill Sans MT" panose="020B0502020104020203" pitchFamily="34" charset="0"/>
              </a:rPr>
              <a:t>hétérogènes</a:t>
            </a:r>
          </a:p>
          <a:p>
            <a:endParaRPr lang="fr-FR" sz="2000" b="1" u="sng" dirty="0" smtClean="0">
              <a:solidFill>
                <a:srgbClr val="FF0000"/>
              </a:solidFill>
              <a:latin typeface="Gill Sans MT" panose="020B0502020104020203" pitchFamily="34" charset="0"/>
            </a:endParaRPr>
          </a:p>
          <a:p>
            <a:pPr marL="285750" indent="-285750">
              <a:buBlip>
                <a:blip r:embed="rId2"/>
              </a:buBlip>
            </a:pPr>
            <a:r>
              <a:rPr lang="fr-FR" sz="2000" b="1" dirty="0" smtClean="0">
                <a:solidFill>
                  <a:srgbClr val="FF0000"/>
                </a:solidFill>
                <a:latin typeface="Gill Sans MT" panose="020B0502020104020203" pitchFamily="34" charset="0"/>
              </a:rPr>
              <a:t>Une formation  à </a:t>
            </a:r>
            <a:r>
              <a:rPr lang="fr-FR" sz="2000" b="1" u="sng" dirty="0" smtClean="0">
                <a:solidFill>
                  <a:srgbClr val="FF0000"/>
                </a:solidFill>
                <a:latin typeface="Gill Sans MT" panose="020B0502020104020203" pitchFamily="34" charset="0"/>
              </a:rPr>
              <a:t>fort effectif</a:t>
            </a:r>
            <a:r>
              <a:rPr lang="fr-FR" sz="2000" b="1" dirty="0" smtClean="0">
                <a:solidFill>
                  <a:srgbClr val="FF0000"/>
                </a:solidFill>
                <a:latin typeface="Gill Sans MT" panose="020B0502020104020203" pitchFamily="34" charset="0"/>
              </a:rPr>
              <a:t> contraignant l’usage d’équipement numérique</a:t>
            </a:r>
            <a:endParaRPr lang="fr-FR" sz="2000" b="1" dirty="0">
              <a:solidFill>
                <a:srgbClr val="FF0000"/>
              </a:solidFill>
              <a:latin typeface="Gill Sans MT" panose="020B0502020104020203" pitchFamily="34" charset="0"/>
            </a:endParaRPr>
          </a:p>
        </p:txBody>
      </p:sp>
      <p:sp>
        <p:nvSpPr>
          <p:cNvPr id="6" name="Flèche vers le bas 5"/>
          <p:cNvSpPr/>
          <p:nvPr/>
        </p:nvSpPr>
        <p:spPr>
          <a:xfrm>
            <a:off x="4093431" y="2458936"/>
            <a:ext cx="454411" cy="845328"/>
          </a:xfrm>
          <a:prstGeom prst="downArrow">
            <a:avLst/>
          </a:prstGeom>
          <a:solidFill>
            <a:srgbClr val="FF0000"/>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122233" y="3883420"/>
            <a:ext cx="2450846"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u="sng" dirty="0" smtClean="0">
                <a:solidFill>
                  <a:schemeClr val="tx2">
                    <a:lumMod val="50000"/>
                  </a:schemeClr>
                </a:solidFill>
                <a:latin typeface="Gill Sans MT" panose="020B0502020104020203" pitchFamily="34" charset="0"/>
              </a:rPr>
              <a:t>P.A.F.</a:t>
            </a:r>
          </a:p>
          <a:p>
            <a:pPr algn="ctr"/>
            <a:r>
              <a:rPr lang="fr-FR" sz="1600" b="1" i="1" dirty="0" smtClean="0">
                <a:solidFill>
                  <a:schemeClr val="tx2">
                    <a:lumMod val="50000"/>
                  </a:schemeClr>
                </a:solidFill>
                <a:latin typeface="Gill Sans MT" panose="020B0502020104020203" pitchFamily="34" charset="0"/>
              </a:rPr>
              <a:t>2017-2018</a:t>
            </a:r>
            <a:endParaRPr lang="fr-FR" sz="1600" b="1" i="1" dirty="0">
              <a:solidFill>
                <a:schemeClr val="tx2">
                  <a:lumMod val="50000"/>
                </a:schemeClr>
              </a:solidFill>
              <a:latin typeface="Gill Sans MT" panose="020B0502020104020203" pitchFamily="34" charset="0"/>
            </a:endParaRPr>
          </a:p>
          <a:p>
            <a:pPr algn="ctr"/>
            <a:r>
              <a:rPr lang="fr-FR" b="1" dirty="0" smtClean="0">
                <a:solidFill>
                  <a:schemeClr val="accent1">
                    <a:lumMod val="75000"/>
                  </a:schemeClr>
                </a:solidFill>
                <a:latin typeface="Gill Sans MT" panose="020B0502020104020203" pitchFamily="34" charset="0"/>
              </a:rPr>
              <a:t>Apprentissage autour de logiciels spécifiques à des fins d’enseignement</a:t>
            </a:r>
            <a:endParaRPr lang="fr-FR" b="1" dirty="0">
              <a:solidFill>
                <a:schemeClr val="accent1">
                  <a:lumMod val="75000"/>
                </a:schemeClr>
              </a:solidFill>
              <a:latin typeface="Gill Sans MT" panose="020B0502020104020203" pitchFamily="34" charset="0"/>
            </a:endParaRPr>
          </a:p>
        </p:txBody>
      </p:sp>
      <p:sp>
        <p:nvSpPr>
          <p:cNvPr id="8" name="Rectangle 7"/>
          <p:cNvSpPr/>
          <p:nvPr/>
        </p:nvSpPr>
        <p:spPr>
          <a:xfrm>
            <a:off x="2672451" y="3883420"/>
            <a:ext cx="2987749"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u="sng" dirty="0" smtClean="0">
                <a:solidFill>
                  <a:schemeClr val="tx2">
                    <a:lumMod val="50000"/>
                  </a:schemeClr>
                </a:solidFill>
                <a:latin typeface="Gill Sans MT" panose="020B0502020104020203" pitchFamily="34" charset="0"/>
              </a:rPr>
              <a:t>J.D.N. 3</a:t>
            </a:r>
          </a:p>
          <a:p>
            <a:pPr algn="ctr"/>
            <a:r>
              <a:rPr lang="fr-FR" sz="1600" b="1" i="1" dirty="0" smtClean="0">
                <a:solidFill>
                  <a:schemeClr val="tx2">
                    <a:lumMod val="50000"/>
                  </a:schemeClr>
                </a:solidFill>
                <a:latin typeface="Gill Sans MT" panose="020B0502020104020203" pitchFamily="34" charset="0"/>
              </a:rPr>
              <a:t>Février-mars 2017</a:t>
            </a:r>
            <a:endParaRPr lang="fr-FR" sz="1600" b="1" i="1" dirty="0">
              <a:solidFill>
                <a:schemeClr val="tx2">
                  <a:lumMod val="50000"/>
                </a:schemeClr>
              </a:solidFill>
              <a:latin typeface="Gill Sans MT" panose="020B0502020104020203" pitchFamily="34" charset="0"/>
            </a:endParaRPr>
          </a:p>
          <a:p>
            <a:pPr algn="ctr"/>
            <a:r>
              <a:rPr lang="fr-FR" b="1" dirty="0" smtClean="0">
                <a:solidFill>
                  <a:schemeClr val="accent1">
                    <a:lumMod val="75000"/>
                  </a:schemeClr>
                </a:solidFill>
                <a:latin typeface="Gill Sans MT" panose="020B0502020104020203" pitchFamily="34" charset="0"/>
              </a:rPr>
              <a:t>Exploitation du numérique</a:t>
            </a:r>
          </a:p>
          <a:p>
            <a:pPr algn="ctr"/>
            <a:r>
              <a:rPr lang="fr-FR" b="1" dirty="0" smtClean="0">
                <a:solidFill>
                  <a:schemeClr val="accent1">
                    <a:lumMod val="75000"/>
                  </a:schemeClr>
                </a:solidFill>
                <a:latin typeface="Gill Sans MT" panose="020B0502020104020203" pitchFamily="34" charset="0"/>
              </a:rPr>
              <a:t>à des fins d’enseignement au sein de </a:t>
            </a:r>
            <a:r>
              <a:rPr lang="fr-FR" b="1" i="1" dirty="0" smtClean="0">
                <a:solidFill>
                  <a:schemeClr val="accent1">
                    <a:lumMod val="75000"/>
                  </a:schemeClr>
                </a:solidFill>
                <a:latin typeface="Gill Sans MT" panose="020B0502020104020203" pitchFamily="34" charset="0"/>
              </a:rPr>
              <a:t>situations confortables et contraintes</a:t>
            </a:r>
            <a:endParaRPr lang="fr-FR" b="1" i="1" dirty="0">
              <a:solidFill>
                <a:schemeClr val="accent1">
                  <a:lumMod val="75000"/>
                </a:schemeClr>
              </a:solidFill>
              <a:latin typeface="Gill Sans MT" panose="020B0502020104020203" pitchFamily="34" charset="0"/>
            </a:endParaRPr>
          </a:p>
        </p:txBody>
      </p:sp>
      <p:sp>
        <p:nvSpPr>
          <p:cNvPr id="9" name="Rectangle 8"/>
          <p:cNvSpPr/>
          <p:nvPr/>
        </p:nvSpPr>
        <p:spPr>
          <a:xfrm>
            <a:off x="5709684" y="3883420"/>
            <a:ext cx="2987749" cy="230832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fr-FR" sz="2000" b="1" u="sng" dirty="0" smtClean="0">
                <a:solidFill>
                  <a:schemeClr val="tx2">
                    <a:lumMod val="50000"/>
                  </a:schemeClr>
                </a:solidFill>
                <a:latin typeface="Gill Sans MT" panose="020B0502020104020203" pitchFamily="34" charset="0"/>
              </a:rPr>
              <a:t>J.D.N. 4</a:t>
            </a:r>
          </a:p>
          <a:p>
            <a:pPr algn="ctr"/>
            <a:r>
              <a:rPr lang="fr-FR" sz="1600" b="1" i="1" dirty="0" smtClean="0">
                <a:solidFill>
                  <a:schemeClr val="tx2">
                    <a:lumMod val="50000"/>
                  </a:schemeClr>
                </a:solidFill>
                <a:latin typeface="Gill Sans MT" panose="020B0502020104020203" pitchFamily="34" charset="0"/>
              </a:rPr>
              <a:t>1</a:t>
            </a:r>
            <a:r>
              <a:rPr lang="fr-FR" sz="1600" b="1" i="1" baseline="30000" dirty="0" smtClean="0">
                <a:solidFill>
                  <a:schemeClr val="tx2">
                    <a:lumMod val="50000"/>
                  </a:schemeClr>
                </a:solidFill>
                <a:latin typeface="Gill Sans MT" panose="020B0502020104020203" pitchFamily="34" charset="0"/>
              </a:rPr>
              <a:t>er</a:t>
            </a:r>
            <a:r>
              <a:rPr lang="fr-FR" sz="1600" b="1" i="1" dirty="0" smtClean="0">
                <a:solidFill>
                  <a:schemeClr val="tx2">
                    <a:lumMod val="50000"/>
                  </a:schemeClr>
                </a:solidFill>
                <a:latin typeface="Gill Sans MT" panose="020B0502020104020203" pitchFamily="34" charset="0"/>
              </a:rPr>
              <a:t> trim. Rentrée 2017</a:t>
            </a:r>
            <a:endParaRPr lang="fr-FR" sz="1600" b="1" i="1" dirty="0">
              <a:solidFill>
                <a:schemeClr val="tx2">
                  <a:lumMod val="50000"/>
                </a:schemeClr>
              </a:solidFill>
              <a:latin typeface="Gill Sans MT" panose="020B0502020104020203" pitchFamily="34" charset="0"/>
            </a:endParaRPr>
          </a:p>
          <a:p>
            <a:pPr algn="ctr"/>
            <a:r>
              <a:rPr lang="fr-FR" b="1" dirty="0" smtClean="0">
                <a:solidFill>
                  <a:schemeClr val="accent1">
                    <a:lumMod val="75000"/>
                  </a:schemeClr>
                </a:solidFill>
                <a:latin typeface="Gill Sans MT" panose="020B0502020104020203" pitchFamily="34" charset="0"/>
              </a:rPr>
              <a:t>Mutualisation des pratiques exploitant le numérique (suite)</a:t>
            </a:r>
          </a:p>
          <a:p>
            <a:pPr algn="ctr"/>
            <a:r>
              <a:rPr lang="fr-FR" b="1" dirty="0">
                <a:solidFill>
                  <a:schemeClr val="accent1">
                    <a:lumMod val="75000"/>
                  </a:schemeClr>
                </a:solidFill>
                <a:latin typeface="Gill Sans MT" panose="020B0502020104020203" pitchFamily="34" charset="0"/>
              </a:rPr>
              <a:t>e</a:t>
            </a:r>
            <a:r>
              <a:rPr lang="fr-FR" b="1" dirty="0" smtClean="0">
                <a:solidFill>
                  <a:schemeClr val="accent1">
                    <a:lumMod val="75000"/>
                  </a:schemeClr>
                </a:solidFill>
                <a:latin typeface="Gill Sans MT" panose="020B0502020104020203" pitchFamily="34" charset="0"/>
              </a:rPr>
              <a:t>t expérimentations d’outils/logiciels </a:t>
            </a:r>
          </a:p>
          <a:p>
            <a:pPr algn="ctr"/>
            <a:r>
              <a:rPr lang="fr-FR" sz="1400" i="1" dirty="0" smtClean="0">
                <a:solidFill>
                  <a:schemeClr val="accent1">
                    <a:lumMod val="75000"/>
                  </a:schemeClr>
                </a:solidFill>
                <a:latin typeface="Gill Sans MT" panose="020B0502020104020203" pitchFamily="34" charset="0"/>
              </a:rPr>
              <a:t>(groupes d’ateliers, prof. formateurs)</a:t>
            </a:r>
          </a:p>
        </p:txBody>
      </p:sp>
    </p:spTree>
    <p:extLst>
      <p:ext uri="{BB962C8B-B14F-4D97-AF65-F5344CB8AC3E}">
        <p14:creationId xmlns:p14="http://schemas.microsoft.com/office/powerpoint/2010/main" val="3463579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a:t>
            </a:r>
            <a:r>
              <a:rPr lang="fr-FR" sz="3200" dirty="0" smtClean="0">
                <a:solidFill>
                  <a:schemeClr val="accent1">
                    <a:lumMod val="60000"/>
                    <a:lumOff val="40000"/>
                  </a:schemeClr>
                </a:solidFill>
                <a:latin typeface="Haettenschweiler" pitchFamily="34" charset="0"/>
              </a:rPr>
              <a:t>numérique en art, </a:t>
            </a:r>
            <a:r>
              <a:rPr lang="fr-FR" sz="3200" dirty="0" smtClean="0">
                <a:solidFill>
                  <a:srgbClr val="1F497D">
                    <a:satMod val="130000"/>
                  </a:srgbClr>
                </a:solidFill>
                <a:latin typeface="Haettenschweiler" pitchFamily="34" charset="0"/>
              </a:rPr>
              <a:t>des entrées/incitations exploitables</a:t>
            </a:r>
            <a:endParaRPr lang="fr-FR" sz="2400" dirty="0">
              <a:solidFill>
                <a:prstClr val="black"/>
              </a:solidFill>
              <a:latin typeface="Century Schoolbook"/>
            </a:endParaRPr>
          </a:p>
        </p:txBody>
      </p:sp>
      <p:sp>
        <p:nvSpPr>
          <p:cNvPr id="8" name="Rectangle 7"/>
          <p:cNvSpPr/>
          <p:nvPr/>
        </p:nvSpPr>
        <p:spPr>
          <a:xfrm>
            <a:off x="1269002" y="2109449"/>
            <a:ext cx="2041450"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dirty="0" smtClean="0">
                <a:solidFill>
                  <a:prstClr val="black"/>
                </a:solidFill>
                <a:latin typeface="Gill Sans MT"/>
              </a:rPr>
              <a:t>CINEMA ET </a:t>
            </a:r>
            <a:r>
              <a:rPr lang="fr-FR" sz="2400" kern="0" noProof="0" dirty="0" smtClean="0">
                <a:solidFill>
                  <a:prstClr val="black"/>
                </a:solidFill>
                <a:latin typeface="Gill Sans MT"/>
              </a:rPr>
              <a:t>ANIMATION</a:t>
            </a:r>
            <a:endParaRPr kumimoji="0" lang="fr-FR" sz="2400" b="0" i="0" u="none" strike="noStrike" kern="0" cap="none" spc="0" normalizeH="0" baseline="0" noProof="0" dirty="0" smtClean="0">
              <a:ln>
                <a:noFill/>
              </a:ln>
              <a:solidFill>
                <a:prstClr val="black"/>
              </a:solidFill>
              <a:effectLst/>
              <a:uLnTx/>
              <a:uFillTx/>
              <a:latin typeface="Gill Sans MT"/>
            </a:endParaRPr>
          </a:p>
        </p:txBody>
      </p:sp>
      <p:sp>
        <p:nvSpPr>
          <p:cNvPr id="9" name="Rectangle 8"/>
          <p:cNvSpPr/>
          <p:nvPr/>
        </p:nvSpPr>
        <p:spPr>
          <a:xfrm>
            <a:off x="2719697" y="3443408"/>
            <a:ext cx="2164402" cy="95410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smtClean="0">
                <a:solidFill>
                  <a:prstClr val="black"/>
                </a:solidFill>
                <a:latin typeface="Gill Sans MT"/>
              </a:rPr>
              <a:t>IMAGE FIXE </a:t>
            </a:r>
          </a:p>
          <a:p>
            <a:pPr marL="0" marR="0" lvl="0" indent="0" algn="ctr" defTabSz="914400" eaLnBrk="1" fontAlgn="auto" latinLnBrk="0" hangingPunct="1">
              <a:lnSpc>
                <a:spcPct val="100000"/>
              </a:lnSpc>
              <a:spcBef>
                <a:spcPts val="0"/>
              </a:spcBef>
              <a:spcAft>
                <a:spcPts val="0"/>
              </a:spcAft>
              <a:buClrTx/>
              <a:buSzTx/>
              <a:buFontTx/>
              <a:buNone/>
              <a:tabLst/>
              <a:defRPr/>
            </a:pPr>
            <a:r>
              <a:rPr lang="fr-FR" sz="2800" kern="0" dirty="0" smtClean="0">
                <a:solidFill>
                  <a:prstClr val="black"/>
                </a:solidFill>
                <a:latin typeface="Gill Sans MT"/>
              </a:rPr>
              <a:t>ET ANIMEE</a:t>
            </a:r>
            <a:endParaRPr kumimoji="0" lang="fr-FR" sz="2800" b="0" i="0" u="none" strike="noStrike" kern="0" cap="none" spc="0" normalizeH="0" baseline="0" noProof="0" dirty="0" smtClean="0">
              <a:ln>
                <a:noFill/>
              </a:ln>
              <a:solidFill>
                <a:prstClr val="black"/>
              </a:solidFill>
              <a:effectLst/>
              <a:uLnTx/>
              <a:uFillTx/>
              <a:latin typeface="Gill Sans MT"/>
            </a:endParaRPr>
          </a:p>
        </p:txBody>
      </p:sp>
      <p:sp>
        <p:nvSpPr>
          <p:cNvPr id="10" name="Rectangle 9"/>
          <p:cNvSpPr/>
          <p:nvPr/>
        </p:nvSpPr>
        <p:spPr>
          <a:xfrm>
            <a:off x="6090318" y="944816"/>
            <a:ext cx="2828876"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dirty="0" smtClean="0">
                <a:solidFill>
                  <a:prstClr val="black"/>
                </a:solidFill>
                <a:latin typeface="Gill Sans MT"/>
              </a:rPr>
              <a:t>PROGRAMMATION</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dirty="0" smtClean="0">
                <a:solidFill>
                  <a:prstClr val="black"/>
                </a:solidFill>
                <a:latin typeface="Gill Sans MT"/>
              </a:rPr>
              <a:t>ET HASARD</a:t>
            </a:r>
            <a:endParaRPr kumimoji="0" lang="fr-FR" sz="2400" b="0" i="0" u="none" strike="noStrike" kern="0" cap="none" spc="0" normalizeH="0" baseline="0" noProof="0" dirty="0" smtClean="0">
              <a:ln>
                <a:noFill/>
              </a:ln>
              <a:solidFill>
                <a:prstClr val="black"/>
              </a:solidFill>
              <a:effectLst/>
              <a:uLnTx/>
              <a:uFillTx/>
              <a:latin typeface="Gill Sans MT"/>
            </a:endParaRPr>
          </a:p>
        </p:txBody>
      </p:sp>
      <p:sp>
        <p:nvSpPr>
          <p:cNvPr id="11" name="Rectangle 10"/>
          <p:cNvSpPr/>
          <p:nvPr/>
        </p:nvSpPr>
        <p:spPr>
          <a:xfrm>
            <a:off x="2719697" y="3097390"/>
            <a:ext cx="3788227"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fr-FR" kern="0" noProof="0" dirty="0" smtClean="0">
                <a:solidFill>
                  <a:prstClr val="black"/>
                </a:solidFill>
                <a:latin typeface="Gill Sans MT"/>
              </a:rPr>
              <a:t>IMAGE PICTURALE ET </a:t>
            </a:r>
            <a:r>
              <a:rPr lang="fr-FR" kern="0" dirty="0" smtClean="0">
                <a:solidFill>
                  <a:prstClr val="black"/>
                </a:solidFill>
              </a:rPr>
              <a:t>NUMERIQUE </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4" name="Rectangle 3"/>
          <p:cNvSpPr/>
          <p:nvPr/>
        </p:nvSpPr>
        <p:spPr>
          <a:xfrm>
            <a:off x="1020622" y="5183904"/>
            <a:ext cx="8158452" cy="1384995"/>
          </a:xfrm>
          <a:prstGeom prst="rect">
            <a:avLst/>
          </a:prstGeom>
        </p:spPr>
        <p:txBody>
          <a:bodyPr wrap="none">
            <a:spAutoFit/>
          </a:bodyPr>
          <a:lstStyle/>
          <a:p>
            <a:r>
              <a:rPr lang="fr-FR" sz="1400" b="1" dirty="0" smtClean="0">
                <a:solidFill>
                  <a:srgbClr val="1F497D"/>
                </a:solidFill>
                <a:latin typeface="Gill Sans MT" panose="020B0502020104020203" pitchFamily="34" charset="0"/>
              </a:rPr>
              <a:t>Relation nouvelle avec une technique, un médium, un support, un processus</a:t>
            </a:r>
          </a:p>
          <a:p>
            <a:r>
              <a:rPr lang="fr-FR" sz="1400" b="1" dirty="0">
                <a:solidFill>
                  <a:srgbClr val="1F497D"/>
                </a:solidFill>
                <a:latin typeface="Gill Sans MT" panose="020B0502020104020203" pitchFamily="34" charset="0"/>
              </a:rPr>
              <a:t>Relation au réel : nouvelle réalité (virtuelle)</a:t>
            </a:r>
          </a:p>
          <a:p>
            <a:r>
              <a:rPr lang="fr-FR" sz="1400" b="1" dirty="0" smtClean="0">
                <a:solidFill>
                  <a:srgbClr val="1F497D"/>
                </a:solidFill>
                <a:latin typeface="Gill Sans MT" panose="020B0502020104020203" pitchFamily="34" charset="0"/>
              </a:rPr>
              <a:t>Relation entre programmation et hasard du geste, de l’</a:t>
            </a:r>
            <a:r>
              <a:rPr lang="fr-FR" sz="1400" b="1" dirty="0" err="1" smtClean="0">
                <a:solidFill>
                  <a:srgbClr val="1F497D"/>
                </a:solidFill>
                <a:latin typeface="Gill Sans MT" panose="020B0502020104020203" pitchFamily="34" charset="0"/>
              </a:rPr>
              <a:t>oeuvre</a:t>
            </a:r>
            <a:endParaRPr lang="fr-FR" sz="1400" b="1" dirty="0" smtClean="0">
              <a:solidFill>
                <a:srgbClr val="1F497D"/>
              </a:solidFill>
              <a:latin typeface="Gill Sans MT" panose="020B0502020104020203" pitchFamily="34" charset="0"/>
            </a:endParaRPr>
          </a:p>
          <a:p>
            <a:r>
              <a:rPr lang="fr-FR" sz="1400" b="1" dirty="0" smtClean="0">
                <a:solidFill>
                  <a:srgbClr val="1F497D"/>
                </a:solidFill>
                <a:latin typeface="Gill Sans MT" panose="020B0502020104020203" pitchFamily="34" charset="0"/>
              </a:rPr>
              <a:t>Relation réinterrogée avec le spectateur </a:t>
            </a:r>
            <a:r>
              <a:rPr lang="fr-FR" sz="1100" b="1" dirty="0" smtClean="0">
                <a:solidFill>
                  <a:srgbClr val="1F497D"/>
                </a:solidFill>
                <a:latin typeface="Gill Sans MT" panose="020B0502020104020203" pitchFamily="34" charset="0"/>
              </a:rPr>
              <a:t>(place, rôle; interactivité, participatif, collaboratif, conversationnel…)</a:t>
            </a:r>
          </a:p>
          <a:p>
            <a:r>
              <a:rPr lang="fr-FR" sz="1400" b="1" dirty="0" smtClean="0">
                <a:solidFill>
                  <a:srgbClr val="1F497D"/>
                </a:solidFill>
                <a:latin typeface="Gill Sans MT" panose="020B0502020104020203" pitchFamily="34" charset="0"/>
              </a:rPr>
              <a:t>Relation entre plusieurs disciplines artistiques (visuelles, sonores, scénographies,…)</a:t>
            </a:r>
          </a:p>
          <a:p>
            <a:r>
              <a:rPr lang="fr-FR" sz="1400" b="1" dirty="0" smtClean="0">
                <a:solidFill>
                  <a:srgbClr val="1F497D"/>
                </a:solidFill>
                <a:latin typeface="Gill Sans MT" panose="020B0502020104020203" pitchFamily="34" charset="0"/>
              </a:rPr>
              <a:t>Relation avec une identité culturelle contemporaine : entre art, jeu et divertissement</a:t>
            </a:r>
            <a:endParaRPr lang="fr-FR" sz="1400" dirty="0"/>
          </a:p>
        </p:txBody>
      </p:sp>
      <p:sp>
        <p:nvSpPr>
          <p:cNvPr id="13" name="Rectangle 12"/>
          <p:cNvSpPr/>
          <p:nvPr/>
        </p:nvSpPr>
        <p:spPr>
          <a:xfrm>
            <a:off x="2700643" y="4437525"/>
            <a:ext cx="4564817" cy="33855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noProof="0" dirty="0" smtClean="0">
                <a:solidFill>
                  <a:prstClr val="black"/>
                </a:solidFill>
                <a:latin typeface="Gill Sans MT"/>
              </a:rPr>
              <a:t>DISPOSITIFS, INSTALLATIONS, SCENOGRAPHIE</a:t>
            </a:r>
            <a:endParaRPr kumimoji="0" lang="fr-FR" sz="1600" b="0" i="0" u="none" strike="noStrike" kern="0" cap="none" spc="0" normalizeH="0" baseline="0" noProof="0" dirty="0" smtClean="0">
              <a:ln>
                <a:noFill/>
              </a:ln>
              <a:solidFill>
                <a:prstClr val="black"/>
              </a:solidFill>
              <a:effectLst/>
              <a:uLnTx/>
              <a:uFillTx/>
              <a:latin typeface="Gill Sans MT"/>
            </a:endParaRPr>
          </a:p>
        </p:txBody>
      </p:sp>
      <p:sp>
        <p:nvSpPr>
          <p:cNvPr id="14" name="Rectangle 13"/>
          <p:cNvSpPr/>
          <p:nvPr/>
        </p:nvSpPr>
        <p:spPr>
          <a:xfrm>
            <a:off x="1445665" y="2958890"/>
            <a:ext cx="1274031"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REALITE VIRTUELLE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5" name="Rectangle 14"/>
          <p:cNvSpPr/>
          <p:nvPr/>
        </p:nvSpPr>
        <p:spPr>
          <a:xfrm>
            <a:off x="1269002" y="1406481"/>
            <a:ext cx="4015518"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INTERACTIVITE, </a:t>
            </a:r>
            <a:r>
              <a:rPr lang="fr-FR" kern="0" dirty="0" smtClean="0">
                <a:solidFill>
                  <a:prstClr val="black"/>
                </a:solidFill>
                <a:latin typeface="Gill Sans MT"/>
              </a:rPr>
              <a:t>ŒUVRE </a:t>
            </a:r>
          </a:p>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PARTICIPATIVE</a:t>
            </a:r>
            <a:r>
              <a:rPr lang="fr-FR" kern="0" dirty="0">
                <a:solidFill>
                  <a:prstClr val="black"/>
                </a:solidFill>
                <a:latin typeface="Gill Sans MT"/>
              </a:rPr>
              <a:t> </a:t>
            </a:r>
            <a:r>
              <a:rPr lang="fr-FR" kern="0" noProof="0" dirty="0" smtClean="0">
                <a:solidFill>
                  <a:prstClr val="black"/>
                </a:solidFill>
                <a:latin typeface="Gill Sans MT"/>
              </a:rPr>
              <a:t>ET COLLABORATIVE                </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6" name="Rectangle 15"/>
          <p:cNvSpPr/>
          <p:nvPr/>
        </p:nvSpPr>
        <p:spPr>
          <a:xfrm>
            <a:off x="4897968" y="3605221"/>
            <a:ext cx="2217840" cy="707886"/>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noProof="0" dirty="0" smtClean="0">
                <a:solidFill>
                  <a:prstClr val="black"/>
                </a:solidFill>
                <a:latin typeface="Gill Sans MT"/>
              </a:rPr>
              <a:t>PHOTOGRAPHIE </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noProof="0" dirty="0" smtClean="0">
                <a:solidFill>
                  <a:prstClr val="black"/>
                </a:solidFill>
                <a:latin typeface="Gill Sans MT"/>
              </a:rPr>
              <a:t>ET NUMERIQUE</a:t>
            </a:r>
            <a:endParaRPr kumimoji="0" lang="fr-FR" sz="20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7" name="Rectangle 16"/>
          <p:cNvSpPr/>
          <p:nvPr/>
        </p:nvSpPr>
        <p:spPr>
          <a:xfrm>
            <a:off x="6136806" y="2052812"/>
            <a:ext cx="2828876" cy="83099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noProof="0" dirty="0" smtClean="0">
                <a:solidFill>
                  <a:prstClr val="black"/>
                </a:solidFill>
                <a:latin typeface="Gill Sans MT"/>
              </a:rPr>
              <a:t>INTERNET, </a:t>
            </a:r>
            <a:r>
              <a:rPr lang="fr-FR" sz="2400" kern="0" dirty="0" smtClean="0">
                <a:solidFill>
                  <a:prstClr val="black"/>
                </a:solidFill>
                <a:latin typeface="Gill Sans MT"/>
              </a:rPr>
              <a:t>WEB ET </a:t>
            </a:r>
            <a:r>
              <a:rPr lang="fr-FR" sz="2400" kern="0" noProof="0" dirty="0" smtClean="0">
                <a:solidFill>
                  <a:prstClr val="black"/>
                </a:solidFill>
                <a:latin typeface="Gill Sans MT"/>
              </a:rPr>
              <a:t>RESEAUX</a:t>
            </a:r>
            <a:endParaRPr kumimoji="0" lang="fr-FR" sz="2400" b="0" i="0" u="none" strike="noStrike" kern="0" cap="none" spc="0" normalizeH="0" baseline="0" noProof="0" dirty="0" smtClean="0">
              <a:ln>
                <a:noFill/>
              </a:ln>
              <a:solidFill>
                <a:prstClr val="black"/>
              </a:solidFill>
              <a:effectLst/>
              <a:uLnTx/>
              <a:uFillTx/>
              <a:latin typeface="Gill Sans MT"/>
            </a:endParaRPr>
          </a:p>
        </p:txBody>
      </p:sp>
      <p:sp>
        <p:nvSpPr>
          <p:cNvPr id="18" name="Rectangle 17"/>
          <p:cNvSpPr/>
          <p:nvPr/>
        </p:nvSpPr>
        <p:spPr>
          <a:xfrm>
            <a:off x="4693323" y="2524948"/>
            <a:ext cx="2041450" cy="5847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600" kern="0" noProof="0" dirty="0" smtClean="0">
                <a:solidFill>
                  <a:prstClr val="black"/>
                </a:solidFill>
                <a:latin typeface="Gill Sans MT"/>
              </a:rPr>
              <a:t>MULTIMEDIA ET ORDINATEUR</a:t>
            </a:r>
            <a:endParaRPr kumimoji="0" lang="fr-FR" sz="16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19" name="Rectangle 18"/>
          <p:cNvSpPr/>
          <p:nvPr/>
        </p:nvSpPr>
        <p:spPr>
          <a:xfrm>
            <a:off x="6530519" y="2954977"/>
            <a:ext cx="2041450" cy="6463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JEUX ELECTRONIQUES</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0" name="Rectangle 19"/>
          <p:cNvSpPr/>
          <p:nvPr/>
        </p:nvSpPr>
        <p:spPr>
          <a:xfrm>
            <a:off x="7136821" y="3735328"/>
            <a:ext cx="1734680" cy="132343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fr-FR" sz="2000" kern="0" dirty="0">
                <a:solidFill>
                  <a:prstClr val="black"/>
                </a:solidFill>
              </a:rPr>
              <a:t>ART </a:t>
            </a:r>
            <a:r>
              <a:rPr lang="fr-FR" sz="2000" kern="0" dirty="0" smtClean="0">
                <a:solidFill>
                  <a:prstClr val="black"/>
                </a:solidFill>
              </a:rPr>
              <a:t>VIDEO,</a:t>
            </a:r>
            <a:endParaRPr lang="fr-FR" sz="2000" kern="0" dirty="0">
              <a:solidFill>
                <a:prstClr val="black"/>
              </a:solidFill>
            </a:endParaRPr>
          </a:p>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noProof="0" dirty="0" smtClean="0">
                <a:solidFill>
                  <a:prstClr val="black"/>
                </a:solidFill>
                <a:latin typeface="Gill Sans MT"/>
              </a:rPr>
              <a:t>COPY ART, </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noProof="0" dirty="0" smtClean="0">
                <a:solidFill>
                  <a:prstClr val="black"/>
                </a:solidFill>
                <a:latin typeface="Gill Sans MT"/>
              </a:rPr>
              <a:t>PIXEL ART,</a:t>
            </a:r>
          </a:p>
          <a:p>
            <a:pPr marL="0" marR="0" lvl="0" indent="0" algn="ctr" defTabSz="914400" eaLnBrk="1" fontAlgn="auto" latinLnBrk="0" hangingPunct="1">
              <a:lnSpc>
                <a:spcPct val="100000"/>
              </a:lnSpc>
              <a:spcBef>
                <a:spcPts val="0"/>
              </a:spcBef>
              <a:spcAft>
                <a:spcPts val="0"/>
              </a:spcAft>
              <a:buClrTx/>
              <a:buSzTx/>
              <a:buFontTx/>
              <a:buNone/>
              <a:tabLst/>
              <a:defRPr/>
            </a:pPr>
            <a:r>
              <a:rPr lang="fr-FR" sz="2000" kern="0" dirty="0" smtClean="0">
                <a:solidFill>
                  <a:prstClr val="black"/>
                </a:solidFill>
                <a:latin typeface="Gill Sans MT"/>
              </a:rPr>
              <a:t>…</a:t>
            </a:r>
            <a:r>
              <a:rPr lang="fr-FR" sz="2000" kern="0" noProof="0" dirty="0" smtClean="0">
                <a:solidFill>
                  <a:prstClr val="black"/>
                </a:solidFill>
                <a:latin typeface="Gill Sans MT"/>
              </a:rPr>
              <a:t> </a:t>
            </a:r>
          </a:p>
        </p:txBody>
      </p:sp>
      <p:sp>
        <p:nvSpPr>
          <p:cNvPr id="21" name="Rectangle 20"/>
          <p:cNvSpPr/>
          <p:nvPr/>
        </p:nvSpPr>
        <p:spPr>
          <a:xfrm>
            <a:off x="3310452" y="2109449"/>
            <a:ext cx="1382871" cy="923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noProof="0" dirty="0" smtClean="0">
                <a:solidFill>
                  <a:prstClr val="black"/>
                </a:solidFill>
                <a:latin typeface="Gill Sans MT"/>
              </a:rPr>
              <a:t>PALETTE ET TABLETTE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2" name="Rectangle 21"/>
          <p:cNvSpPr/>
          <p:nvPr/>
        </p:nvSpPr>
        <p:spPr>
          <a:xfrm>
            <a:off x="1302692" y="3659988"/>
            <a:ext cx="1417003" cy="120032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noProof="0" dirty="0" smtClean="0">
                <a:solidFill>
                  <a:prstClr val="black"/>
                </a:solidFill>
                <a:latin typeface="Gill Sans MT"/>
              </a:rPr>
              <a:t>TOILE, </a:t>
            </a:r>
          </a:p>
          <a:p>
            <a:pPr marL="0" marR="0" lvl="0" indent="0" algn="ctr" defTabSz="914400" eaLnBrk="1" fontAlgn="auto" latinLnBrk="0" hangingPunct="1">
              <a:lnSpc>
                <a:spcPct val="100000"/>
              </a:lnSpc>
              <a:spcBef>
                <a:spcPts val="0"/>
              </a:spcBef>
              <a:spcAft>
                <a:spcPts val="0"/>
              </a:spcAft>
              <a:buClrTx/>
              <a:buSzTx/>
              <a:buFontTx/>
              <a:buNone/>
              <a:tabLst/>
              <a:defRPr/>
            </a:pPr>
            <a:r>
              <a:rPr lang="fr-FR" sz="2400" kern="0" noProof="0" dirty="0" smtClean="0">
                <a:solidFill>
                  <a:prstClr val="black"/>
                </a:solidFill>
                <a:latin typeface="Gill Sans MT"/>
              </a:rPr>
              <a:t>ECRAN,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dirty="0" smtClean="0">
                <a:ln>
                  <a:noFill/>
                </a:ln>
                <a:solidFill>
                  <a:prstClr val="black"/>
                </a:solidFill>
                <a:effectLst/>
                <a:uLnTx/>
                <a:uFillTx/>
                <a:latin typeface="Gill Sans MT"/>
              </a:rPr>
              <a:t>ESPACE</a:t>
            </a:r>
            <a:endParaRPr kumimoji="0" lang="fr-FR" sz="2400" b="0" i="0" u="none" strike="noStrike" kern="0" cap="none" spc="0" normalizeH="0" baseline="0" noProof="0" dirty="0" smtClean="0">
              <a:ln>
                <a:noFill/>
              </a:ln>
              <a:solidFill>
                <a:prstClr val="black"/>
              </a:solidFill>
              <a:effectLst/>
              <a:uLnTx/>
              <a:uFillTx/>
              <a:latin typeface="Gill Sans MT"/>
            </a:endParaRPr>
          </a:p>
        </p:txBody>
      </p:sp>
      <p:sp>
        <p:nvSpPr>
          <p:cNvPr id="23" name="Rectangle 22"/>
          <p:cNvSpPr/>
          <p:nvPr/>
        </p:nvSpPr>
        <p:spPr>
          <a:xfrm>
            <a:off x="4289741" y="990982"/>
            <a:ext cx="2013471" cy="73866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smtClean="0">
                <a:solidFill>
                  <a:prstClr val="black"/>
                </a:solidFill>
                <a:latin typeface="Gill Sans MT"/>
              </a:rPr>
              <a:t>UNIQUE, SERIEL, </a:t>
            </a:r>
          </a:p>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smtClean="0">
                <a:solidFill>
                  <a:prstClr val="black"/>
                </a:solidFill>
                <a:latin typeface="Gill Sans MT"/>
              </a:rPr>
              <a:t>SEQUENTIEL, TEMPORALITE</a:t>
            </a:r>
            <a:endParaRPr kumimoji="0" lang="fr-FR" sz="1400" b="0" i="0" u="none" strike="noStrike" kern="0" cap="none" spc="0" normalizeH="0" baseline="0" noProof="0" dirty="0" smtClean="0">
              <a:ln>
                <a:noFill/>
              </a:ln>
              <a:solidFill>
                <a:prstClr val="black"/>
              </a:solidFill>
              <a:effectLst/>
              <a:uLnTx/>
              <a:uFillTx/>
              <a:latin typeface="Gill Sans MT"/>
            </a:endParaRPr>
          </a:p>
        </p:txBody>
      </p:sp>
      <p:sp>
        <p:nvSpPr>
          <p:cNvPr id="24" name="Rectangle 23"/>
          <p:cNvSpPr/>
          <p:nvPr/>
        </p:nvSpPr>
        <p:spPr>
          <a:xfrm>
            <a:off x="1072241" y="944816"/>
            <a:ext cx="3637220"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kern="0" dirty="0" smtClean="0">
                <a:solidFill>
                  <a:prstClr val="black"/>
                </a:solidFill>
                <a:latin typeface="Gill Sans MT"/>
              </a:rPr>
              <a:t>LA MAIN ET LA ROBOTIQUE</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5" name="Rectangle 24"/>
          <p:cNvSpPr/>
          <p:nvPr/>
        </p:nvSpPr>
        <p:spPr>
          <a:xfrm>
            <a:off x="5221694" y="1683480"/>
            <a:ext cx="3788227" cy="36933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fr-FR" kern="0" dirty="0" smtClean="0">
                <a:solidFill>
                  <a:prstClr val="black"/>
                </a:solidFill>
                <a:latin typeface="Gill Sans MT"/>
              </a:rPr>
              <a:t>LETTRE, CORRESPONDANCE</a:t>
            </a:r>
            <a:r>
              <a:rPr lang="fr-FR" kern="0" dirty="0" smtClean="0">
                <a:solidFill>
                  <a:prstClr val="black"/>
                </a:solidFill>
              </a:rPr>
              <a:t>, MAIL</a:t>
            </a:r>
            <a:endParaRPr kumimoji="0" lang="fr-FR" sz="1800" b="0" i="0" u="none" strike="noStrike" kern="0" cap="none" spc="0" normalizeH="0" baseline="0" noProof="0" dirty="0" smtClean="0">
              <a:ln>
                <a:noFill/>
              </a:ln>
              <a:solidFill>
                <a:prstClr val="black"/>
              </a:solidFill>
              <a:effectLst/>
              <a:uLnTx/>
              <a:uFillTx/>
              <a:latin typeface="Gill Sans MT"/>
              <a:ea typeface="+mn-ea"/>
              <a:cs typeface="+mn-cs"/>
            </a:endParaRPr>
          </a:p>
        </p:txBody>
      </p:sp>
      <p:sp>
        <p:nvSpPr>
          <p:cNvPr id="26" name="Rectangle 25"/>
          <p:cNvSpPr/>
          <p:nvPr/>
        </p:nvSpPr>
        <p:spPr>
          <a:xfrm>
            <a:off x="4327937" y="2007068"/>
            <a:ext cx="2013471" cy="5232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smtClean="0">
                <a:solidFill>
                  <a:prstClr val="black"/>
                </a:solidFill>
                <a:latin typeface="Gill Sans MT"/>
              </a:rPr>
              <a:t>PUBLIC</a:t>
            </a:r>
            <a:r>
              <a:rPr lang="fr-FR" sz="1400" kern="0" dirty="0">
                <a:solidFill>
                  <a:prstClr val="black"/>
                </a:solidFill>
                <a:latin typeface="Gill Sans MT"/>
              </a:rPr>
              <a:t> </a:t>
            </a:r>
            <a:r>
              <a:rPr lang="fr-FR" sz="1400" kern="0" dirty="0" smtClean="0">
                <a:solidFill>
                  <a:prstClr val="black"/>
                </a:solidFill>
                <a:latin typeface="Gill Sans MT"/>
              </a:rPr>
              <a:t>AVERTI</a:t>
            </a:r>
          </a:p>
          <a:p>
            <a:pPr marL="0" marR="0" lvl="0" indent="0" algn="ctr" defTabSz="914400" eaLnBrk="1" fontAlgn="auto" latinLnBrk="0" hangingPunct="1">
              <a:lnSpc>
                <a:spcPct val="100000"/>
              </a:lnSpc>
              <a:spcBef>
                <a:spcPts val="0"/>
              </a:spcBef>
              <a:spcAft>
                <a:spcPts val="0"/>
              </a:spcAft>
              <a:buClrTx/>
              <a:buSzTx/>
              <a:buFontTx/>
              <a:buNone/>
              <a:tabLst/>
              <a:defRPr/>
            </a:pPr>
            <a:r>
              <a:rPr lang="fr-FR" sz="1400" kern="0" dirty="0" smtClean="0">
                <a:solidFill>
                  <a:prstClr val="black"/>
                </a:solidFill>
                <a:latin typeface="Gill Sans MT"/>
              </a:rPr>
              <a:t>NEOPHYTE, GEEK</a:t>
            </a:r>
          </a:p>
        </p:txBody>
      </p:sp>
    </p:spTree>
    <p:extLst>
      <p:ext uri="{BB962C8B-B14F-4D97-AF65-F5344CB8AC3E}">
        <p14:creationId xmlns:p14="http://schemas.microsoft.com/office/powerpoint/2010/main" val="241863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3" grpId="0"/>
      <p:bldP spid="14" grpId="0"/>
      <p:bldP spid="15" grpId="0"/>
      <p:bldP spid="16" grpId="0" animBg="1"/>
      <p:bldP spid="17" grpId="0"/>
      <p:bldP spid="18" grpId="0"/>
      <p:bldP spid="19" grpId="0"/>
      <p:bldP spid="20" grpId="0"/>
      <p:bldP spid="21" grpId="0"/>
      <p:bldP spid="22" grpId="0"/>
      <p:bldP spid="23" grpId="0"/>
      <p:bldP spid="24" grpId="0"/>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41721"/>
            <a:ext cx="7868896" cy="4678326"/>
          </a:xfrm>
        </p:spPr>
        <p:txBody>
          <a:bodyPr>
            <a:normAutofit/>
          </a:bodyPr>
          <a:lstStyle/>
          <a:p>
            <a:pPr marL="0" indent="0">
              <a:buNone/>
            </a:pPr>
            <a:r>
              <a:rPr lang="fr-FR" sz="1800" b="1" dirty="0" smtClean="0">
                <a:solidFill>
                  <a:srgbClr val="1F497D"/>
                </a:solidFill>
                <a:latin typeface="Gill Sans MT" panose="020B0502020104020203" pitchFamily="34" charset="0"/>
              </a:rPr>
              <a:t>CYCLE 3 </a:t>
            </a:r>
            <a:r>
              <a:rPr lang="fr-FR" sz="1800" dirty="0" smtClean="0">
                <a:solidFill>
                  <a:srgbClr val="1F497D"/>
                </a:solidFill>
                <a:latin typeface="Gill Sans MT" panose="020B0502020104020203" pitchFamily="34" charset="0"/>
              </a:rPr>
              <a:t>(page 138) : </a:t>
            </a:r>
          </a:p>
          <a:p>
            <a:pPr marL="0" indent="0" algn="just">
              <a:buNone/>
            </a:pPr>
            <a:r>
              <a:rPr lang="fr-FR" sz="1800" b="1" dirty="0" smtClean="0">
                <a:solidFill>
                  <a:srgbClr val="1F497D"/>
                </a:solidFill>
                <a:latin typeface="Gill Sans MT" panose="020B0502020104020203" pitchFamily="34" charset="0"/>
              </a:rPr>
              <a:t>«</a:t>
            </a:r>
            <a:r>
              <a:rPr lang="fr-FR" sz="1800" b="1" dirty="0">
                <a:solidFill>
                  <a:srgbClr val="1F497D"/>
                </a:solidFill>
                <a:latin typeface="Gill Sans MT" panose="020B0502020104020203" pitchFamily="34" charset="0"/>
              </a:rPr>
              <a:t> Les trois questions au programme sont explorées à partir de notions récurrentes, en mobilisant des pratiques bidimensionnelles,  des pratiques tridimensionnelles </a:t>
            </a:r>
            <a:r>
              <a:rPr lang="fr-FR" sz="1800" b="1" u="sng" dirty="0">
                <a:solidFill>
                  <a:srgbClr val="FF0000"/>
                </a:solidFill>
                <a:latin typeface="Gill Sans MT" panose="020B0502020104020203" pitchFamily="34" charset="0"/>
              </a:rPr>
              <a:t>et les pratiques artistiques de l’image fixe et animée (photographie, vidéo, création numérique)</a:t>
            </a:r>
            <a:r>
              <a:rPr lang="fr-FR" sz="1800" b="1" dirty="0">
                <a:solidFill>
                  <a:srgbClr val="1F497D"/>
                </a:solidFill>
                <a:latin typeface="Gill Sans MT" panose="020B0502020104020203" pitchFamily="34" charset="0"/>
              </a:rPr>
              <a:t>, pour développer chez les élèves des habiletés à fabriquer, représenter, mener un projet et s’exprimer sur son travail ou sur une œuvre </a:t>
            </a:r>
            <a:r>
              <a:rPr lang="fr-FR" sz="1800" b="1" dirty="0" smtClean="0">
                <a:solidFill>
                  <a:srgbClr val="1F497D"/>
                </a:solidFill>
                <a:latin typeface="Gill Sans MT" panose="020B0502020104020203" pitchFamily="34" charset="0"/>
              </a:rPr>
              <a:t>».</a:t>
            </a:r>
          </a:p>
          <a:p>
            <a:pPr marL="0" indent="0" algn="just">
              <a:buNone/>
            </a:pPr>
            <a:endParaRPr lang="fr-FR" sz="1800" b="1" dirty="0" smtClean="0">
              <a:solidFill>
                <a:srgbClr val="1F497D"/>
              </a:solidFill>
              <a:latin typeface="Gill Sans MT" panose="020B0502020104020203" pitchFamily="34" charset="0"/>
            </a:endParaRPr>
          </a:p>
          <a:p>
            <a:pPr marL="0" indent="0">
              <a:buNone/>
            </a:pPr>
            <a:r>
              <a:rPr lang="fr-FR" sz="1800" b="1" dirty="0" smtClean="0">
                <a:solidFill>
                  <a:srgbClr val="1F497D"/>
                </a:solidFill>
                <a:latin typeface="Gill Sans MT" panose="020B0502020104020203" pitchFamily="34" charset="0"/>
              </a:rPr>
              <a:t>E.P.I. </a:t>
            </a:r>
            <a:r>
              <a:rPr lang="fr-FR" sz="1800" dirty="0" smtClean="0">
                <a:solidFill>
                  <a:srgbClr val="1F497D"/>
                </a:solidFill>
                <a:latin typeface="Gill Sans MT" panose="020B0502020104020203" pitchFamily="34" charset="0"/>
              </a:rPr>
              <a:t>(page 275) :</a:t>
            </a:r>
          </a:p>
          <a:p>
            <a:pPr marL="0" indent="0">
              <a:buNone/>
            </a:pPr>
            <a:r>
              <a:rPr lang="fr-FR" sz="1800" b="1" dirty="0" smtClean="0">
                <a:solidFill>
                  <a:srgbClr val="1F497D"/>
                </a:solidFill>
                <a:latin typeface="Gill Sans MT" panose="020B0502020104020203" pitchFamily="34" charset="0"/>
              </a:rPr>
              <a:t>«  </a:t>
            </a:r>
            <a:r>
              <a:rPr lang="fr-FR" sz="1800" b="1" i="1" dirty="0">
                <a:solidFill>
                  <a:srgbClr val="1F497D"/>
                </a:solidFill>
                <a:latin typeface="Gill Sans MT" panose="020B0502020104020203" pitchFamily="34" charset="0"/>
              </a:rPr>
              <a:t>Culture et création artistique </a:t>
            </a:r>
            <a:r>
              <a:rPr lang="fr-FR" sz="1800" b="1" dirty="0" smtClean="0">
                <a:solidFill>
                  <a:srgbClr val="1F497D"/>
                </a:solidFill>
                <a:latin typeface="Gill Sans MT" panose="020B0502020104020203" pitchFamily="34" charset="0"/>
              </a:rPr>
              <a:t>, </a:t>
            </a:r>
            <a:r>
              <a:rPr lang="fr-FR" sz="1800" b="1" i="1" dirty="0" smtClean="0">
                <a:solidFill>
                  <a:srgbClr val="1F497D"/>
                </a:solidFill>
                <a:latin typeface="Gill Sans MT" panose="020B0502020104020203" pitchFamily="34" charset="0"/>
              </a:rPr>
              <a:t>Information</a:t>
            </a:r>
            <a:r>
              <a:rPr lang="fr-FR" sz="1800" b="1" i="1" dirty="0">
                <a:solidFill>
                  <a:srgbClr val="1F497D"/>
                </a:solidFill>
                <a:latin typeface="Gill Sans MT" panose="020B0502020104020203" pitchFamily="34" charset="0"/>
              </a:rPr>
              <a:t>, communication, </a:t>
            </a:r>
            <a:r>
              <a:rPr lang="fr-FR" sz="1800" b="1" i="1" dirty="0" smtClean="0">
                <a:solidFill>
                  <a:srgbClr val="1F497D"/>
                </a:solidFill>
                <a:latin typeface="Gill Sans MT" panose="020B0502020104020203" pitchFamily="34" charset="0"/>
              </a:rPr>
              <a:t>citoyenneté</a:t>
            </a:r>
            <a:r>
              <a:rPr lang="fr-FR" sz="1800" b="1" dirty="0" smtClean="0">
                <a:solidFill>
                  <a:srgbClr val="1F497D"/>
                </a:solidFill>
                <a:latin typeface="Gill Sans MT" panose="020B0502020104020203" pitchFamily="34" charset="0"/>
              </a:rPr>
              <a:t>, </a:t>
            </a:r>
            <a:r>
              <a:rPr lang="fr-FR" sz="1800" b="1" dirty="0">
                <a:solidFill>
                  <a:srgbClr val="1F497D"/>
                </a:solidFill>
                <a:latin typeface="Gill Sans MT" panose="020B0502020104020203" pitchFamily="34" charset="0"/>
              </a:rPr>
              <a:t>en lien avec </a:t>
            </a:r>
            <a:r>
              <a:rPr lang="fr-FR" sz="1800" b="1" dirty="0" smtClean="0">
                <a:solidFill>
                  <a:srgbClr val="1F497D"/>
                </a:solidFill>
                <a:latin typeface="Gill Sans MT" panose="020B0502020104020203" pitchFamily="34" charset="0"/>
              </a:rPr>
              <a:t>le français</a:t>
            </a:r>
            <a:r>
              <a:rPr lang="fr-FR" sz="1800" b="1" dirty="0">
                <a:solidFill>
                  <a:srgbClr val="1F497D"/>
                </a:solidFill>
                <a:latin typeface="Gill Sans MT" panose="020B0502020104020203" pitchFamily="34" charset="0"/>
              </a:rPr>
              <a:t>, la </a:t>
            </a:r>
            <a:r>
              <a:rPr lang="fr-FR" sz="1800" b="1" dirty="0" smtClean="0">
                <a:solidFill>
                  <a:srgbClr val="1F497D"/>
                </a:solidFill>
                <a:latin typeface="Gill Sans MT" panose="020B0502020104020203" pitchFamily="34" charset="0"/>
              </a:rPr>
              <a:t>technologie. </a:t>
            </a:r>
          </a:p>
          <a:p>
            <a:pPr marL="0" indent="0">
              <a:buNone/>
            </a:pPr>
            <a:r>
              <a:rPr lang="fr-FR" sz="1800" b="1" u="sng" dirty="0" smtClean="0">
                <a:solidFill>
                  <a:srgbClr val="FF0000"/>
                </a:solidFill>
                <a:latin typeface="Gill Sans MT" panose="020B0502020104020203" pitchFamily="34" charset="0"/>
              </a:rPr>
              <a:t>La </a:t>
            </a:r>
            <a:r>
              <a:rPr lang="fr-FR" sz="1800" b="1" u="sng" dirty="0">
                <a:solidFill>
                  <a:srgbClr val="FF0000"/>
                </a:solidFill>
                <a:latin typeface="Gill Sans MT" panose="020B0502020104020203" pitchFamily="34" charset="0"/>
              </a:rPr>
              <a:t>conception, la production et la diffusion de l’</a:t>
            </a:r>
            <a:r>
              <a:rPr lang="fr-FR" sz="1800" b="1" u="sng" dirty="0" err="1">
                <a:solidFill>
                  <a:srgbClr val="FF0000"/>
                </a:solidFill>
                <a:latin typeface="Gill Sans MT" panose="020B0502020104020203" pitchFamily="34" charset="0"/>
              </a:rPr>
              <a:t>oeuvre</a:t>
            </a:r>
            <a:r>
              <a:rPr lang="fr-FR" sz="1800" b="1" u="sng" dirty="0">
                <a:solidFill>
                  <a:srgbClr val="FF0000"/>
                </a:solidFill>
                <a:latin typeface="Gill Sans MT" panose="020B0502020104020203" pitchFamily="34" charset="0"/>
              </a:rPr>
              <a:t> plastique à l’ère du </a:t>
            </a:r>
            <a:r>
              <a:rPr lang="fr-FR" sz="1800" b="1" u="sng" dirty="0" smtClean="0">
                <a:solidFill>
                  <a:srgbClr val="FF0000"/>
                </a:solidFill>
                <a:latin typeface="Gill Sans MT" panose="020B0502020104020203" pitchFamily="34" charset="0"/>
              </a:rPr>
              <a:t>numérique</a:t>
            </a:r>
            <a:r>
              <a:rPr lang="fr-FR" sz="1800" b="1" dirty="0">
                <a:solidFill>
                  <a:srgbClr val="1F497D"/>
                </a:solidFill>
                <a:latin typeface="Gill Sans MT" panose="020B0502020104020203" pitchFamily="34" charset="0"/>
              </a:rPr>
              <a:t> (…) </a:t>
            </a:r>
            <a:r>
              <a:rPr lang="fr-FR" sz="1800" b="1" u="sng" dirty="0">
                <a:solidFill>
                  <a:srgbClr val="FF0000"/>
                </a:solidFill>
                <a:latin typeface="Gill Sans MT" panose="020B0502020104020203" pitchFamily="34" charset="0"/>
              </a:rPr>
              <a:t>Les métissages entre arts plastiques et technologies </a:t>
            </a:r>
            <a:r>
              <a:rPr lang="fr-FR" sz="1800" b="1" u="sng" dirty="0" smtClean="0">
                <a:solidFill>
                  <a:srgbClr val="FF0000"/>
                </a:solidFill>
                <a:latin typeface="Gill Sans MT" panose="020B0502020104020203" pitchFamily="34" charset="0"/>
              </a:rPr>
              <a:t>numériques </a:t>
            </a:r>
            <a:r>
              <a:rPr lang="fr-FR" sz="1800" b="1" dirty="0" smtClean="0">
                <a:solidFill>
                  <a:srgbClr val="1F497D"/>
                </a:solidFill>
                <a:latin typeface="Gill Sans MT" panose="020B0502020104020203" pitchFamily="34" charset="0"/>
              </a:rPr>
              <a:t>».</a:t>
            </a:r>
            <a:endParaRPr lang="fr-FR" sz="1800" b="1" dirty="0">
              <a:solidFill>
                <a:srgbClr val="1F497D"/>
              </a:solidFill>
              <a:latin typeface="Gill Sans MT" panose="020B0502020104020203" pitchFamily="34" charset="0"/>
            </a:endParaRP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Tree>
    <p:extLst>
      <p:ext uri="{BB962C8B-B14F-4D97-AF65-F5344CB8AC3E}">
        <p14:creationId xmlns:p14="http://schemas.microsoft.com/office/powerpoint/2010/main" val="392722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733107"/>
            <a:ext cx="7868896" cy="3955312"/>
          </a:xfrm>
        </p:spPr>
        <p:txBody>
          <a:bodyPr>
            <a:normAutofit/>
          </a:bodyPr>
          <a:lstStyle/>
          <a:p>
            <a:pPr marL="0" indent="0">
              <a:buNone/>
            </a:pPr>
            <a:r>
              <a:rPr lang="fr-FR" sz="1800" b="1" dirty="0" smtClean="0">
                <a:solidFill>
                  <a:srgbClr val="1F497D"/>
                </a:solidFill>
                <a:latin typeface="Gill Sans MT" panose="020B0502020104020203" pitchFamily="34" charset="0"/>
              </a:rPr>
              <a:t>HISTOIRE DES ARTS </a:t>
            </a:r>
            <a:r>
              <a:rPr lang="fr-FR" sz="1800" dirty="0" smtClean="0">
                <a:solidFill>
                  <a:srgbClr val="1F497D"/>
                </a:solidFill>
                <a:latin typeface="Gill Sans MT" panose="020B0502020104020203" pitchFamily="34" charset="0"/>
              </a:rPr>
              <a:t>(</a:t>
            </a:r>
            <a:r>
              <a:rPr lang="fr-FR" sz="1800" dirty="0">
                <a:solidFill>
                  <a:srgbClr val="1F497D"/>
                </a:solidFill>
                <a:latin typeface="Gill Sans MT" panose="020B0502020104020203" pitchFamily="34" charset="0"/>
              </a:rPr>
              <a:t>page 152) :</a:t>
            </a:r>
          </a:p>
          <a:p>
            <a:pPr marL="0" indent="0">
              <a:buNone/>
            </a:pPr>
            <a:r>
              <a:rPr lang="fr-FR" sz="1800" b="1" dirty="0">
                <a:solidFill>
                  <a:srgbClr val="1F497D"/>
                </a:solidFill>
                <a:latin typeface="Gill Sans MT" panose="020B0502020104020203" pitchFamily="34" charset="0"/>
              </a:rPr>
              <a:t>« </a:t>
            </a:r>
            <a:r>
              <a:rPr lang="fr-FR" sz="1800" b="1" u="sng" dirty="0">
                <a:solidFill>
                  <a:srgbClr val="FF0000"/>
                </a:solidFill>
                <a:latin typeface="Gill Sans MT" panose="020B0502020104020203" pitchFamily="34" charset="0"/>
              </a:rPr>
              <a:t>Manipulation et modélisation de formes </a:t>
            </a:r>
            <a:r>
              <a:rPr lang="fr-FR" sz="1800" b="1" dirty="0">
                <a:solidFill>
                  <a:srgbClr val="1F497D"/>
                </a:solidFill>
                <a:latin typeface="Gill Sans MT" panose="020B0502020104020203" pitchFamily="34" charset="0"/>
              </a:rPr>
              <a:t>(picturales, architecturales, musicales et matériaux) à </a:t>
            </a:r>
            <a:r>
              <a:rPr lang="fr-FR" sz="1800" b="1" u="sng" dirty="0">
                <a:solidFill>
                  <a:srgbClr val="FF0000"/>
                </a:solidFill>
                <a:latin typeface="Gill Sans MT" panose="020B0502020104020203" pitchFamily="34" charset="0"/>
              </a:rPr>
              <a:t>l’aide d’outils de modélisation numériques </a:t>
            </a:r>
            <a:r>
              <a:rPr lang="fr-FR" sz="1800" b="1" dirty="0">
                <a:solidFill>
                  <a:srgbClr val="1F497D"/>
                </a:solidFill>
                <a:latin typeface="Gill Sans MT" panose="020B0502020104020203" pitchFamily="34" charset="0"/>
              </a:rPr>
              <a:t>».</a:t>
            </a:r>
          </a:p>
          <a:p>
            <a:pPr marL="0" indent="0">
              <a:buNone/>
            </a:pPr>
            <a:r>
              <a:rPr lang="fr-FR" sz="1800" dirty="0">
                <a:solidFill>
                  <a:srgbClr val="1F497D"/>
                </a:solidFill>
                <a:latin typeface="Gill Sans MT" panose="020B0502020104020203" pitchFamily="34" charset="0"/>
              </a:rPr>
              <a:t>(page 285) : </a:t>
            </a:r>
          </a:p>
          <a:p>
            <a:pPr marL="0" indent="0">
              <a:buNone/>
            </a:pPr>
            <a:r>
              <a:rPr lang="fr-FR" sz="1800" b="1" dirty="0">
                <a:solidFill>
                  <a:srgbClr val="1F497D"/>
                </a:solidFill>
                <a:latin typeface="Gill Sans MT" panose="020B0502020104020203" pitchFamily="34" charset="0"/>
              </a:rPr>
              <a:t>« </a:t>
            </a:r>
            <a:r>
              <a:rPr lang="fr-FR" sz="1800" b="1" u="sng" dirty="0">
                <a:solidFill>
                  <a:srgbClr val="FF0000"/>
                </a:solidFill>
                <a:latin typeface="Gill Sans MT" panose="020B0502020104020203" pitchFamily="34" charset="0"/>
              </a:rPr>
              <a:t>les genres hybrides </a:t>
            </a:r>
            <a:r>
              <a:rPr lang="fr-FR" sz="1800" b="1" dirty="0">
                <a:solidFill>
                  <a:srgbClr val="1F497D"/>
                </a:solidFill>
                <a:latin typeface="Gill Sans MT" panose="020B0502020104020203" pitchFamily="34" charset="0"/>
              </a:rPr>
              <a:t>ou éphémères apparus et développés aux XXe et XXIe siècles </a:t>
            </a:r>
            <a:r>
              <a:rPr lang="fr-FR" sz="1800" b="1" dirty="0" smtClean="0">
                <a:solidFill>
                  <a:srgbClr val="1F497D"/>
                </a:solidFill>
                <a:latin typeface="Gill Sans MT" panose="020B0502020104020203" pitchFamily="34" charset="0"/>
              </a:rPr>
              <a:t>: bande </a:t>
            </a:r>
            <a:r>
              <a:rPr lang="fr-FR" sz="1800" b="1" dirty="0">
                <a:solidFill>
                  <a:srgbClr val="1F497D"/>
                </a:solidFill>
                <a:latin typeface="Gill Sans MT" panose="020B0502020104020203" pitchFamily="34" charset="0"/>
              </a:rPr>
              <a:t>dessinée, performance, </a:t>
            </a:r>
            <a:r>
              <a:rPr lang="fr-FR" sz="1800" b="1" u="sng" dirty="0">
                <a:solidFill>
                  <a:srgbClr val="FF0000"/>
                </a:solidFill>
                <a:latin typeface="Gill Sans MT" panose="020B0502020104020203" pitchFamily="34" charset="0"/>
              </a:rPr>
              <a:t>vidéo</a:t>
            </a:r>
            <a:r>
              <a:rPr lang="fr-FR" sz="1800" b="1" dirty="0">
                <a:solidFill>
                  <a:srgbClr val="1F497D"/>
                </a:solidFill>
                <a:latin typeface="Gill Sans MT" panose="020B0502020104020203" pitchFamily="34" charset="0"/>
              </a:rPr>
              <a:t>, installation,… »</a:t>
            </a:r>
          </a:p>
          <a:p>
            <a:pPr marL="0" indent="0">
              <a:buNone/>
            </a:pPr>
            <a:r>
              <a:rPr lang="fr-FR" sz="1800" dirty="0">
                <a:solidFill>
                  <a:srgbClr val="1F497D"/>
                </a:solidFill>
                <a:latin typeface="Gill Sans MT" panose="020B0502020104020203" pitchFamily="34" charset="0"/>
              </a:rPr>
              <a:t>(page 289) : </a:t>
            </a:r>
          </a:p>
          <a:p>
            <a:pPr marL="0" indent="0">
              <a:buNone/>
            </a:pPr>
            <a:r>
              <a:rPr lang="fr-FR" sz="1800" b="1" dirty="0">
                <a:solidFill>
                  <a:srgbClr val="1F497D"/>
                </a:solidFill>
                <a:latin typeface="Gill Sans MT" panose="020B0502020104020203" pitchFamily="34" charset="0"/>
              </a:rPr>
              <a:t>« </a:t>
            </a:r>
            <a:r>
              <a:rPr lang="fr-FR" sz="1800" b="1" u="sng" dirty="0">
                <a:solidFill>
                  <a:srgbClr val="FF0000"/>
                </a:solidFill>
                <a:latin typeface="Gill Sans MT" panose="020B0502020104020203" pitchFamily="34" charset="0"/>
              </a:rPr>
              <a:t>créer</a:t>
            </a:r>
            <a:r>
              <a:rPr lang="fr-FR" sz="1800" b="1" dirty="0">
                <a:solidFill>
                  <a:srgbClr val="1F497D"/>
                </a:solidFill>
                <a:latin typeface="Gill Sans MT" panose="020B0502020104020203" pitchFamily="34" charset="0"/>
              </a:rPr>
              <a:t>, individuellement ou collectivement, </a:t>
            </a:r>
            <a:r>
              <a:rPr lang="fr-FR" sz="1800" b="1" u="sng" dirty="0">
                <a:solidFill>
                  <a:srgbClr val="FF0000"/>
                </a:solidFill>
                <a:latin typeface="Gill Sans MT" panose="020B0502020104020203" pitchFamily="34" charset="0"/>
              </a:rPr>
              <a:t>des formes numériques courtes</a:t>
            </a:r>
            <a:r>
              <a:rPr lang="fr-FR" sz="1800" b="1" dirty="0">
                <a:solidFill>
                  <a:srgbClr val="1F497D"/>
                </a:solidFill>
                <a:latin typeface="Gill Sans MT" panose="020B0502020104020203" pitchFamily="34" charset="0"/>
              </a:rPr>
              <a:t> rendant compte de manière imaginative d’un évènement, d’une expérience artistique, de la rencontre d’une </a:t>
            </a:r>
            <a:r>
              <a:rPr lang="fr-FR" sz="1800" b="1" dirty="0" err="1">
                <a:solidFill>
                  <a:srgbClr val="1F497D"/>
                </a:solidFill>
                <a:latin typeface="Gill Sans MT" panose="020B0502020104020203" pitchFamily="34" charset="0"/>
              </a:rPr>
              <a:t>oeuvre</a:t>
            </a:r>
            <a:r>
              <a:rPr lang="fr-FR" sz="1800" b="1" dirty="0">
                <a:solidFill>
                  <a:srgbClr val="1F497D"/>
                </a:solidFill>
                <a:latin typeface="Gill Sans MT" panose="020B0502020104020203" pitchFamily="34" charset="0"/>
              </a:rPr>
              <a:t> d’art ou d’un espace patrimonial : micro-fictions, </a:t>
            </a:r>
            <a:r>
              <a:rPr lang="fr-FR" sz="1800" b="1" u="sng" dirty="0">
                <a:solidFill>
                  <a:srgbClr val="FF0000"/>
                </a:solidFill>
                <a:latin typeface="Gill Sans MT" panose="020B0502020104020203" pitchFamily="34" charset="0"/>
              </a:rPr>
              <a:t>mises en scène graphiques de documents numérisés, notices appelables par QR-codes</a:t>
            </a:r>
            <a:r>
              <a:rPr lang="fr-FR" sz="1800" b="1" dirty="0">
                <a:solidFill>
                  <a:srgbClr val="1F497D"/>
                </a:solidFill>
                <a:latin typeface="Gill Sans MT" panose="020B0502020104020203" pitchFamily="34" charset="0"/>
              </a:rPr>
              <a:t>, etc. </a:t>
            </a:r>
            <a:r>
              <a:rPr lang="fr-FR" sz="1800" b="1" dirty="0" smtClean="0">
                <a:solidFill>
                  <a:srgbClr val="1F497D"/>
                </a:solidFill>
                <a:latin typeface="Gill Sans MT" panose="020B0502020104020203" pitchFamily="34" charset="0"/>
              </a:rPr>
              <a:t>»</a:t>
            </a:r>
            <a:endParaRPr lang="fr-FR" sz="1800" b="1" dirty="0">
              <a:solidFill>
                <a:srgbClr val="1F497D"/>
              </a:solidFill>
              <a:latin typeface="Gill Sans MT" panose="020B0502020104020203" pitchFamily="34" charset="0"/>
            </a:endParaRP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Tree>
    <p:extLst>
      <p:ext uri="{BB962C8B-B14F-4D97-AF65-F5344CB8AC3E}">
        <p14:creationId xmlns:p14="http://schemas.microsoft.com/office/powerpoint/2010/main" val="11243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237402"/>
            <a:ext cx="7868896" cy="5331497"/>
          </a:xfrm>
        </p:spPr>
        <p:txBody>
          <a:bodyPr>
            <a:normAutofit fontScale="70000" lnSpcReduction="20000"/>
          </a:bodyPr>
          <a:lstStyle/>
          <a:p>
            <a:pPr marL="0" indent="0" algn="just">
              <a:buNone/>
            </a:pPr>
            <a:r>
              <a:rPr lang="fr-FR" sz="2300" b="1" dirty="0" smtClean="0">
                <a:solidFill>
                  <a:srgbClr val="1F497D"/>
                </a:solidFill>
                <a:latin typeface="Gill Sans MT" panose="020B0502020104020203" pitchFamily="34" charset="0"/>
              </a:rPr>
              <a:t>CYCLE 4 </a:t>
            </a:r>
            <a:r>
              <a:rPr lang="fr-FR" sz="2300" dirty="0" smtClean="0">
                <a:solidFill>
                  <a:srgbClr val="1F497D"/>
                </a:solidFill>
                <a:latin typeface="Gill Sans MT" panose="020B0502020104020203" pitchFamily="34" charset="0"/>
              </a:rPr>
              <a:t>(page 217) :</a:t>
            </a:r>
          </a:p>
          <a:p>
            <a:pPr marL="0" indent="0" algn="just">
              <a:buNone/>
            </a:pPr>
            <a:r>
              <a:rPr lang="fr-FR" sz="2300" b="1" dirty="0" smtClean="0">
                <a:solidFill>
                  <a:srgbClr val="1F497D"/>
                </a:solidFill>
                <a:latin typeface="Gill Sans MT" panose="020B0502020104020203" pitchFamily="34" charset="0"/>
              </a:rPr>
              <a:t>« l’élève </a:t>
            </a:r>
            <a:r>
              <a:rPr lang="fr-FR" sz="2300" b="1" dirty="0">
                <a:solidFill>
                  <a:srgbClr val="1F497D"/>
                </a:solidFill>
                <a:latin typeface="Gill Sans MT" panose="020B0502020104020203" pitchFamily="34" charset="0"/>
              </a:rPr>
              <a:t>est amené à passer d’un langage à un </a:t>
            </a:r>
            <a:r>
              <a:rPr lang="fr-FR" sz="2300" b="1" dirty="0" smtClean="0">
                <a:solidFill>
                  <a:srgbClr val="1F497D"/>
                </a:solidFill>
                <a:latin typeface="Gill Sans MT" panose="020B0502020104020203" pitchFamily="34" charset="0"/>
              </a:rPr>
              <a:t>autre puis </a:t>
            </a:r>
            <a:r>
              <a:rPr lang="fr-FR" sz="2300" b="1" dirty="0">
                <a:solidFill>
                  <a:srgbClr val="1F497D"/>
                </a:solidFill>
                <a:latin typeface="Gill Sans MT" panose="020B0502020104020203" pitchFamily="34" charset="0"/>
              </a:rPr>
              <a:t>à choisir le mode de langage adapté à la situation, en utilisant les </a:t>
            </a:r>
            <a:r>
              <a:rPr lang="fr-FR" sz="2300" b="1" dirty="0" smtClean="0">
                <a:solidFill>
                  <a:srgbClr val="1F497D"/>
                </a:solidFill>
                <a:latin typeface="Gill Sans MT" panose="020B0502020104020203" pitchFamily="34" charset="0"/>
              </a:rPr>
              <a:t>langues naturelles</a:t>
            </a:r>
            <a:r>
              <a:rPr lang="fr-FR" sz="2300" b="1" dirty="0">
                <a:solidFill>
                  <a:srgbClr val="1F497D"/>
                </a:solidFill>
                <a:latin typeface="Gill Sans MT" panose="020B0502020104020203" pitchFamily="34" charset="0"/>
              </a:rPr>
              <a:t>, l’expression corporelle ou artistique, les langages </a:t>
            </a:r>
            <a:r>
              <a:rPr lang="fr-FR" sz="2300" b="1" dirty="0" smtClean="0">
                <a:solidFill>
                  <a:srgbClr val="1F497D"/>
                </a:solidFill>
                <a:latin typeface="Gill Sans MT" panose="020B0502020104020203" pitchFamily="34" charset="0"/>
              </a:rPr>
              <a:t>scientifiques,  les </a:t>
            </a:r>
            <a:r>
              <a:rPr lang="fr-FR" sz="2300" b="1" dirty="0">
                <a:solidFill>
                  <a:srgbClr val="1F497D"/>
                </a:solidFill>
                <a:latin typeface="Gill Sans MT" panose="020B0502020104020203" pitchFamily="34" charset="0"/>
              </a:rPr>
              <a:t>différents moyens de la société de la communication et de </a:t>
            </a:r>
            <a:r>
              <a:rPr lang="fr-FR" sz="2300" b="1" dirty="0" smtClean="0">
                <a:solidFill>
                  <a:srgbClr val="1F497D"/>
                </a:solidFill>
                <a:latin typeface="Gill Sans MT" panose="020B0502020104020203" pitchFamily="34" charset="0"/>
              </a:rPr>
              <a:t>l’information (images</a:t>
            </a:r>
            <a:r>
              <a:rPr lang="fr-FR" sz="2300" b="1" dirty="0">
                <a:solidFill>
                  <a:srgbClr val="1F497D"/>
                </a:solidFill>
                <a:latin typeface="Gill Sans MT" panose="020B0502020104020203" pitchFamily="34" charset="0"/>
              </a:rPr>
              <a:t>, sons, </a:t>
            </a:r>
            <a:r>
              <a:rPr lang="fr-FR" sz="2300" b="1" u="sng" dirty="0">
                <a:solidFill>
                  <a:srgbClr val="FF0000"/>
                </a:solidFill>
                <a:latin typeface="Gill Sans MT" panose="020B0502020104020203" pitchFamily="34" charset="0"/>
              </a:rPr>
              <a:t>supports numériques</a:t>
            </a:r>
            <a:r>
              <a:rPr lang="fr-FR" sz="2300" b="1" dirty="0">
                <a:solidFill>
                  <a:srgbClr val="1F497D"/>
                </a:solidFill>
                <a:latin typeface="Gill Sans MT" panose="020B0502020104020203" pitchFamily="34" charset="0"/>
              </a:rPr>
              <a:t>…).</a:t>
            </a:r>
          </a:p>
          <a:p>
            <a:pPr marL="0" indent="0" algn="just">
              <a:buNone/>
            </a:pPr>
            <a:r>
              <a:rPr lang="fr-FR" sz="2300" b="1" dirty="0" smtClean="0">
                <a:solidFill>
                  <a:srgbClr val="1F497D"/>
                </a:solidFill>
                <a:latin typeface="Gill Sans MT" panose="020B0502020104020203" pitchFamily="34" charset="0"/>
              </a:rPr>
              <a:t>« La </a:t>
            </a:r>
            <a:r>
              <a:rPr lang="fr-FR" sz="2300" b="1" dirty="0">
                <a:solidFill>
                  <a:srgbClr val="1F497D"/>
                </a:solidFill>
                <a:latin typeface="Gill Sans MT" panose="020B0502020104020203" pitchFamily="34" charset="0"/>
              </a:rPr>
              <a:t>créativité des élèves, qui traverse elle aussi tous les cycles, se déploie </a:t>
            </a:r>
            <a:r>
              <a:rPr lang="fr-FR" sz="2300" b="1" dirty="0" smtClean="0">
                <a:solidFill>
                  <a:srgbClr val="1F497D"/>
                </a:solidFill>
                <a:latin typeface="Gill Sans MT" panose="020B0502020104020203" pitchFamily="34" charset="0"/>
              </a:rPr>
              <a:t>au cycle </a:t>
            </a:r>
            <a:r>
              <a:rPr lang="fr-FR" sz="2300" b="1" dirty="0">
                <a:solidFill>
                  <a:srgbClr val="1F497D"/>
                </a:solidFill>
                <a:latin typeface="Gill Sans MT" panose="020B0502020104020203" pitchFamily="34" charset="0"/>
              </a:rPr>
              <a:t>4 à travers une grande diversité de supports (</a:t>
            </a:r>
            <a:r>
              <a:rPr lang="fr-FR" sz="2300" b="1" u="sng" dirty="0">
                <a:solidFill>
                  <a:srgbClr val="FF0000"/>
                </a:solidFill>
                <a:latin typeface="Gill Sans MT" panose="020B0502020104020203" pitchFamily="34" charset="0"/>
              </a:rPr>
              <a:t>notamment </a:t>
            </a:r>
            <a:r>
              <a:rPr lang="fr-FR" sz="2300" b="1" u="sng" dirty="0" smtClean="0">
                <a:solidFill>
                  <a:srgbClr val="FF0000"/>
                </a:solidFill>
                <a:latin typeface="Gill Sans MT" panose="020B0502020104020203" pitchFamily="34" charset="0"/>
              </a:rPr>
              <a:t>technologiques et </a:t>
            </a:r>
            <a:r>
              <a:rPr lang="fr-FR" sz="2300" b="1" u="sng" dirty="0">
                <a:solidFill>
                  <a:srgbClr val="FF0000"/>
                </a:solidFill>
                <a:latin typeface="Gill Sans MT" panose="020B0502020104020203" pitchFamily="34" charset="0"/>
              </a:rPr>
              <a:t>numériques</a:t>
            </a:r>
            <a:r>
              <a:rPr lang="fr-FR" sz="2300" b="1" dirty="0" smtClean="0">
                <a:solidFill>
                  <a:srgbClr val="1F497D"/>
                </a:solidFill>
                <a:latin typeface="Gill Sans MT" panose="020B0502020104020203" pitchFamily="34" charset="0"/>
              </a:rPr>
              <a:t>)… »</a:t>
            </a:r>
          </a:p>
          <a:p>
            <a:pPr marL="0" indent="0" algn="just">
              <a:buNone/>
            </a:pPr>
            <a:endParaRPr lang="fr-FR" sz="1300" b="1" dirty="0" smtClean="0">
              <a:solidFill>
                <a:srgbClr val="1F497D"/>
              </a:solidFill>
              <a:latin typeface="Gill Sans MT" panose="020B0502020104020203" pitchFamily="34" charset="0"/>
            </a:endParaRPr>
          </a:p>
          <a:p>
            <a:pPr marL="0" indent="0" algn="just">
              <a:buNone/>
            </a:pPr>
            <a:r>
              <a:rPr lang="fr-FR" sz="2300" dirty="0" smtClean="0">
                <a:solidFill>
                  <a:srgbClr val="1F497D"/>
                </a:solidFill>
                <a:latin typeface="Gill Sans MT" panose="020B0502020104020203" pitchFamily="34" charset="0"/>
              </a:rPr>
              <a:t>(page 222) :</a:t>
            </a:r>
          </a:p>
          <a:p>
            <a:pPr marL="0" indent="0" algn="just">
              <a:buNone/>
            </a:pPr>
            <a:r>
              <a:rPr lang="fr-FR" sz="2300" b="1" dirty="0" smtClean="0">
                <a:solidFill>
                  <a:srgbClr val="1F497D"/>
                </a:solidFill>
                <a:latin typeface="Gill Sans MT" panose="020B0502020104020203" pitchFamily="34" charset="0"/>
              </a:rPr>
              <a:t>« D’autres </a:t>
            </a:r>
            <a:r>
              <a:rPr lang="fr-FR" sz="2300" b="1" dirty="0">
                <a:solidFill>
                  <a:srgbClr val="1F497D"/>
                </a:solidFill>
                <a:latin typeface="Gill Sans MT" panose="020B0502020104020203" pitchFamily="34" charset="0"/>
              </a:rPr>
              <a:t>disciplines participent à cette éducation, </a:t>
            </a:r>
            <a:r>
              <a:rPr lang="fr-FR" sz="2300" b="1" dirty="0" smtClean="0">
                <a:solidFill>
                  <a:srgbClr val="1F497D"/>
                </a:solidFill>
                <a:latin typeface="Gill Sans MT" panose="020B0502020104020203" pitchFamily="34" charset="0"/>
              </a:rPr>
              <a:t>(…) </a:t>
            </a:r>
            <a:r>
              <a:rPr lang="fr-FR" sz="2300" b="1" u="sng" dirty="0" smtClean="0">
                <a:solidFill>
                  <a:srgbClr val="FF0000"/>
                </a:solidFill>
                <a:latin typeface="Gill Sans MT" panose="020B0502020104020203" pitchFamily="34" charset="0"/>
              </a:rPr>
              <a:t>les </a:t>
            </a:r>
            <a:r>
              <a:rPr lang="fr-FR" sz="2300" b="1" u="sng" dirty="0">
                <a:solidFill>
                  <a:srgbClr val="FF0000"/>
                </a:solidFill>
                <a:latin typeface="Gill Sans MT" panose="020B0502020104020203" pitchFamily="34" charset="0"/>
              </a:rPr>
              <a:t>arts plastiques par leur identification de </a:t>
            </a:r>
            <a:r>
              <a:rPr lang="fr-FR" sz="2300" b="1" u="sng" dirty="0" smtClean="0">
                <a:solidFill>
                  <a:srgbClr val="FF0000"/>
                </a:solidFill>
                <a:latin typeface="Gill Sans MT" panose="020B0502020104020203" pitchFamily="34" charset="0"/>
              </a:rPr>
              <a:t>la nature </a:t>
            </a:r>
            <a:r>
              <a:rPr lang="fr-FR" sz="2300" b="1" u="sng" dirty="0">
                <a:solidFill>
                  <a:srgbClr val="FF0000"/>
                </a:solidFill>
                <a:latin typeface="Gill Sans MT" panose="020B0502020104020203" pitchFamily="34" charset="0"/>
              </a:rPr>
              <a:t>de différentes productions numériques artistiques dont ils expérimentent les incidences sur </a:t>
            </a:r>
            <a:r>
              <a:rPr lang="fr-FR" sz="2300" b="1" u="sng" dirty="0" smtClean="0">
                <a:solidFill>
                  <a:srgbClr val="FF0000"/>
                </a:solidFill>
                <a:latin typeface="Gill Sans MT" panose="020B0502020104020203" pitchFamily="34" charset="0"/>
              </a:rPr>
              <a:t>la conception </a:t>
            </a:r>
            <a:r>
              <a:rPr lang="fr-FR" sz="2300" b="1" u="sng" dirty="0">
                <a:solidFill>
                  <a:srgbClr val="FF0000"/>
                </a:solidFill>
                <a:latin typeface="Gill Sans MT" panose="020B0502020104020203" pitchFamily="34" charset="0"/>
              </a:rPr>
              <a:t>des formes</a:t>
            </a:r>
            <a:r>
              <a:rPr lang="fr-FR" sz="2300" b="1" dirty="0" smtClean="0">
                <a:solidFill>
                  <a:srgbClr val="1F497D"/>
                </a:solidFill>
                <a:latin typeface="Gill Sans MT" panose="020B0502020104020203" pitchFamily="34" charset="0"/>
              </a:rPr>
              <a:t>,… »</a:t>
            </a:r>
          </a:p>
          <a:p>
            <a:pPr marL="0" indent="0" algn="just">
              <a:buNone/>
            </a:pPr>
            <a:endParaRPr lang="fr-FR" sz="1300" b="1" dirty="0" smtClean="0">
              <a:solidFill>
                <a:srgbClr val="1F497D"/>
              </a:solidFill>
              <a:latin typeface="Gill Sans MT" panose="020B0502020104020203" pitchFamily="34" charset="0"/>
            </a:endParaRPr>
          </a:p>
          <a:p>
            <a:pPr marL="0" indent="0" algn="just">
              <a:buNone/>
            </a:pPr>
            <a:r>
              <a:rPr lang="fr-FR" sz="2300" dirty="0" smtClean="0">
                <a:solidFill>
                  <a:srgbClr val="1F497D"/>
                </a:solidFill>
                <a:latin typeface="Gill Sans MT" panose="020B0502020104020203" pitchFamily="34" charset="0"/>
              </a:rPr>
              <a:t>(page 268) :</a:t>
            </a:r>
          </a:p>
          <a:p>
            <a:pPr marL="0" indent="0" algn="just">
              <a:buNone/>
            </a:pPr>
            <a:r>
              <a:rPr lang="fr-FR" sz="2300" b="1" dirty="0" smtClean="0">
                <a:solidFill>
                  <a:srgbClr val="1F497D"/>
                </a:solidFill>
                <a:latin typeface="Gill Sans MT" panose="020B0502020104020203" pitchFamily="34" charset="0"/>
              </a:rPr>
              <a:t>« L’enseignement des arts plastiques </a:t>
            </a:r>
            <a:r>
              <a:rPr lang="fr-FR" sz="2300" b="1" dirty="0">
                <a:solidFill>
                  <a:srgbClr val="1F497D"/>
                </a:solidFill>
                <a:latin typeface="Gill Sans MT" panose="020B0502020104020203" pitchFamily="34" charset="0"/>
              </a:rPr>
              <a:t>couvre l’ensemble des domaines artistiques se rapportant aux formes : peinture,</a:t>
            </a:r>
          </a:p>
          <a:p>
            <a:pPr marL="0" indent="0" algn="just">
              <a:buNone/>
            </a:pPr>
            <a:r>
              <a:rPr lang="fr-FR" sz="2300" b="1" dirty="0">
                <a:solidFill>
                  <a:srgbClr val="1F497D"/>
                </a:solidFill>
                <a:latin typeface="Gill Sans MT" panose="020B0502020104020203" pitchFamily="34" charset="0"/>
              </a:rPr>
              <a:t>sculpture, dessin, </a:t>
            </a:r>
            <a:r>
              <a:rPr lang="fr-FR" sz="2300" b="1" u="sng" dirty="0">
                <a:solidFill>
                  <a:srgbClr val="FF0000"/>
                </a:solidFill>
                <a:latin typeface="Gill Sans MT" panose="020B0502020104020203" pitchFamily="34" charset="0"/>
              </a:rPr>
              <a:t>photographie, vidéo, nouveaux modes de production des images</a:t>
            </a:r>
            <a:r>
              <a:rPr lang="fr-FR" sz="2300" b="1" dirty="0" smtClean="0">
                <a:solidFill>
                  <a:srgbClr val="1F497D"/>
                </a:solidFill>
                <a:latin typeface="Gill Sans MT" panose="020B0502020104020203" pitchFamily="34" charset="0"/>
              </a:rPr>
              <a:t>… ».</a:t>
            </a:r>
          </a:p>
          <a:p>
            <a:pPr marL="0" indent="0" algn="just">
              <a:buNone/>
            </a:pPr>
            <a:r>
              <a:rPr lang="fr-FR" sz="2300" b="1" dirty="0" smtClean="0">
                <a:solidFill>
                  <a:srgbClr val="1F497D"/>
                </a:solidFill>
                <a:latin typeface="Gill Sans MT" panose="020B0502020104020203" pitchFamily="34" charset="0"/>
              </a:rPr>
              <a:t>« quatre </a:t>
            </a:r>
            <a:r>
              <a:rPr lang="fr-FR" sz="2300" b="1" dirty="0">
                <a:solidFill>
                  <a:srgbClr val="1F497D"/>
                </a:solidFill>
                <a:latin typeface="Gill Sans MT" panose="020B0502020104020203" pitchFamily="34" charset="0"/>
              </a:rPr>
              <a:t>grands champs de pratiques : les pratiques bidimensionnelles, les </a:t>
            </a:r>
            <a:r>
              <a:rPr lang="fr-FR" sz="2300" b="1" dirty="0" smtClean="0">
                <a:solidFill>
                  <a:srgbClr val="1F497D"/>
                </a:solidFill>
                <a:latin typeface="Gill Sans MT" panose="020B0502020104020203" pitchFamily="34" charset="0"/>
              </a:rPr>
              <a:t>pratiques tridimensionnelles</a:t>
            </a:r>
            <a:r>
              <a:rPr lang="fr-FR" sz="2300" b="1" dirty="0">
                <a:solidFill>
                  <a:srgbClr val="1F497D"/>
                </a:solidFill>
                <a:latin typeface="Gill Sans MT" panose="020B0502020104020203" pitchFamily="34" charset="0"/>
              </a:rPr>
              <a:t>, les pratiques </a:t>
            </a:r>
            <a:r>
              <a:rPr lang="fr-FR" sz="2300" b="1" dirty="0" smtClean="0">
                <a:solidFill>
                  <a:srgbClr val="1F497D"/>
                </a:solidFill>
                <a:latin typeface="Gill Sans MT" panose="020B0502020104020203" pitchFamily="34" charset="0"/>
              </a:rPr>
              <a:t>artistiques </a:t>
            </a:r>
            <a:r>
              <a:rPr lang="fr-FR" sz="2300" b="1" dirty="0">
                <a:solidFill>
                  <a:srgbClr val="1F497D"/>
                </a:solidFill>
                <a:latin typeface="Gill Sans MT" panose="020B0502020104020203" pitchFamily="34" charset="0"/>
              </a:rPr>
              <a:t>de l’image fixe et animée, </a:t>
            </a:r>
            <a:r>
              <a:rPr lang="fr-FR" sz="2300" b="1" u="sng" dirty="0">
                <a:solidFill>
                  <a:srgbClr val="FF0000"/>
                </a:solidFill>
                <a:latin typeface="Gill Sans MT" panose="020B0502020104020203" pitchFamily="34" charset="0"/>
              </a:rPr>
              <a:t>les </a:t>
            </a:r>
            <a:r>
              <a:rPr lang="fr-FR" sz="2300" b="1" u="sng" dirty="0" smtClean="0">
                <a:solidFill>
                  <a:srgbClr val="FF0000"/>
                </a:solidFill>
                <a:latin typeface="Gill Sans MT" panose="020B0502020104020203" pitchFamily="34" charset="0"/>
              </a:rPr>
              <a:t>pratiques de </a:t>
            </a:r>
            <a:r>
              <a:rPr lang="fr-FR" sz="2300" b="1" u="sng" dirty="0">
                <a:solidFill>
                  <a:srgbClr val="FF0000"/>
                </a:solidFill>
                <a:latin typeface="Gill Sans MT" panose="020B0502020104020203" pitchFamily="34" charset="0"/>
              </a:rPr>
              <a:t>la création artistique numérique</a:t>
            </a:r>
            <a:r>
              <a:rPr lang="fr-FR" sz="2300" b="1" u="sng" dirty="0" smtClean="0">
                <a:solidFill>
                  <a:srgbClr val="FF0000"/>
                </a:solidFill>
                <a:latin typeface="Gill Sans MT" panose="020B0502020104020203" pitchFamily="34" charset="0"/>
              </a:rPr>
              <a:t>. </a:t>
            </a:r>
            <a:r>
              <a:rPr lang="fr-FR" sz="2300" b="1" dirty="0" smtClean="0">
                <a:solidFill>
                  <a:srgbClr val="1F497D"/>
                </a:solidFill>
                <a:latin typeface="Gill Sans MT" panose="020B0502020104020203" pitchFamily="34" charset="0"/>
              </a:rPr>
              <a:t>»</a:t>
            </a: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Tree>
    <p:extLst>
      <p:ext uri="{BB962C8B-B14F-4D97-AF65-F5344CB8AC3E}">
        <p14:creationId xmlns:p14="http://schemas.microsoft.com/office/powerpoint/2010/main" val="1240822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115616" y="1568378"/>
            <a:ext cx="7868896" cy="4151939"/>
          </a:xfrm>
        </p:spPr>
        <p:txBody>
          <a:bodyPr>
            <a:normAutofit fontScale="92500" lnSpcReduction="10000"/>
          </a:bodyPr>
          <a:lstStyle/>
          <a:p>
            <a:pPr marL="0" indent="0">
              <a:buNone/>
            </a:pPr>
            <a:r>
              <a:rPr lang="fr-FR" sz="1800" b="1" dirty="0" smtClean="0">
                <a:solidFill>
                  <a:srgbClr val="1F497D"/>
                </a:solidFill>
                <a:latin typeface="Gill Sans MT" panose="020B0502020104020203" pitchFamily="34" charset="0"/>
              </a:rPr>
              <a:t>CYCLE 4 </a:t>
            </a:r>
            <a:r>
              <a:rPr lang="fr-FR" sz="1800" dirty="0" smtClean="0">
                <a:solidFill>
                  <a:srgbClr val="1F497D"/>
                </a:solidFill>
                <a:latin typeface="Gill Sans MT" panose="020B0502020104020203" pitchFamily="34" charset="0"/>
              </a:rPr>
              <a:t>(page 268) </a:t>
            </a:r>
            <a:r>
              <a:rPr lang="fr-FR" sz="1800" b="1" dirty="0" smtClean="0">
                <a:solidFill>
                  <a:srgbClr val="1F497D"/>
                </a:solidFill>
                <a:latin typeface="Gill Sans MT" panose="020B0502020104020203" pitchFamily="34" charset="0"/>
              </a:rPr>
              <a:t>:</a:t>
            </a:r>
          </a:p>
          <a:p>
            <a:pPr marL="0" indent="0">
              <a:buNone/>
            </a:pPr>
            <a:endParaRPr lang="fr-FR" sz="1800" b="1" dirty="0" smtClean="0">
              <a:solidFill>
                <a:srgbClr val="1F497D"/>
              </a:solidFill>
              <a:latin typeface="Gill Sans MT" panose="020B0502020104020203" pitchFamily="34" charset="0"/>
            </a:endParaRPr>
          </a:p>
          <a:p>
            <a:pPr marL="0" indent="0">
              <a:buNone/>
            </a:pPr>
            <a:r>
              <a:rPr lang="fr-FR" sz="1800" b="1" dirty="0" smtClean="0">
                <a:solidFill>
                  <a:srgbClr val="1F497D"/>
                </a:solidFill>
                <a:latin typeface="Gill Sans MT" panose="020B0502020104020203" pitchFamily="34" charset="0"/>
              </a:rPr>
              <a:t>« Durant </a:t>
            </a:r>
            <a:r>
              <a:rPr lang="fr-FR" sz="1800" b="1" dirty="0">
                <a:solidFill>
                  <a:srgbClr val="1F497D"/>
                </a:solidFill>
                <a:latin typeface="Gill Sans MT" panose="020B0502020104020203" pitchFamily="34" charset="0"/>
              </a:rPr>
              <a:t>les cycles précédents, une sensibilisation à la création </a:t>
            </a:r>
            <a:r>
              <a:rPr lang="fr-FR" sz="1800" b="1" dirty="0">
                <a:solidFill>
                  <a:srgbClr val="FF0000"/>
                </a:solidFill>
                <a:latin typeface="Gill Sans MT" panose="020B0502020104020203" pitchFamily="34" charset="0"/>
              </a:rPr>
              <a:t>avec des outils </a:t>
            </a:r>
            <a:r>
              <a:rPr lang="fr-FR" sz="1800" b="1" dirty="0" smtClean="0">
                <a:solidFill>
                  <a:srgbClr val="FF0000"/>
                </a:solidFill>
                <a:latin typeface="Gill Sans MT" panose="020B0502020104020203" pitchFamily="34" charset="0"/>
              </a:rPr>
              <a:t>et appareils </a:t>
            </a:r>
            <a:r>
              <a:rPr lang="fr-FR" sz="1800" b="1" dirty="0">
                <a:solidFill>
                  <a:srgbClr val="FF0000"/>
                </a:solidFill>
                <a:latin typeface="Gill Sans MT" panose="020B0502020104020203" pitchFamily="34" charset="0"/>
              </a:rPr>
              <a:t>numériques simples</a:t>
            </a:r>
            <a:r>
              <a:rPr lang="fr-FR" sz="1800" b="1" dirty="0">
                <a:solidFill>
                  <a:srgbClr val="1F497D"/>
                </a:solidFill>
                <a:latin typeface="Gill Sans MT" panose="020B0502020104020203" pitchFamily="34" charset="0"/>
              </a:rPr>
              <a:t> a été conduite, notamment au service de la </a:t>
            </a:r>
            <a:r>
              <a:rPr lang="fr-FR" sz="1800" b="1" dirty="0" smtClean="0">
                <a:solidFill>
                  <a:srgbClr val="1F497D"/>
                </a:solidFill>
                <a:latin typeface="Gill Sans MT" panose="020B0502020104020203" pitchFamily="34" charset="0"/>
              </a:rPr>
              <a:t>production et </a:t>
            </a:r>
            <a:r>
              <a:rPr lang="fr-FR" sz="1800" b="1" dirty="0">
                <a:solidFill>
                  <a:srgbClr val="1F497D"/>
                </a:solidFill>
                <a:latin typeface="Gill Sans MT" panose="020B0502020104020203" pitchFamily="34" charset="0"/>
              </a:rPr>
              <a:t>de la transformation des images. </a:t>
            </a:r>
            <a:endParaRPr lang="fr-FR" sz="1800" b="1" dirty="0" smtClean="0">
              <a:solidFill>
                <a:srgbClr val="1F497D"/>
              </a:solidFill>
              <a:latin typeface="Gill Sans MT" panose="020B0502020104020203" pitchFamily="34" charset="0"/>
            </a:endParaRPr>
          </a:p>
          <a:p>
            <a:pPr marL="0" indent="0">
              <a:buNone/>
            </a:pPr>
            <a:r>
              <a:rPr lang="fr-FR" sz="1800" b="1" dirty="0" smtClean="0">
                <a:solidFill>
                  <a:srgbClr val="1F497D"/>
                </a:solidFill>
                <a:latin typeface="Gill Sans MT" panose="020B0502020104020203" pitchFamily="34" charset="0"/>
              </a:rPr>
              <a:t>Le </a:t>
            </a:r>
            <a:r>
              <a:rPr lang="fr-FR" sz="1800" b="1" dirty="0">
                <a:solidFill>
                  <a:srgbClr val="1F497D"/>
                </a:solidFill>
                <a:latin typeface="Gill Sans MT" panose="020B0502020104020203" pitchFamily="34" charset="0"/>
              </a:rPr>
              <a:t>cycle 4 introduit </a:t>
            </a:r>
            <a:r>
              <a:rPr lang="fr-FR" sz="1800" b="1" dirty="0">
                <a:solidFill>
                  <a:srgbClr val="FF0000"/>
                </a:solidFill>
                <a:latin typeface="Gill Sans MT" panose="020B0502020104020203" pitchFamily="34" charset="0"/>
              </a:rPr>
              <a:t>une approche plus </a:t>
            </a:r>
            <a:r>
              <a:rPr lang="fr-FR" sz="1800" b="1" dirty="0" smtClean="0">
                <a:solidFill>
                  <a:srgbClr val="FF0000"/>
                </a:solidFill>
                <a:latin typeface="Gill Sans MT" panose="020B0502020104020203" pitchFamily="34" charset="0"/>
              </a:rPr>
              <a:t>spécifique des </a:t>
            </a:r>
            <a:r>
              <a:rPr lang="fr-FR" sz="1800" b="1" dirty="0">
                <a:solidFill>
                  <a:srgbClr val="FF0000"/>
                </a:solidFill>
                <a:latin typeface="Gill Sans MT" panose="020B0502020104020203" pitchFamily="34" charset="0"/>
              </a:rPr>
              <a:t>évolutions des arts plastiques à l’ère du numérique. </a:t>
            </a:r>
            <a:r>
              <a:rPr lang="fr-FR" sz="1800" b="1" dirty="0">
                <a:solidFill>
                  <a:srgbClr val="1F497D"/>
                </a:solidFill>
                <a:latin typeface="Gill Sans MT" panose="020B0502020104020203" pitchFamily="34" charset="0"/>
              </a:rPr>
              <a:t>Toutefois, les </a:t>
            </a:r>
            <a:r>
              <a:rPr lang="fr-FR" sz="1800" b="1" dirty="0" smtClean="0">
                <a:solidFill>
                  <a:srgbClr val="1F497D"/>
                </a:solidFill>
                <a:latin typeface="Gill Sans MT" panose="020B0502020104020203" pitchFamily="34" charset="0"/>
              </a:rPr>
              <a:t>apprentissages ne </a:t>
            </a:r>
            <a:r>
              <a:rPr lang="fr-FR" sz="1800" b="1" dirty="0">
                <a:solidFill>
                  <a:srgbClr val="1F497D"/>
                </a:solidFill>
                <a:latin typeface="Gill Sans MT" panose="020B0502020104020203" pitchFamily="34" charset="0"/>
              </a:rPr>
              <a:t>se confondent pas au collège avec un enseignement isolé d’un art </a:t>
            </a:r>
            <a:r>
              <a:rPr lang="fr-FR" sz="1800" b="1" dirty="0" smtClean="0">
                <a:solidFill>
                  <a:srgbClr val="1F497D"/>
                </a:solidFill>
                <a:latin typeface="Gill Sans MT" panose="020B0502020104020203" pitchFamily="34" charset="0"/>
              </a:rPr>
              <a:t>numérique.</a:t>
            </a:r>
          </a:p>
          <a:p>
            <a:pPr marL="0" indent="0">
              <a:buNone/>
            </a:pPr>
            <a:r>
              <a:rPr lang="fr-FR" sz="1800" b="1" dirty="0" smtClean="0">
                <a:solidFill>
                  <a:srgbClr val="1F497D"/>
                </a:solidFill>
                <a:latin typeface="Gill Sans MT" panose="020B0502020104020203" pitchFamily="34" charset="0"/>
              </a:rPr>
              <a:t>Les </a:t>
            </a:r>
            <a:r>
              <a:rPr lang="fr-FR" sz="1800" b="1" dirty="0">
                <a:solidFill>
                  <a:srgbClr val="1F497D"/>
                </a:solidFill>
                <a:latin typeface="Gill Sans MT" panose="020B0502020104020203" pitchFamily="34" charset="0"/>
              </a:rPr>
              <a:t>professeurs créent les conditions matérielles et didactiques </a:t>
            </a:r>
            <a:r>
              <a:rPr lang="fr-FR" sz="1800" b="1" dirty="0">
                <a:solidFill>
                  <a:srgbClr val="FF0000"/>
                </a:solidFill>
                <a:latin typeface="Gill Sans MT" panose="020B0502020104020203" pitchFamily="34" charset="0"/>
              </a:rPr>
              <a:t>d’un recours </a:t>
            </a:r>
            <a:r>
              <a:rPr lang="fr-FR" sz="1800" b="1" dirty="0" smtClean="0">
                <a:solidFill>
                  <a:srgbClr val="FF0000"/>
                </a:solidFill>
                <a:latin typeface="Gill Sans MT" panose="020B0502020104020203" pitchFamily="34" charset="0"/>
              </a:rPr>
              <a:t>au numérique </a:t>
            </a:r>
            <a:r>
              <a:rPr lang="fr-FR" sz="1800" b="1" dirty="0">
                <a:solidFill>
                  <a:srgbClr val="1F497D"/>
                </a:solidFill>
                <a:latin typeface="Gill Sans MT" panose="020B0502020104020203" pitchFamily="34" charset="0"/>
              </a:rPr>
              <a:t>à travers des outils, des supports, des applications accessibles et </a:t>
            </a:r>
            <a:r>
              <a:rPr lang="fr-FR" sz="1800" b="1" dirty="0" smtClean="0">
                <a:solidFill>
                  <a:srgbClr val="1F497D"/>
                </a:solidFill>
                <a:latin typeface="Gill Sans MT" panose="020B0502020104020203" pitchFamily="34" charset="0"/>
              </a:rPr>
              <a:t>des pratiques </a:t>
            </a:r>
            <a:r>
              <a:rPr lang="fr-FR" sz="1800" b="1" dirty="0">
                <a:solidFill>
                  <a:srgbClr val="1F497D"/>
                </a:solidFill>
                <a:latin typeface="Gill Sans MT" panose="020B0502020104020203" pitchFamily="34" charset="0"/>
              </a:rPr>
              <a:t>variées. </a:t>
            </a:r>
            <a:endParaRPr lang="fr-FR" sz="1800" b="1" dirty="0" smtClean="0">
              <a:solidFill>
                <a:srgbClr val="1F497D"/>
              </a:solidFill>
              <a:latin typeface="Gill Sans MT" panose="020B0502020104020203" pitchFamily="34" charset="0"/>
            </a:endParaRPr>
          </a:p>
          <a:p>
            <a:pPr marL="0" indent="0">
              <a:buNone/>
            </a:pPr>
            <a:r>
              <a:rPr lang="fr-FR" sz="1800" b="1" dirty="0" smtClean="0">
                <a:solidFill>
                  <a:srgbClr val="1F497D"/>
                </a:solidFill>
                <a:latin typeface="Gill Sans MT" panose="020B0502020104020203" pitchFamily="34" charset="0"/>
              </a:rPr>
              <a:t>Il </a:t>
            </a:r>
            <a:r>
              <a:rPr lang="fr-FR" sz="1800" b="1" dirty="0">
                <a:solidFill>
                  <a:srgbClr val="1F497D"/>
                </a:solidFill>
                <a:latin typeface="Gill Sans MT" panose="020B0502020104020203" pitchFamily="34" charset="0"/>
              </a:rPr>
              <a:t>s’agit de faire appréhender aux élèves le numérique </a:t>
            </a:r>
            <a:r>
              <a:rPr lang="fr-FR" sz="1800" b="1" dirty="0" smtClean="0">
                <a:solidFill>
                  <a:srgbClr val="1F497D"/>
                </a:solidFill>
                <a:latin typeface="Gill Sans MT" panose="020B0502020104020203" pitchFamily="34" charset="0"/>
              </a:rPr>
              <a:t>comme </a:t>
            </a:r>
            <a:r>
              <a:rPr lang="fr-FR" sz="1800" b="1" dirty="0" smtClean="0">
                <a:solidFill>
                  <a:srgbClr val="FF0000"/>
                </a:solidFill>
                <a:latin typeface="Gill Sans MT" panose="020B0502020104020203" pitchFamily="34" charset="0"/>
              </a:rPr>
              <a:t>technique</a:t>
            </a:r>
            <a:r>
              <a:rPr lang="fr-FR" sz="1800" b="1" dirty="0">
                <a:solidFill>
                  <a:srgbClr val="1F497D"/>
                </a:solidFill>
                <a:latin typeface="Gill Sans MT" panose="020B0502020104020203" pitchFamily="34" charset="0"/>
              </a:rPr>
              <a:t>, comme </a:t>
            </a:r>
            <a:r>
              <a:rPr lang="fr-FR" sz="1800" b="1" dirty="0">
                <a:solidFill>
                  <a:srgbClr val="FF0000"/>
                </a:solidFill>
                <a:latin typeface="Gill Sans MT" panose="020B0502020104020203" pitchFamily="34" charset="0"/>
              </a:rPr>
              <a:t>instrument</a:t>
            </a:r>
            <a:r>
              <a:rPr lang="fr-FR" sz="1800" b="1" dirty="0">
                <a:solidFill>
                  <a:srgbClr val="1F497D"/>
                </a:solidFill>
                <a:latin typeface="Gill Sans MT" panose="020B0502020104020203" pitchFamily="34" charset="0"/>
              </a:rPr>
              <a:t>, comme </a:t>
            </a:r>
            <a:r>
              <a:rPr lang="fr-FR" sz="1800" b="1" dirty="0">
                <a:solidFill>
                  <a:srgbClr val="FF0000"/>
                </a:solidFill>
                <a:latin typeface="Gill Sans MT" panose="020B0502020104020203" pitchFamily="34" charset="0"/>
              </a:rPr>
              <a:t>matériau</a:t>
            </a:r>
            <a:r>
              <a:rPr lang="fr-FR" sz="1800" b="1" dirty="0">
                <a:solidFill>
                  <a:srgbClr val="1F497D"/>
                </a:solidFill>
                <a:latin typeface="Gill Sans MT" panose="020B0502020104020203" pitchFamily="34" charset="0"/>
              </a:rPr>
              <a:t> qui se manipule et s’interroge </a:t>
            </a:r>
            <a:r>
              <a:rPr lang="fr-FR" sz="1800" b="1" dirty="0" smtClean="0">
                <a:solidFill>
                  <a:srgbClr val="FF0000"/>
                </a:solidFill>
                <a:latin typeface="Gill Sans MT" panose="020B0502020104020203" pitchFamily="34" charset="0"/>
              </a:rPr>
              <a:t>dans une </a:t>
            </a:r>
            <a:r>
              <a:rPr lang="fr-FR" sz="1800" b="1" dirty="0">
                <a:solidFill>
                  <a:srgbClr val="FF0000"/>
                </a:solidFill>
                <a:latin typeface="Gill Sans MT" panose="020B0502020104020203" pitchFamily="34" charset="0"/>
              </a:rPr>
              <a:t>intention artistique</a:t>
            </a:r>
            <a:r>
              <a:rPr lang="fr-FR" sz="1800" b="1" dirty="0">
                <a:solidFill>
                  <a:srgbClr val="1F497D"/>
                </a:solidFill>
                <a:latin typeface="Gill Sans MT" panose="020B0502020104020203" pitchFamily="34" charset="0"/>
              </a:rPr>
              <a:t>, et donc non strictement dans des usages plus poussés </a:t>
            </a:r>
            <a:r>
              <a:rPr lang="fr-FR" sz="1800" b="1" dirty="0" smtClean="0">
                <a:solidFill>
                  <a:srgbClr val="1F497D"/>
                </a:solidFill>
                <a:latin typeface="Gill Sans MT" panose="020B0502020104020203" pitchFamily="34" charset="0"/>
              </a:rPr>
              <a:t>des logiciels </a:t>
            </a:r>
            <a:r>
              <a:rPr lang="fr-FR" sz="1800" b="1" dirty="0">
                <a:solidFill>
                  <a:srgbClr val="1F497D"/>
                </a:solidFill>
                <a:latin typeface="Gill Sans MT" panose="020B0502020104020203" pitchFamily="34" charset="0"/>
              </a:rPr>
              <a:t>de traitement des </a:t>
            </a:r>
            <a:r>
              <a:rPr lang="fr-FR" sz="1800" b="1" dirty="0" smtClean="0">
                <a:solidFill>
                  <a:srgbClr val="1F497D"/>
                </a:solidFill>
                <a:latin typeface="Gill Sans MT" panose="020B0502020104020203" pitchFamily="34" charset="0"/>
              </a:rPr>
              <a:t>images ».</a:t>
            </a:r>
            <a:endParaRPr lang="fr-FR" sz="1800" b="1" dirty="0">
              <a:solidFill>
                <a:srgbClr val="1F497D"/>
              </a:solidFill>
              <a:latin typeface="Gill Sans MT" panose="020B0502020104020203" pitchFamily="34" charset="0"/>
            </a:endParaRPr>
          </a:p>
        </p:txBody>
      </p:sp>
      <p:sp>
        <p:nvSpPr>
          <p:cNvPr id="5" name="Rectangle 4"/>
          <p:cNvSpPr/>
          <p:nvPr/>
        </p:nvSpPr>
        <p:spPr>
          <a:xfrm>
            <a:off x="6321144" y="868070"/>
            <a:ext cx="2163734" cy="369332"/>
          </a:xfrm>
          <a:prstGeom prst="rect">
            <a:avLst/>
          </a:prstGeom>
        </p:spPr>
        <p:txBody>
          <a:bodyPr wrap="none">
            <a:spAutoFit/>
          </a:bodyPr>
          <a:lstStyle/>
          <a:p>
            <a:pPr algn="ctr"/>
            <a:r>
              <a:rPr lang="fr-FR" b="1" dirty="0" smtClean="0">
                <a:solidFill>
                  <a:prstClr val="black">
                    <a:lumMod val="50000"/>
                    <a:lumOff val="50000"/>
                  </a:prstClr>
                </a:solidFill>
              </a:rPr>
              <a:t>Extraits explicites</a:t>
            </a:r>
          </a:p>
        </p:txBody>
      </p:sp>
      <p:sp>
        <p:nvSpPr>
          <p:cNvPr id="6" name="Espace réservé du pied de page 3"/>
          <p:cNvSpPr>
            <a:spLocks noGrp="1"/>
          </p:cNvSpPr>
          <p:nvPr>
            <p:ph type="ftr" sz="quarter" idx="4294967295"/>
          </p:nvPr>
        </p:nvSpPr>
        <p:spPr bwMode="auto">
          <a:xfrm>
            <a:off x="0" y="6568899"/>
            <a:ext cx="8850488" cy="289101"/>
          </a:xfrm>
          <a:prstGeom prst="rect">
            <a:avLst/>
          </a:prstGeom>
          <a:noFill/>
          <a:ln>
            <a:miter lim="800000"/>
            <a:headEnd/>
            <a:tailEnd/>
          </a:ln>
        </p:spPr>
        <p:txBody>
          <a:bodyPr vert="horz" wrap="square" lIns="91440" tIns="45720" rIns="91440" bIns="45720" numCol="1" anchorCtr="0" compatLnSpc="1">
            <a:prstTxWarp prst="textNoShape">
              <a:avLst/>
            </a:prstTxWarp>
          </a:bodyPr>
          <a:lstStyle/>
          <a:p>
            <a:pPr algn="ctr"/>
            <a:r>
              <a:rPr lang="fr-FR" dirty="0" smtClean="0">
                <a:solidFill>
                  <a:srgbClr val="53548A"/>
                </a:solidFill>
                <a:latin typeface="Arial Narrow" pitchFamily="34" charset="0"/>
              </a:rPr>
              <a:t>Alain MURSCHEL, IA-IPR d'arts plastiques de l’Académie d’Orléans-Tours.</a:t>
            </a:r>
          </a:p>
        </p:txBody>
      </p:sp>
      <p:sp>
        <p:nvSpPr>
          <p:cNvPr id="7" name="Rectangle 6"/>
          <p:cNvSpPr/>
          <p:nvPr/>
        </p:nvSpPr>
        <p:spPr>
          <a:xfrm>
            <a:off x="1115616" y="263927"/>
            <a:ext cx="7734872" cy="584775"/>
          </a:xfrm>
          <a:prstGeom prst="rect">
            <a:avLst/>
          </a:prstGeom>
        </p:spPr>
        <p:txBody>
          <a:bodyPr wrap="square">
            <a:spAutoFit/>
          </a:bodyPr>
          <a:lstStyle/>
          <a:p>
            <a:r>
              <a:rPr lang="fr-FR" sz="3200" dirty="0" smtClean="0">
                <a:solidFill>
                  <a:srgbClr val="53548A">
                    <a:lumMod val="60000"/>
                    <a:lumOff val="40000"/>
                  </a:srgbClr>
                </a:solidFill>
                <a:latin typeface="Haettenschweiler" pitchFamily="34" charset="0"/>
              </a:rPr>
              <a:t>Le numérique </a:t>
            </a:r>
            <a:r>
              <a:rPr lang="fr-FR" sz="3200" dirty="0" smtClean="0">
                <a:solidFill>
                  <a:srgbClr val="1F497D">
                    <a:satMod val="130000"/>
                  </a:srgbClr>
                </a:solidFill>
                <a:latin typeface="Haettenschweiler" pitchFamily="34" charset="0"/>
              </a:rPr>
              <a:t>dans nos programmes d’enseignements</a:t>
            </a:r>
            <a:endParaRPr lang="fr-FR" sz="3200" dirty="0">
              <a:solidFill>
                <a:prstClr val="black"/>
              </a:solidFill>
              <a:latin typeface="Century Schoolbook"/>
            </a:endParaRPr>
          </a:p>
        </p:txBody>
      </p:sp>
    </p:spTree>
    <p:extLst>
      <p:ext uri="{BB962C8B-B14F-4D97-AF65-F5344CB8AC3E}">
        <p14:creationId xmlns:p14="http://schemas.microsoft.com/office/powerpoint/2010/main" val="350921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1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4_Solstice">
  <a:themeElements>
    <a:clrScheme name="Urbai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4.xml><?xml version="1.0" encoding="utf-8"?>
<a:theme xmlns:a="http://schemas.openxmlformats.org/drawingml/2006/main" name="2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Ori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3841</TotalTime>
  <Words>3437</Words>
  <Application>Microsoft Office PowerPoint</Application>
  <PresentationFormat>Affichage à l'écran (4:3)</PresentationFormat>
  <Paragraphs>593</Paragraphs>
  <Slides>31</Slides>
  <Notes>6</Notes>
  <HiddenSlides>0</HiddenSlides>
  <MMClips>0</MMClips>
  <ScaleCrop>false</ScaleCrop>
  <HeadingPairs>
    <vt:vector size="4" baseType="variant">
      <vt:variant>
        <vt:lpstr>Thème</vt:lpstr>
      </vt:variant>
      <vt:variant>
        <vt:i4>5</vt:i4>
      </vt:variant>
      <vt:variant>
        <vt:lpstr>Titres des diapositives</vt:lpstr>
      </vt:variant>
      <vt:variant>
        <vt:i4>31</vt:i4>
      </vt:variant>
    </vt:vector>
  </HeadingPairs>
  <TitlesOfParts>
    <vt:vector size="36" baseType="lpstr">
      <vt:lpstr>Oriel</vt:lpstr>
      <vt:lpstr>1_Oriel</vt:lpstr>
      <vt:lpstr>4_Solstice</vt:lpstr>
      <vt:lpstr>2_Oriel</vt:lpstr>
      <vt:lpstr>3_Oriel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Alain MURSCHEL</dc:creator>
  <cp:lastModifiedBy>Alain MURSCHEL</cp:lastModifiedBy>
  <cp:revision>684</cp:revision>
  <dcterms:created xsi:type="dcterms:W3CDTF">2016-03-16T07:29:59Z</dcterms:created>
  <dcterms:modified xsi:type="dcterms:W3CDTF">2017-02-17T11:47:33Z</dcterms:modified>
</cp:coreProperties>
</file>