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572" r:id="rId2"/>
    <p:sldId id="574" r:id="rId3"/>
    <p:sldId id="582" r:id="rId4"/>
    <p:sldId id="575" r:id="rId5"/>
    <p:sldId id="586" r:id="rId6"/>
    <p:sldId id="587" r:id="rId7"/>
    <p:sldId id="585" r:id="rId8"/>
    <p:sldId id="584" r:id="rId9"/>
    <p:sldId id="580" r:id="rId10"/>
    <p:sldId id="589" r:id="rId11"/>
    <p:sldId id="535" r:id="rId12"/>
    <p:sldId id="571" r:id="rId13"/>
    <p:sldId id="58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24" autoAdjust="0"/>
  </p:normalViewPr>
  <p:slideViewPr>
    <p:cSldViewPr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425A2-B1CF-475A-AED4-57EDC09E4AB5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5E57E-67D6-44DF-BD11-2D603133BE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3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5E0B8-CB7B-4A2A-8F8A-2203E36B7B8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2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95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62CF8F-7B09-4664-9C34-3598E1F4EA32}" type="slidenum">
              <a:rPr lang="fr-FR" altLang="fr-FR">
                <a:latin typeface="Calibri" panose="020F0502020204030204" pitchFamily="34" charset="0"/>
              </a:rPr>
              <a:pPr eaLnBrk="1" hangingPunct="1"/>
              <a:t>12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4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5E0B8-CB7B-4A2A-8F8A-2203E36B7B8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4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5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2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7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2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8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Préciser qu’il n’y a pas d’ordre particulier. Parler de la cohérence et la progression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2F75-0533-6448-A16C-4778109FA859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Alain Murschel, IA-IPR d'arts plastiques de l'Académie d'Orléans-Tours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802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82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69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971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34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41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0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1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6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00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77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02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8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80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9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2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ED5E7F-AC0E-48CB-9D80-F2E34841450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6F7B25-7888-4873-9C30-224F2A5265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4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851275" y="602138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Alain MURSCHEL,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IA-IPR d'arts plastiques de l’Académie d’Orléans-Tours.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2017</a:t>
            </a:r>
          </a:p>
        </p:txBody>
      </p:sp>
      <p:pic>
        <p:nvPicPr>
          <p:cNvPr id="10244" name="Picture 5" descr="C:\Users\Carine M\Documents\IA-IPR\Signature\logo_academie_orleans-tours_quadri_marianne_-_rv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300663"/>
            <a:ext cx="1681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2632" y="2704912"/>
            <a:ext cx="7287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4800" dirty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Haettenschweiler" pitchFamily="34" charset="0"/>
                <a:ea typeface="+mj-ea"/>
                <a:cs typeface="+mj-cs"/>
              </a:rPr>
              <a:t>ARTS 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Haettenschweiler" pitchFamily="34" charset="0"/>
                <a:ea typeface="+mj-ea"/>
                <a:cs typeface="+mj-cs"/>
              </a:rPr>
              <a:t>PLASTIQUES et nouveau DNB 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Haettenschweiler" pitchFamily="34" charset="0"/>
                <a:ea typeface="+mj-ea"/>
                <a:cs typeface="+mj-cs"/>
              </a:rPr>
              <a:t>2018</a:t>
            </a:r>
            <a:endParaRPr lang="fr-FR" sz="4000" dirty="0">
              <a:solidFill>
                <a:schemeClr val="accent1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Haettenschweiler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633" y="3501008"/>
            <a:ext cx="7287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0"/>
              </a:spcAft>
              <a:tabLst>
                <a:tab pos="6645910" algn="r"/>
              </a:tabLst>
              <a:defRPr/>
            </a:pPr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P.E.A.C., Histoire des arts, E.P.I.</a:t>
            </a:r>
          </a:p>
          <a:p>
            <a:pPr algn="just" eaLnBrk="1" hangingPunct="1">
              <a:spcAft>
                <a:spcPts val="0"/>
              </a:spcAft>
              <a:tabLst>
                <a:tab pos="6645910" algn="r"/>
              </a:tabLst>
              <a:defRPr/>
            </a:pPr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Quels leviers, (</a:t>
            </a:r>
            <a:r>
              <a:rPr lang="fr-FR" sz="2400" b="1" dirty="0" err="1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re</a:t>
            </a:r>
            <a:r>
              <a:rPr lang="fr-FR" sz="2400" b="1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)positionnements et stratégies ?</a:t>
            </a:r>
            <a:endParaRPr lang="fr-FR" sz="2400" b="1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4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15077" y="6623466"/>
            <a:ext cx="915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Alain MURSCHEL, </a:t>
            </a:r>
            <a:r>
              <a:rPr lang="fr-FR" sz="1050" i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IA-IPR </a:t>
            </a:r>
            <a:r>
              <a:rPr lang="fr-FR" sz="1050" i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d'arts plastiques de l’Académie d’Orléans-Tours</a:t>
            </a:r>
            <a:endParaRPr lang="fr-FR" sz="105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-21568" y="1175007"/>
            <a:ext cx="2218858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260734" y="1175006"/>
            <a:ext cx="4615522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555236" y="6318073"/>
            <a:ext cx="2403570" cy="472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SOUTENANCE orale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32" name="Connecteur droit avec flèche 31"/>
          <p:cNvCxnSpPr>
            <a:endCxn id="24" idx="0"/>
          </p:cNvCxnSpPr>
          <p:nvPr/>
        </p:nvCxnSpPr>
        <p:spPr>
          <a:xfrm>
            <a:off x="6757021" y="1858689"/>
            <a:ext cx="0" cy="4459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013" y="3078436"/>
            <a:ext cx="5882211" cy="2585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Qu’il s’agissent donc de l’</a:t>
            </a:r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Histoire des arts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, d’un </a:t>
            </a:r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E.P.I.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ou des </a:t>
            </a:r>
            <a:r>
              <a:rPr lang="fr-FR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Parcours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, il importe en tant que professeur d’enseignement artistique, à l’instar de notre positionnement eu égard de l’approche et l’évaluation par compétences partagées entre pairs,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d’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être mobilisé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pour faire valoir au sein d’un examen final la pertinence d’y positionner l’art et la culture.</a:t>
            </a:r>
          </a:p>
          <a:p>
            <a:pPr algn="just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C’est œuvrer in fine pour un objectif commun :  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offrir 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à tous les élèves la possibilité de mener une soutenance à coloration artistique </a:t>
            </a: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!</a:t>
            </a:r>
            <a:endParaRPr lang="fr-FR" dirty="0">
              <a:solidFill>
                <a:schemeClr val="tx2">
                  <a:lumMod val="90000"/>
                  <a:lumOff val="1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4364" y="17348"/>
            <a:ext cx="7856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3 options </a:t>
            </a:r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offertes aux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enseignants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 d'encadrement) 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et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aux élèves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termes de choix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4"/>
          <p:cNvSpPr>
            <a:spLocks noGrp="1"/>
          </p:cNvSpPr>
          <p:nvPr>
            <p:ph type="title"/>
          </p:nvPr>
        </p:nvSpPr>
        <p:spPr>
          <a:xfrm>
            <a:off x="1038984" y="1005089"/>
            <a:ext cx="5117192" cy="254984"/>
          </a:xfrm>
        </p:spPr>
        <p:txBody>
          <a:bodyPr>
            <a:noAutofit/>
          </a:bodyPr>
          <a:lstStyle/>
          <a:p>
            <a:pPr algn="l"/>
            <a:r>
              <a:rPr lang="fr-FR" sz="1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6 domaines artistiques </a:t>
            </a:r>
            <a:r>
              <a:rPr lang="fr-FR" sz="1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fr-FR" sz="1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1260073"/>
            <a:ext cx="734481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Arts de l'espace : </a:t>
            </a:r>
            <a:r>
              <a:rPr lang="fr-FR" b="1" dirty="0" smtClean="0">
                <a:solidFill>
                  <a:schemeClr val="tx2"/>
                </a:solidFill>
              </a:rPr>
              <a:t>architecture, arts des jardins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Arts du langage : </a:t>
            </a:r>
            <a:r>
              <a:rPr lang="fr-FR" b="1" dirty="0" smtClean="0">
                <a:solidFill>
                  <a:schemeClr val="tx2"/>
                </a:solidFill>
              </a:rPr>
              <a:t>littérature (récit, poésie)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Arts du quotidien : </a:t>
            </a:r>
            <a:r>
              <a:rPr lang="fr-FR" b="1" dirty="0" smtClean="0">
                <a:solidFill>
                  <a:schemeClr val="tx2"/>
                </a:solidFill>
              </a:rPr>
              <a:t>design, objets d'art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Arts du son : </a:t>
            </a:r>
            <a:r>
              <a:rPr lang="fr-FR" b="1" dirty="0" smtClean="0">
                <a:solidFill>
                  <a:schemeClr val="tx2"/>
                </a:solidFill>
              </a:rPr>
              <a:t>musique (instrumentale, vocale)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Arts du spectacle vivant : </a:t>
            </a:r>
            <a:r>
              <a:rPr lang="fr-FR" b="1" dirty="0" smtClean="0">
                <a:solidFill>
                  <a:schemeClr val="tx2"/>
                </a:solidFill>
              </a:rPr>
              <a:t>théâtre, danse, cirque, marionnettes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Arts du visuel : </a:t>
            </a:r>
            <a:r>
              <a:rPr lang="fr-FR" b="1" dirty="0" smtClean="0">
                <a:solidFill>
                  <a:schemeClr val="tx2"/>
                </a:solidFill>
              </a:rPr>
              <a:t>arts plastiques, cinéma, photographie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Titre 6"/>
          <p:cNvSpPr txBox="1">
            <a:spLocks/>
          </p:cNvSpPr>
          <p:nvPr/>
        </p:nvSpPr>
        <p:spPr>
          <a:xfrm>
            <a:off x="1038984" y="2865069"/>
            <a:ext cx="3100968" cy="795922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8 thématiques redessinées </a:t>
            </a:r>
            <a:r>
              <a:rPr lang="fr-FR" sz="3000" dirty="0" smtClean="0"/>
              <a:t>: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15616" y="3398800"/>
            <a:ext cx="7344816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1. Arts et société à l'époque antique et au haut Moyen Âge.</a:t>
            </a:r>
          </a:p>
          <a:p>
            <a:r>
              <a:rPr lang="fr-FR" sz="2000" b="1" dirty="0" smtClean="0"/>
              <a:t>2. Formes et circulations artistiques (IXe-XVe s.)</a:t>
            </a:r>
            <a:endParaRPr lang="fr-FR" sz="2000" dirty="0" smtClean="0"/>
          </a:p>
          <a:p>
            <a:r>
              <a:rPr lang="fr-FR" sz="2000" b="1" dirty="0" smtClean="0"/>
              <a:t>3. Le sacre de l'artiste (XIVe-début XVIIe s.)</a:t>
            </a:r>
            <a:endParaRPr lang="fr-FR" sz="2000" dirty="0" smtClean="0"/>
          </a:p>
          <a:p>
            <a:r>
              <a:rPr lang="fr-FR" sz="2000" b="1" dirty="0" smtClean="0"/>
              <a:t>4. État, société et modes de vie (XIIIe-XVIIIe s.)</a:t>
            </a:r>
            <a:endParaRPr lang="fr-FR" sz="2000" dirty="0" smtClean="0"/>
          </a:p>
          <a:p>
            <a:r>
              <a:rPr lang="fr-FR" sz="2000" b="1" dirty="0" smtClean="0"/>
              <a:t>5. L'art au tps des Lumières et des révolutions (1750-1850)</a:t>
            </a:r>
            <a:endParaRPr lang="fr-FR" sz="2000" dirty="0" smtClean="0"/>
          </a:p>
          <a:p>
            <a:r>
              <a:rPr lang="fr-FR" sz="2000" b="1" dirty="0" smtClean="0"/>
              <a:t>6. De la Belle Époque aux « années folles » : </a:t>
            </a:r>
          </a:p>
          <a:p>
            <a:r>
              <a:rPr lang="fr-FR" sz="2000" b="1" dirty="0" smtClean="0"/>
              <a:t>    l'ère des </a:t>
            </a:r>
            <a:r>
              <a:rPr lang="fr-FR" sz="2000" b="1" dirty="0" smtClean="0">
                <a:solidFill>
                  <a:schemeClr val="tx1"/>
                </a:solidFill>
              </a:rPr>
              <a:t>avant-gardes (1870-1930)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7. Les arts entre liberté et propagande (1910-1945)</a:t>
            </a:r>
            <a:endParaRPr lang="fr-FR" sz="2000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8. Les arts à l'ère de la consommation de masse </a:t>
            </a:r>
          </a:p>
          <a:p>
            <a:r>
              <a:rPr lang="fr-FR" sz="2000" b="1" dirty="0" smtClean="0">
                <a:solidFill>
                  <a:schemeClr val="tx1"/>
                </a:solidFill>
              </a:rPr>
              <a:t>   (de 1945 à nos jours)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947" y="228113"/>
            <a:ext cx="8448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Histoire des Arts : nouveaux programmes et repositionnements</a:t>
            </a:r>
            <a:endParaRPr lang="fr-FR" sz="3200" dirty="0">
              <a:solidFill>
                <a:srgbClr val="1F497D">
                  <a:satMod val="130000"/>
                </a:srgbClr>
              </a:solidFill>
              <a:latin typeface="Haettenschweiler" pitchFamily="34" charset="0"/>
            </a:endParaRPr>
          </a:p>
        </p:txBody>
      </p:sp>
      <p:pic>
        <p:nvPicPr>
          <p:cNvPr id="10" name="Picture 2" descr="Résultat de recherche d'images pour &quot;histoire des arts eduscol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r="32237"/>
          <a:stretch/>
        </p:blipFill>
        <p:spPr bwMode="auto">
          <a:xfrm>
            <a:off x="6804248" y="5944777"/>
            <a:ext cx="2128169" cy="8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8388423" cy="4167436"/>
          </a:xfrm>
        </p:spPr>
        <p:txBody>
          <a:bodyPr>
            <a:noAutofit/>
          </a:bodyPr>
          <a:lstStyle/>
          <a:p>
            <a:pPr marL="82296" indent="0">
              <a:buNone/>
              <a:defRPr/>
            </a:pPr>
            <a:endParaRPr lang="fr-FR" altLang="fr-FR" sz="2000" dirty="0" smtClean="0"/>
          </a:p>
          <a:p>
            <a:pPr marL="82296" indent="0">
              <a:buNone/>
              <a:defRPr/>
            </a:pPr>
            <a:r>
              <a:rPr lang="fr-FR" altLang="fr-FR" sz="2000" dirty="0" smtClean="0"/>
              <a:t>L’histoire des arts est par essence interdisciplinaire mais aussi </a:t>
            </a:r>
            <a:r>
              <a:rPr lang="fr-FR" altLang="fr-FR" sz="2000" b="1" dirty="0" smtClean="0"/>
              <a:t>inhérente à l’enseignement des arts plastiques.</a:t>
            </a:r>
            <a:endParaRPr lang="fr-FR" altLang="fr-FR" sz="2000" b="1" dirty="0"/>
          </a:p>
          <a:p>
            <a:pPr marL="82296" indent="0">
              <a:buNone/>
              <a:defRPr/>
            </a:pPr>
            <a:r>
              <a:rPr lang="fr-FR" altLang="fr-FR" sz="2000" dirty="0" smtClean="0"/>
              <a:t>Si l’œuvre </a:t>
            </a:r>
            <a:r>
              <a:rPr lang="fr-FR" altLang="fr-FR" sz="2000" dirty="0"/>
              <a:t>est </a:t>
            </a:r>
            <a:r>
              <a:rPr lang="fr-FR" altLang="fr-FR" sz="2000" dirty="0" smtClean="0"/>
              <a:t>considérée et appréhendée </a:t>
            </a:r>
            <a:r>
              <a:rPr lang="fr-FR" altLang="fr-FR" sz="2000" dirty="0"/>
              <a:t>tant dans ses dimensions plastiques et matérielles que dans ses significations historiques et </a:t>
            </a:r>
            <a:r>
              <a:rPr lang="fr-FR" altLang="fr-FR" sz="2000" dirty="0" smtClean="0"/>
              <a:t>sociales, elle doit </a:t>
            </a:r>
            <a:r>
              <a:rPr lang="fr-FR" altLang="fr-FR" sz="2000" b="1" dirty="0" smtClean="0"/>
              <a:t>toujours servir à une problématisation et des questionnements éprouvés </a:t>
            </a:r>
            <a:r>
              <a:rPr lang="fr-FR" alt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sein d’une pratique</a:t>
            </a:r>
            <a:r>
              <a:rPr lang="fr-FR" altLang="fr-FR" sz="2000" b="1" dirty="0" smtClean="0"/>
              <a:t> qui reste bien centrale.  </a:t>
            </a:r>
            <a:endParaRPr lang="fr-FR" altLang="fr-FR" sz="2000" b="1" dirty="0"/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fr-FR" altLang="fr-FR" sz="2000" dirty="0" smtClean="0"/>
              <a:t>Au côté des autres disciplines, nous devons donc veiller à ce que l’œuvre d’art ne soit pas juste illustrative, mais reste </a:t>
            </a:r>
            <a:r>
              <a:rPr lang="fr-FR" altLang="fr-FR" sz="2000" b="1" dirty="0" smtClean="0"/>
              <a:t>un support réflexif </a:t>
            </a:r>
            <a:r>
              <a:rPr lang="fr-FR" alt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</a:t>
            </a:r>
            <a:r>
              <a:rPr lang="fr-FR" altLang="fr-FR" sz="2000" b="1" dirty="0" smtClean="0"/>
              <a:t>.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fr-FR" altLang="fr-FR" sz="2000" dirty="0" smtClean="0"/>
              <a:t>A l’image d’une séquence de cours d’arts plastiques, il faut toujours </a:t>
            </a:r>
            <a:r>
              <a:rPr lang="fr-FR" altLang="fr-FR" sz="2000" b="1" dirty="0" smtClean="0"/>
              <a:t>garantir le lien aux programmes et un projet d’apprentissage clairement identifié</a:t>
            </a:r>
            <a:r>
              <a:rPr lang="fr-FR" altLang="fr-FR" sz="2000" dirty="0" smtClean="0"/>
              <a:t> au sein d’une structuration didactique/fiche de cours solide.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fr-FR" altLang="fr-FR" sz="2000" dirty="0" smtClean="0"/>
              <a:t>Nous ne pouvons pas cautionner une pratique occupationnelle, purement illustrative ou décorative et propice à offrir outils, matériels</a:t>
            </a:r>
            <a:r>
              <a:rPr lang="fr-FR" altLang="fr-FR" sz="2000" dirty="0"/>
              <a:t> </a:t>
            </a:r>
            <a:r>
              <a:rPr lang="fr-FR" altLang="fr-FR" sz="2000" dirty="0" smtClean="0"/>
              <a:t>et toute instrumentalisation.</a:t>
            </a: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2891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accent1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947" y="228113"/>
            <a:ext cx="8448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Arts plastiques et Histoire des Arts, un mariage sous conditions </a:t>
            </a:r>
            <a:endParaRPr lang="fr-FR" sz="3200" dirty="0">
              <a:solidFill>
                <a:srgbClr val="1F497D">
                  <a:satMod val="130000"/>
                </a:srgb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851275" y="602138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Alain MURSCHEL,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IA-IPR d'arts plastiques de l’Académie d’Orléans-Tours.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2017</a:t>
            </a:r>
          </a:p>
        </p:txBody>
      </p:sp>
      <p:pic>
        <p:nvPicPr>
          <p:cNvPr id="10244" name="Picture 5" descr="C:\Users\Carine M\Documents\IA-IPR\Signature\logo_academie_orleans-tours_quadri_marianne_-_rv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300663"/>
            <a:ext cx="16811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6965" y="370013"/>
            <a:ext cx="8448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        Un repositionnement de l’histoire des arts au DNB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256660"/>
            <a:ext cx="8129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Arrêté du 27 novembre 2017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modifiant l'arrêté du 31 décembre 2015 </a:t>
            </a:r>
            <a:endParaRPr lang="fr-FR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   relatif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aux </a:t>
            </a:r>
            <a:r>
              <a:rPr lang="fr-F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modalités d'attribution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du diplôme national du brevet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204864"/>
            <a:ext cx="816788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Article 2</a:t>
            </a:r>
          </a:p>
          <a:p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L'article 7 du même arrêté est remplacé par les dispositions suivantes :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Art. 7. - Pour les candidats mentionnés à l'article 3, l'examen comporte cinq épreuves obligatoires :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- une épreuve écrite qui porte sur le programme de français ;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- une épreuve écrite qui porte sur le programme de mathématiques ;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- une épreuve écrite qui porte sur les programmes d'histoire et géographie et d'enseignement moral et civique ;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- une épreuve écrite qui porte sur les programmes de physique-chimie, sciences de la vie et de la Terre et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technologie, en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tenant compte, pour la série professionnelle, des spécificités des classes de troisième préparatoires à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l'enseignement professionnel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, des classes des sections d'enseignement général et professionnel adapté et des classes de troisième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de l'enseignement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agricole ;</a:t>
            </a:r>
          </a:p>
          <a:p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« - </a:t>
            </a:r>
            <a:r>
              <a:rPr lang="fr-FR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une épreuve orale qui porte sur l'enseignement d'histoire des arts </a:t>
            </a:r>
            <a:r>
              <a:rPr lang="fr-F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ou l'un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des projets menés par le candidat dans </a:t>
            </a:r>
            <a:r>
              <a:rPr lang="fr-F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le cadre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des enseignements pratiques interdisciplinaires du cycle 4, du parcours Avenir, du parcours citoyen, du </a:t>
            </a:r>
            <a:r>
              <a:rPr lang="fr-F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parcours éducatif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de santé ou du parcours d'éducation artistique et culturelle</a:t>
            </a:r>
            <a:r>
              <a:rPr lang="fr-F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 »</a:t>
            </a:r>
            <a:endParaRPr lang="fr-FR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</p:spTree>
    <p:extLst>
      <p:ext uri="{BB962C8B-B14F-4D97-AF65-F5344CB8AC3E}">
        <p14:creationId xmlns:p14="http://schemas.microsoft.com/office/powerpoint/2010/main" val="7614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6965" y="370013"/>
            <a:ext cx="8448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        Un repositionnement de l’histoire des arts au DNB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783" y="2278742"/>
            <a:ext cx="7734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Article 3</a:t>
            </a:r>
          </a:p>
          <a:p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Les dispositions de l'article 8 du même arrêté sont ainsi modifiées :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1° Le septième alinéa est remplacé par les dispositions suivantes :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- pour chacune des deux épreuves écrites obligatoires de l'examen, celle de français d'une part et celle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de mathématiques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d'autre part, de 0 à 100 points ;</a:t>
            </a:r>
          </a:p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« - pour chacune des deux épreuves écrites obligatoires de l'examen, celle d'histoire et géographie et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d'enseignement moral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et civique d'une part et celle de physique-chimie, sciences de la vie et de la Terre et technologie d'autre part, de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0 à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50 points ;</a:t>
            </a:r>
          </a:p>
          <a:p>
            <a:r>
              <a:rPr lang="fr-FR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« - pour l'épreuve orale obligatoire de l'examen, de 0 à 100 points. »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;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06555"/>
              </p:ext>
            </p:extLst>
          </p:nvPr>
        </p:nvGraphicFramePr>
        <p:xfrm>
          <a:off x="1723219" y="491940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CONTRÔLE CONTINU 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EXAMEN DNB 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400 pts</a:t>
                      </a:r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400 pts</a:t>
                      </a:r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</p:spTree>
    <p:extLst>
      <p:ext uri="{BB962C8B-B14F-4D97-AF65-F5344CB8AC3E}">
        <p14:creationId xmlns:p14="http://schemas.microsoft.com/office/powerpoint/2010/main" val="26954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15077" y="6623466"/>
            <a:ext cx="915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Alain MURSCHEL, </a:t>
            </a:r>
            <a:r>
              <a:rPr lang="fr-FR" sz="1050" i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IA-IPR </a:t>
            </a:r>
            <a:r>
              <a:rPr lang="fr-FR" sz="1050" i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d'arts plastiques de l’Académie d’Orléans-Tours</a:t>
            </a:r>
            <a:endParaRPr lang="fr-FR" sz="105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4009" y="220322"/>
            <a:ext cx="8448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Enseignements artistiques contributifs et au sein du P.E.A.C</a:t>
            </a:r>
            <a:endParaRPr lang="fr-FR" sz="3200" dirty="0">
              <a:solidFill>
                <a:srgbClr val="1F497D">
                  <a:satMod val="130000"/>
                </a:srgbClr>
              </a:solidFill>
              <a:latin typeface="Haettenschweiler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7" name="Flèche droite 66"/>
          <p:cNvSpPr/>
          <p:nvPr/>
        </p:nvSpPr>
        <p:spPr>
          <a:xfrm>
            <a:off x="-19559" y="3432540"/>
            <a:ext cx="675924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4483" y="3689705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Arts plastiques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-21568" y="1175007"/>
            <a:ext cx="2729924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771800" y="1175006"/>
            <a:ext cx="4104456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2" name="Flèche droite 71"/>
          <p:cNvSpPr/>
          <p:nvPr/>
        </p:nvSpPr>
        <p:spPr>
          <a:xfrm>
            <a:off x="-4483" y="5499261"/>
            <a:ext cx="675924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10593" y="5756426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Histoire des Arts 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4" name="Flèche droite 73"/>
          <p:cNvSpPr/>
          <p:nvPr/>
        </p:nvSpPr>
        <p:spPr>
          <a:xfrm>
            <a:off x="-4483" y="2489978"/>
            <a:ext cx="909598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10593" y="2747143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Parcours d’Education Artistique et Culturelle (P.E.A.C.)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6" name="Flèche droite 75"/>
          <p:cNvSpPr/>
          <p:nvPr/>
        </p:nvSpPr>
        <p:spPr>
          <a:xfrm>
            <a:off x="6778778" y="5480558"/>
            <a:ext cx="2332804" cy="850185"/>
          </a:xfrm>
          <a:prstGeom prst="rightArrow">
            <a:avLst/>
          </a:prstGeom>
          <a:solidFill>
            <a:srgbClr val="FFFF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lèche droite 77"/>
          <p:cNvSpPr/>
          <p:nvPr/>
        </p:nvSpPr>
        <p:spPr>
          <a:xfrm>
            <a:off x="6761309" y="3402238"/>
            <a:ext cx="2321423" cy="850185"/>
          </a:xfrm>
          <a:prstGeom prst="rightArrow">
            <a:avLst/>
          </a:prstGeom>
          <a:solidFill>
            <a:srgbClr val="FFFF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6739687" y="3449576"/>
            <a:ext cx="251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EDEX Arts Visuels, Enseignements Spécialité/facultatifs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777595" y="5531818"/>
            <a:ext cx="251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EDEX Patrimoines, Enseignements Spécialité/facultatifs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3" name="Flèche droite 82"/>
          <p:cNvSpPr/>
          <p:nvPr/>
        </p:nvSpPr>
        <p:spPr>
          <a:xfrm>
            <a:off x="-19559" y="4458660"/>
            <a:ext cx="675924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-4483" y="4715825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rial Narrow" pitchFamily="34" charset="0"/>
              </a:rPr>
              <a:t>E</a:t>
            </a:r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ducation </a:t>
            </a:r>
            <a:r>
              <a:rPr lang="fr-FR" sz="1600" b="1" dirty="0">
                <a:solidFill>
                  <a:srgbClr val="C00000"/>
                </a:solidFill>
                <a:latin typeface="Arial Narrow" pitchFamily="34" charset="0"/>
              </a:rPr>
              <a:t>musicale</a:t>
            </a:r>
          </a:p>
        </p:txBody>
      </p:sp>
      <p:sp>
        <p:nvSpPr>
          <p:cNvPr id="85" name="Flèche droite 84"/>
          <p:cNvSpPr/>
          <p:nvPr/>
        </p:nvSpPr>
        <p:spPr>
          <a:xfrm>
            <a:off x="6784468" y="4456508"/>
            <a:ext cx="2321423" cy="850185"/>
          </a:xfrm>
          <a:prstGeom prst="rightArrow">
            <a:avLst/>
          </a:prstGeom>
          <a:solidFill>
            <a:srgbClr val="FFFF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6739687" y="4475696"/>
            <a:ext cx="251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EDEX Arts du son, Enseignements Spécialité/facultatifs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051720" y="3086436"/>
            <a:ext cx="169336" cy="900915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 vers le haut 87"/>
          <p:cNvSpPr/>
          <p:nvPr/>
        </p:nvSpPr>
        <p:spPr>
          <a:xfrm>
            <a:off x="2594800" y="3088704"/>
            <a:ext cx="176999" cy="1882071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vers le haut 88"/>
          <p:cNvSpPr/>
          <p:nvPr/>
        </p:nvSpPr>
        <p:spPr>
          <a:xfrm>
            <a:off x="3154266" y="3086436"/>
            <a:ext cx="159193" cy="2919974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</p:spTree>
    <p:extLst>
      <p:ext uri="{BB962C8B-B14F-4D97-AF65-F5344CB8AC3E}">
        <p14:creationId xmlns:p14="http://schemas.microsoft.com/office/powerpoint/2010/main" val="8214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" grpId="0"/>
      <p:bldP spid="72" grpId="0" animBg="1"/>
      <p:bldP spid="73" grpId="0"/>
      <p:bldP spid="74" grpId="0" animBg="1"/>
      <p:bldP spid="75" grpId="0"/>
      <p:bldP spid="76" grpId="0" animBg="1"/>
      <p:bldP spid="78" grpId="0" animBg="1"/>
      <p:bldP spid="80" grpId="0"/>
      <p:bldP spid="81" grpId="0"/>
      <p:bldP spid="83" grpId="0" animBg="1"/>
      <p:bldP spid="84" grpId="0"/>
      <p:bldP spid="85" grpId="0" animBg="1"/>
      <p:bldP spid="86" grpId="0"/>
      <p:bldP spid="10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15077" y="6623466"/>
            <a:ext cx="915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Alain MURSCHEL, </a:t>
            </a:r>
            <a:r>
              <a:rPr lang="fr-FR" sz="1050" i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IA-IPR </a:t>
            </a:r>
            <a:r>
              <a:rPr lang="fr-FR" sz="1050" i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d'arts plastiques de l’Académie d’Orléans-Tours</a:t>
            </a:r>
            <a:endParaRPr lang="fr-FR" sz="105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-21568" y="1175007"/>
            <a:ext cx="2218858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260734" y="1175006"/>
            <a:ext cx="4615522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555236" y="6318073"/>
            <a:ext cx="2403570" cy="472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SOUTENANCE orale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32" name="Connecteur droit avec flèche 31"/>
          <p:cNvCxnSpPr>
            <a:endCxn id="24" idx="0"/>
          </p:cNvCxnSpPr>
          <p:nvPr/>
        </p:nvCxnSpPr>
        <p:spPr>
          <a:xfrm>
            <a:off x="6757021" y="1858689"/>
            <a:ext cx="0" cy="4459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432035"/>
            <a:ext cx="58822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« - une épreuve orale qui porte sur l'enseignement </a:t>
            </a:r>
            <a:r>
              <a:rPr lang="fr-FR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d'histoire des </a:t>
            </a:r>
            <a:r>
              <a:rPr lang="fr-FR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arts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ou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  l'un 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des </a:t>
            </a:r>
            <a:r>
              <a:rPr lang="fr-FR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projets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 menés par le candidat dans le cadre des </a:t>
            </a:r>
            <a:r>
              <a:rPr lang="fr-FR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enseignements pratiques interdisciplinaires 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du cycle 4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, du </a:t>
            </a:r>
            <a:r>
              <a:rPr lang="fr-FR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parcours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 Avenir, du parcours citoyen, du parcours éducatif de santé ou du parcours d'éducation artistique et culturelle.</a:t>
            </a:r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ea typeface="Calibri"/>
                <a:cs typeface="Times New Roman"/>
              </a:rPr>
              <a:t> 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19672" y="3825928"/>
            <a:ext cx="432048" cy="323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4364" y="17348"/>
            <a:ext cx="7856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3 options </a:t>
            </a:r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offertes aux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enseignants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 d'encadrement) 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et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aux élèves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termes de choix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15077" y="6623466"/>
            <a:ext cx="915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Alain MURSCHEL, </a:t>
            </a:r>
            <a:r>
              <a:rPr lang="fr-FR" sz="1050" i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IA-IPR </a:t>
            </a:r>
            <a:r>
              <a:rPr lang="fr-FR" sz="1050" i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d'arts plastiques de l’Académie d’Orléans-Tours</a:t>
            </a:r>
            <a:endParaRPr lang="fr-FR" sz="105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-21568" y="1175007"/>
            <a:ext cx="2218858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260734" y="1175006"/>
            <a:ext cx="4615522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555236" y="6318073"/>
            <a:ext cx="2403570" cy="472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SOUTENANCE orale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32" name="Connecteur droit avec flèche 31"/>
          <p:cNvCxnSpPr>
            <a:endCxn id="24" idx="0"/>
          </p:cNvCxnSpPr>
          <p:nvPr/>
        </p:nvCxnSpPr>
        <p:spPr>
          <a:xfrm>
            <a:off x="6757021" y="1858689"/>
            <a:ext cx="0" cy="4459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  <p:pic>
        <p:nvPicPr>
          <p:cNvPr id="1028" name="Picture 4" descr="Résultat de recherche d'images pour &quot;histoire des arts&quot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811">
            <a:off x="354643" y="2742283"/>
            <a:ext cx="2472209" cy="20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les parcours éducatif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964">
            <a:off x="3904910" y="4274126"/>
            <a:ext cx="2570552" cy="17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EPI&quot;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4EA1B4"/>
              </a:clrFrom>
              <a:clrTo>
                <a:srgbClr val="4EA1B4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17353" r="24463" b="14973"/>
          <a:stretch/>
        </p:blipFill>
        <p:spPr bwMode="auto">
          <a:xfrm rot="1040123">
            <a:off x="2976577" y="2661338"/>
            <a:ext cx="2043908" cy="144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point d interrogation personnage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5" y="2999520"/>
            <a:ext cx="3623945" cy="36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94364" y="17348"/>
            <a:ext cx="7856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3 options </a:t>
            </a:r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offertes aux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enseignants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 d'encadrement) 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et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aux élèves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termes de choix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à coins arrondis 67"/>
          <p:cNvSpPr/>
          <p:nvPr/>
        </p:nvSpPr>
        <p:spPr>
          <a:xfrm>
            <a:off x="-21568" y="1175007"/>
            <a:ext cx="2218858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260734" y="1175006"/>
            <a:ext cx="4615522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4" name="Flèche droite 73"/>
          <p:cNvSpPr/>
          <p:nvPr/>
        </p:nvSpPr>
        <p:spPr>
          <a:xfrm>
            <a:off x="-4483" y="2489978"/>
            <a:ext cx="909598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10593" y="2747143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Enseignement d’Histoire des Arts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555236" y="6318073"/>
            <a:ext cx="2403570" cy="472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SOUTENANCE orale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32" name="Connecteur droit avec flèche 31"/>
          <p:cNvCxnSpPr>
            <a:endCxn id="24" idx="0"/>
          </p:cNvCxnSpPr>
          <p:nvPr/>
        </p:nvCxnSpPr>
        <p:spPr>
          <a:xfrm>
            <a:off x="6757021" y="1858689"/>
            <a:ext cx="0" cy="4459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224533" y="3783007"/>
            <a:ext cx="1604097" cy="129561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Possibilité</a:t>
            </a:r>
          </a:p>
          <a:p>
            <a:pPr algn="ctr"/>
            <a:r>
              <a:rPr lang="fr-FR" sz="28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  1</a:t>
            </a:r>
            <a:r>
              <a:rPr lang="fr-FR" dirty="0" smtClean="0"/>
              <a:t>té </a:t>
            </a:r>
            <a:r>
              <a:rPr lang="fr-FR" dirty="0"/>
              <a:t>1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823" y="3196671"/>
            <a:ext cx="6712252" cy="585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Arts plastiques et autres disciplines sur des projets ciblés</a:t>
            </a:r>
          </a:p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(thématiquement et sur un ou plusieurs moments au sein du cycle)</a:t>
            </a:r>
          </a:p>
        </p:txBody>
      </p:sp>
      <p:sp>
        <p:nvSpPr>
          <p:cNvPr id="16" name="Flèche vers le haut 15"/>
          <p:cNvSpPr/>
          <p:nvPr/>
        </p:nvSpPr>
        <p:spPr>
          <a:xfrm>
            <a:off x="172395" y="3028127"/>
            <a:ext cx="151134" cy="617429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01387" y="4214757"/>
            <a:ext cx="6098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n/>
                <a:solidFill>
                  <a:schemeClr val="tx2">
                    <a:lumMod val="50000"/>
                  </a:schemeClr>
                </a:solidFill>
              </a:rPr>
              <a:t>Programmes cycle4 : «</a:t>
            </a:r>
            <a:r>
              <a:rPr lang="fr-FR" dirty="0">
                <a:ln/>
                <a:solidFill>
                  <a:schemeClr val="tx2">
                    <a:lumMod val="50000"/>
                  </a:schemeClr>
                </a:solidFill>
              </a:rPr>
              <a:t> Au moins une fois par an, le professeur intègre à son enseignement une des thématiques d'</a:t>
            </a:r>
            <a:r>
              <a:rPr lang="fr-FR" b="1" dirty="0">
                <a:ln/>
                <a:solidFill>
                  <a:schemeClr val="tx2">
                    <a:lumMod val="50000"/>
                  </a:schemeClr>
                </a:solidFill>
              </a:rPr>
              <a:t>histoire des arts. </a:t>
            </a:r>
            <a:r>
              <a:rPr lang="fr-FR" dirty="0">
                <a:ln/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7859" y="6403201"/>
            <a:ext cx="6332533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ln/>
                <a:solidFill>
                  <a:srgbClr val="FF0000"/>
                </a:solidFill>
              </a:rPr>
              <a:t>Quels apports, plus-values et enjeux pour/lors de la                                                      ?</a:t>
            </a:r>
            <a:endParaRPr lang="fr-FR" sz="1400" b="1" dirty="0">
              <a:ln/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1800" y="5931097"/>
            <a:ext cx="383019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n/>
                <a:solidFill>
                  <a:srgbClr val="FF0000"/>
                </a:solidFill>
              </a:rPr>
              <a:t>Quelles dérives éviter (bachotage de fiches,…) ?</a:t>
            </a:r>
            <a:endParaRPr lang="fr-FR" sz="1400" b="1" dirty="0">
              <a:ln/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4364" y="17348"/>
            <a:ext cx="7856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3 options </a:t>
            </a:r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offertes aux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enseignants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 d'encadrement) 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et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aux élèves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termes de choix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2" grpId="0" animBg="1"/>
      <p:bldP spid="15" grpId="0" animBg="1"/>
      <p:bldP spid="16" grpId="0" animBg="1"/>
      <p:bldP spid="3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15077" y="6623466"/>
            <a:ext cx="91590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Alain MURSCHEL, </a:t>
            </a:r>
            <a:r>
              <a:rPr lang="fr-FR" sz="1050" i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IA-IPR </a:t>
            </a:r>
            <a:r>
              <a:rPr lang="fr-FR" sz="1050" i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d'arts plastiques de l’Académie d’Orléans-Tours</a:t>
            </a:r>
            <a:endParaRPr lang="fr-FR" sz="1050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-21568" y="1175007"/>
            <a:ext cx="2218858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260734" y="1175006"/>
            <a:ext cx="4615522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4" name="Flèche droite 73"/>
          <p:cNvSpPr/>
          <p:nvPr/>
        </p:nvSpPr>
        <p:spPr>
          <a:xfrm>
            <a:off x="-4483" y="2489978"/>
            <a:ext cx="909598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10593" y="2747143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Enseignement de pratiques interdisciplinaires (E.P.I.)</a:t>
            </a:r>
            <a:endParaRPr lang="fr-FR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555236" y="6318073"/>
            <a:ext cx="2403570" cy="472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SOUTENANCE orale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32" name="Connecteur droit avec flèche 31"/>
          <p:cNvCxnSpPr>
            <a:endCxn id="24" idx="0"/>
          </p:cNvCxnSpPr>
          <p:nvPr/>
        </p:nvCxnSpPr>
        <p:spPr>
          <a:xfrm>
            <a:off x="6757021" y="1858689"/>
            <a:ext cx="0" cy="4459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224533" y="3783007"/>
            <a:ext cx="1604097" cy="129561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Possibilité</a:t>
            </a:r>
          </a:p>
          <a:p>
            <a:pPr algn="ctr"/>
            <a:r>
              <a:rPr lang="fr-FR" sz="28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  2</a:t>
            </a:r>
            <a:r>
              <a:rPr lang="fr-FR" dirty="0" smtClean="0"/>
              <a:t>té </a:t>
            </a:r>
            <a:r>
              <a:rPr lang="fr-FR" dirty="0"/>
              <a:t>1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823" y="3196671"/>
            <a:ext cx="6712252" cy="585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Arts plastiques et autre discipline sur un projet ciblé</a:t>
            </a:r>
          </a:p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(thématiquement et sur un moment court au sein du cycle)</a:t>
            </a:r>
          </a:p>
        </p:txBody>
      </p:sp>
      <p:sp>
        <p:nvSpPr>
          <p:cNvPr id="16" name="Flèche vers le haut 15"/>
          <p:cNvSpPr/>
          <p:nvPr/>
        </p:nvSpPr>
        <p:spPr>
          <a:xfrm>
            <a:off x="172395" y="3028127"/>
            <a:ext cx="151134" cy="617429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767859" y="6403201"/>
            <a:ext cx="6332533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ln/>
                <a:solidFill>
                  <a:srgbClr val="FF0000"/>
                </a:solidFill>
              </a:rPr>
              <a:t>Quels apports, plus-values et enjeux pour/lors de la                                                      ?</a:t>
            </a:r>
            <a:endParaRPr lang="fr-FR" sz="1400" b="1" dirty="0">
              <a:ln/>
              <a:solidFill>
                <a:srgbClr val="FF0000"/>
              </a:solidFill>
            </a:endParaRPr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0" y="6568899"/>
            <a:ext cx="9144000" cy="3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solidFill>
                  <a:srgbClr val="4F81BD"/>
                </a:solidFill>
                <a:latin typeface="Arial Narrow" pitchFamily="34" charset="0"/>
              </a:rPr>
              <a:t>Alain MURSCHEL, IA-IPR d'arts plastiques de l’Académie d’Orléans-Tours.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4364" y="17348"/>
            <a:ext cx="7856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3 options </a:t>
            </a:r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offertes aux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enseignants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 d'encadrement) 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et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aux élèves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termes de choix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2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à coins arrondis 67"/>
          <p:cNvSpPr/>
          <p:nvPr/>
        </p:nvSpPr>
        <p:spPr>
          <a:xfrm>
            <a:off x="-21568" y="1175007"/>
            <a:ext cx="2218858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Ecole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948264" y="1175006"/>
            <a:ext cx="2156637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L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ycée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260734" y="1175006"/>
            <a:ext cx="4615522" cy="589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Collège</a:t>
            </a:r>
            <a:endParaRPr lang="fr-FR" sz="32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74" name="Flèche droite 73"/>
          <p:cNvSpPr/>
          <p:nvPr/>
        </p:nvSpPr>
        <p:spPr>
          <a:xfrm>
            <a:off x="-4483" y="2489978"/>
            <a:ext cx="9095986" cy="850185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555236" y="6318073"/>
            <a:ext cx="2403570" cy="472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SOUTENANCE orale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823" y="3196671"/>
            <a:ext cx="6712252" cy="395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Arts plastiques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-7029" y="5095017"/>
            <a:ext cx="6751199" cy="328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Actions, sorties, projets partenariaux – culturels intra, extra, périscolaire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-15077" y="4645763"/>
            <a:ext cx="6744169" cy="353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Projets </a:t>
            </a:r>
            <a:r>
              <a:rPr lang="fr-FR" sz="1600" b="1" dirty="0" err="1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co</a:t>
            </a:r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r>
              <a:rPr lang="fr-FR" sz="1600" b="1" dirty="0" err="1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trans</a:t>
            </a:r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/</a:t>
            </a:r>
            <a:r>
              <a:rPr lang="fr-FR" sz="1600" b="1" dirty="0" err="1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inter-disciplinaires</a:t>
            </a:r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, 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0" y="4141653"/>
            <a:ext cx="6744170" cy="352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Histoire des Arts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-21568" y="5520861"/>
            <a:ext cx="6739642" cy="300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Autres (éléments du) Parcours Avenir, Citoyen, Educatif de santé en écho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000027" y="4610012"/>
            <a:ext cx="651273" cy="402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E.P.I.</a:t>
            </a:r>
            <a:endParaRPr lang="fr-FR" sz="1600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-33125" y="3674380"/>
            <a:ext cx="6751199" cy="3631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Education musicale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249591" y="1836621"/>
            <a:ext cx="3036536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3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CM1-CM2-6e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75140" y="1836138"/>
            <a:ext cx="3573124" cy="706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CYCLE 4</a:t>
            </a:r>
          </a:p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5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–      4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     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–      3</a:t>
            </a:r>
            <a:r>
              <a:rPr lang="fr-FR" b="1" baseline="30000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e</a:t>
            </a:r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8" name="Flèche vers le haut 37"/>
          <p:cNvSpPr/>
          <p:nvPr/>
        </p:nvSpPr>
        <p:spPr>
          <a:xfrm>
            <a:off x="340991" y="3062768"/>
            <a:ext cx="135867" cy="2598480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haut 38"/>
          <p:cNvSpPr/>
          <p:nvPr/>
        </p:nvSpPr>
        <p:spPr>
          <a:xfrm>
            <a:off x="574750" y="3068036"/>
            <a:ext cx="148481" cy="2233171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haut 39"/>
          <p:cNvSpPr/>
          <p:nvPr/>
        </p:nvSpPr>
        <p:spPr>
          <a:xfrm>
            <a:off x="841904" y="3071429"/>
            <a:ext cx="133157" cy="1752074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haut 40"/>
          <p:cNvSpPr/>
          <p:nvPr/>
        </p:nvSpPr>
        <p:spPr>
          <a:xfrm>
            <a:off x="1121832" y="3068368"/>
            <a:ext cx="130236" cy="1224296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haut 43"/>
          <p:cNvSpPr/>
          <p:nvPr/>
        </p:nvSpPr>
        <p:spPr>
          <a:xfrm>
            <a:off x="1377106" y="3071690"/>
            <a:ext cx="157426" cy="817757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-19313" y="5936143"/>
            <a:ext cx="6739642" cy="3002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Toutes disciplines contributives sur le volet artistique, culturel</a:t>
            </a:r>
          </a:p>
        </p:txBody>
      </p:sp>
      <p:sp>
        <p:nvSpPr>
          <p:cNvPr id="46" name="Flèche vers le haut 45"/>
          <p:cNvSpPr/>
          <p:nvPr/>
        </p:nvSpPr>
        <p:spPr>
          <a:xfrm>
            <a:off x="1681303" y="3071690"/>
            <a:ext cx="154393" cy="451263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haut 36"/>
          <p:cNvSpPr/>
          <p:nvPr/>
        </p:nvSpPr>
        <p:spPr>
          <a:xfrm>
            <a:off x="110812" y="3062768"/>
            <a:ext cx="138779" cy="3030528"/>
          </a:xfrm>
          <a:prstGeom prst="up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>
            <a:endCxn id="24" idx="0"/>
          </p:cNvCxnSpPr>
          <p:nvPr/>
        </p:nvCxnSpPr>
        <p:spPr>
          <a:xfrm>
            <a:off x="6757021" y="1858689"/>
            <a:ext cx="0" cy="4459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6228184" y="1830121"/>
            <a:ext cx="720080" cy="70609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DNB</a:t>
            </a:r>
            <a:endParaRPr lang="fr-FR" b="1" dirty="0">
              <a:solidFill>
                <a:srgbClr val="1F497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7224533" y="3783007"/>
            <a:ext cx="1604097" cy="129561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Possibilité</a:t>
            </a:r>
          </a:p>
          <a:p>
            <a:pPr algn="ctr"/>
            <a:r>
              <a:rPr lang="fr-FR" sz="2800" b="1" dirty="0" smtClean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    3</a:t>
            </a:r>
            <a:r>
              <a:rPr lang="fr-FR" dirty="0" smtClean="0"/>
              <a:t>té </a:t>
            </a:r>
            <a:r>
              <a:rPr lang="fr-FR" dirty="0"/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593" y="2747143"/>
            <a:ext cx="74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Arial Narrow" pitchFamily="34" charset="0"/>
              </a:rPr>
              <a:t>PARCOURS </a:t>
            </a:r>
            <a:r>
              <a:rPr lang="fr-FR" sz="1400" b="1" dirty="0" smtClean="0">
                <a:solidFill>
                  <a:srgbClr val="C00000"/>
                </a:solidFill>
                <a:latin typeface="Arial Narrow" pitchFamily="34" charset="0"/>
              </a:rPr>
              <a:t>Avenir, Citoyen, Education à la santé, </a:t>
            </a:r>
            <a:r>
              <a:rPr lang="fr-FR" sz="1600" b="1" u="sng" dirty="0" smtClean="0">
                <a:solidFill>
                  <a:srgbClr val="C00000"/>
                </a:solidFill>
                <a:latin typeface="Arial Narrow" pitchFamily="34" charset="0"/>
              </a:rPr>
              <a:t>d’Education Artistique et Culturelle</a:t>
            </a:r>
            <a:endParaRPr lang="fr-FR" sz="16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7859" y="6403201"/>
            <a:ext cx="6332533" cy="3077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ln/>
                <a:solidFill>
                  <a:srgbClr val="FF0000"/>
                </a:solidFill>
              </a:rPr>
              <a:t>Quels apports, plus-values et enjeux pour/lors de la                                                      ?</a:t>
            </a:r>
            <a:endParaRPr lang="fr-FR" sz="1400" b="1" dirty="0">
              <a:ln/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94364" y="17348"/>
            <a:ext cx="7856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3 options </a:t>
            </a:r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offertes aux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enseignants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 d'encadrement) 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  <a:p>
            <a:r>
              <a:rPr lang="fr-FR" sz="3200" dirty="0" smtClean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et </a:t>
            </a:r>
            <a:r>
              <a:rPr lang="fr-FR" sz="3200" dirty="0">
                <a:solidFill>
                  <a:srgbClr val="1F497D">
                    <a:satMod val="130000"/>
                  </a:srgbClr>
                </a:solidFill>
                <a:latin typeface="Haettenschweiler" pitchFamily="34" charset="0"/>
              </a:rPr>
              <a:t>aux élèves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(en termes de choix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Haettenschweiler" pitchFamily="34" charset="0"/>
              </a:rPr>
              <a:t>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37" grpId="0" animBg="1"/>
      <p:bldP spid="47" grpId="0" animBg="1"/>
      <p:bldP spid="48" grpId="0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1630</TotalTime>
  <Words>1677</Words>
  <Application>Microsoft Office PowerPoint</Application>
  <PresentationFormat>Affichage à l'écran (4:3)</PresentationFormat>
  <Paragraphs>212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Corbel</vt:lpstr>
      <vt:lpstr>Haettenschweiler</vt:lpstr>
      <vt:lpstr>Times New Roman</vt:lpstr>
      <vt:lpstr>Wingdings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6 domaines artistiques :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Epreuve orale  d’Histoire des Arts</dc:title>
  <dc:creator>Arts plastiques</dc:creator>
  <cp:lastModifiedBy>Alain MURSCHEL</cp:lastModifiedBy>
  <cp:revision>480</cp:revision>
  <dcterms:created xsi:type="dcterms:W3CDTF">2011-04-02T09:34:00Z</dcterms:created>
  <dcterms:modified xsi:type="dcterms:W3CDTF">2017-12-06T15:39:34Z</dcterms:modified>
</cp:coreProperties>
</file>